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1" r:id="rId6"/>
    <p:sldId id="262" r:id="rId7"/>
    <p:sldId id="259" r:id="rId8"/>
    <p:sldId id="263" r:id="rId9"/>
    <p:sldId id="260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AD3C-EBCE-41F1-9944-7E05A29EEF2B}" type="datetimeFigureOut">
              <a:rPr lang="en-US" smtClean="0"/>
              <a:t>12.10.2011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DBCD-90A3-4135-9BAB-C3805C266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AD3C-EBCE-41F1-9944-7E05A29EEF2B}" type="datetimeFigureOut">
              <a:rPr lang="en-US" smtClean="0"/>
              <a:t>12.10.2011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DBCD-90A3-4135-9BAB-C3805C266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AD3C-EBCE-41F1-9944-7E05A29EEF2B}" type="datetimeFigureOut">
              <a:rPr lang="en-US" smtClean="0"/>
              <a:t>12.10.2011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DBCD-90A3-4135-9BAB-C3805C266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AD3C-EBCE-41F1-9944-7E05A29EEF2B}" type="datetimeFigureOut">
              <a:rPr lang="en-US" smtClean="0"/>
              <a:t>12.10.2011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DBCD-90A3-4135-9BAB-C3805C266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AD3C-EBCE-41F1-9944-7E05A29EEF2B}" type="datetimeFigureOut">
              <a:rPr lang="en-US" smtClean="0"/>
              <a:t>12.10.2011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DBCD-90A3-4135-9BAB-C3805C266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AD3C-EBCE-41F1-9944-7E05A29EEF2B}" type="datetimeFigureOut">
              <a:rPr lang="en-US" smtClean="0"/>
              <a:t>12.10.2011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DBCD-90A3-4135-9BAB-C3805C266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AD3C-EBCE-41F1-9944-7E05A29EEF2B}" type="datetimeFigureOut">
              <a:rPr lang="en-US" smtClean="0"/>
              <a:t>12.10.2011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DBCD-90A3-4135-9BAB-C3805C266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AD3C-EBCE-41F1-9944-7E05A29EEF2B}" type="datetimeFigureOut">
              <a:rPr lang="en-US" smtClean="0"/>
              <a:t>12.10.2011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DBCD-90A3-4135-9BAB-C3805C266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AD3C-EBCE-41F1-9944-7E05A29EEF2B}" type="datetimeFigureOut">
              <a:rPr lang="en-US" smtClean="0"/>
              <a:t>12.10.2011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DBCD-90A3-4135-9BAB-C3805C266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AD3C-EBCE-41F1-9944-7E05A29EEF2B}" type="datetimeFigureOut">
              <a:rPr lang="en-US" smtClean="0"/>
              <a:t>12.10.2011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DBCD-90A3-4135-9BAB-C3805C266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AD3C-EBCE-41F1-9944-7E05A29EEF2B}" type="datetimeFigureOut">
              <a:rPr lang="en-US" smtClean="0"/>
              <a:t>12.10.2011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EDBCD-90A3-4135-9BAB-C3805C266B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AD3C-EBCE-41F1-9944-7E05A29EEF2B}" type="datetimeFigureOut">
              <a:rPr lang="en-US" smtClean="0"/>
              <a:t>12.10.2011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EDBCD-90A3-4135-9BAB-C3805C266B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 descr="black-music-notes-s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847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1988840"/>
            <a:ext cx="5616623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К А Н Т А Т А     </a:t>
            </a:r>
          </a:p>
          <a:p>
            <a:endParaRPr lang="ru-RU" sz="4800" b="1" dirty="0" smtClean="0">
              <a:solidFill>
                <a:schemeClr val="bg1"/>
              </a:solidFill>
            </a:endParaRPr>
          </a:p>
          <a:p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solidFill>
                  <a:schemeClr val="bg1"/>
                </a:solidFill>
              </a:rPr>
              <a:t>          О Р А Т О Р И Я  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pravmir.ru/wp-content/uploads/pravmir-images/2140604225_ccd80916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738" y="1"/>
            <a:ext cx="91787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mospat.ru/wp-content/uploads/2009/12/10_o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581128"/>
            <a:ext cx="2753243" cy="1872207"/>
          </a:xfrm>
          <a:prstGeom prst="rect">
            <a:avLst/>
          </a:prstGeom>
          <a:noFill/>
        </p:spPr>
      </p:pic>
      <p:pic>
        <p:nvPicPr>
          <p:cNvPr id="24580" name="Picture 4" descr="http://www.mospat.ru/wp-content/uploads/2009/12/10_or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615692"/>
            <a:ext cx="2664296" cy="1811723"/>
          </a:xfrm>
          <a:prstGeom prst="rect">
            <a:avLst/>
          </a:prstGeom>
          <a:noFill/>
        </p:spPr>
      </p:pic>
      <p:pic>
        <p:nvPicPr>
          <p:cNvPr id="24582" name="Picture 6" descr="http://www.mariinsky.ru/images/cms/data/concerts/zhidko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5544616" cy="3837806"/>
          </a:xfrm>
          <a:prstGeom prst="rect">
            <a:avLst/>
          </a:prstGeom>
          <a:noFill/>
        </p:spPr>
      </p:pic>
      <p:pic>
        <p:nvPicPr>
          <p:cNvPr id="24584" name="Picture 8" descr="http://katharina.kiev.ua/RU/album_files/1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581128"/>
            <a:ext cx="2796683" cy="1872208"/>
          </a:xfrm>
          <a:prstGeom prst="rect">
            <a:avLst/>
          </a:prstGeom>
          <a:noFill/>
        </p:spPr>
      </p:pic>
      <p:pic>
        <p:nvPicPr>
          <p:cNvPr id="24586" name="Picture 10" descr="http://www.classica.fm/wp-content/uploads/2011/01/Vladimir_Fedoseev-290x1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196752"/>
            <a:ext cx="3024336" cy="2558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501008"/>
            <a:ext cx="51125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Кантата</a:t>
            </a:r>
            <a:r>
              <a:rPr lang="ru-RU" b="1" dirty="0"/>
              <a:t> – это жанр вокально-инструментальной музыки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Кантата представляет собой крупное музыкальное произведение, написанное для симфонического оркестра, хора и солистов (певцов). </a:t>
            </a:r>
            <a:endParaRPr lang="ru-RU" b="1" dirty="0" smtClean="0"/>
          </a:p>
          <a:p>
            <a:r>
              <a:rPr lang="ru-RU" b="1" dirty="0" smtClean="0"/>
              <a:t>Поэтический </a:t>
            </a:r>
            <a:r>
              <a:rPr lang="ru-RU" b="1" dirty="0"/>
              <a:t>текст кантат, как правило, посвящен событию, играющему важную роль в истории страны, или национальному герою, или любому значимому историческому персонажу.</a:t>
            </a:r>
            <a:endParaRPr lang="en-US" b="1" dirty="0"/>
          </a:p>
        </p:txBody>
      </p:sp>
      <p:pic>
        <p:nvPicPr>
          <p:cNvPr id="13314" name="Picture 2" descr="http://t1.gstatic.com/images?q=tbn:ANd9GcRRpgXHrMcejm4nnJXP1qBsgTeGEInHCDFKYU9KMMmZkWpi-N3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888432" cy="2522603"/>
          </a:xfrm>
          <a:prstGeom prst="rect">
            <a:avLst/>
          </a:prstGeom>
          <a:noFill/>
        </p:spPr>
      </p:pic>
      <p:pic>
        <p:nvPicPr>
          <p:cNvPr id="13318" name="Picture 6" descr="http://harmonia.tomsk.ru/files/bez_razgadki_24/Urij_Pantuhin._Aleksandr_Nevski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429000"/>
            <a:ext cx="3203848" cy="3001802"/>
          </a:xfrm>
          <a:prstGeom prst="rect">
            <a:avLst/>
          </a:prstGeom>
          <a:noFill/>
        </p:spPr>
      </p:pic>
      <p:pic>
        <p:nvPicPr>
          <p:cNvPr id="13320" name="Picture 8" descr="http://t2.gstatic.com/images?q=tbn:ANd9GcRZv-HqDWSmcO9orW-36gNjvsrRBPfonbcpMHwJizwxP3se-MYb9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32656"/>
            <a:ext cx="3302496" cy="2476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39"/>
            <a:ext cx="424847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Жанр «кантата» зародился в Италии примерно в конце 16 века (в то же время, что и опера). 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переводе с итальянского языка слово «кантата» означает «петь» (образовано от итальянского глагола «</a:t>
            </a:r>
            <a:r>
              <a:rPr lang="ru-RU" b="1" dirty="0" err="1"/>
              <a:t>кантаре</a:t>
            </a:r>
            <a:r>
              <a:rPr lang="ru-RU" b="1" dirty="0" smtClean="0"/>
              <a:t>»).</a:t>
            </a:r>
          </a:p>
          <a:p>
            <a:r>
              <a:rPr lang="ru-RU" b="1" dirty="0" smtClean="0"/>
              <a:t> </a:t>
            </a:r>
            <a:r>
              <a:rPr lang="ru-RU" b="1" dirty="0"/>
              <a:t>В произведении чередуются арии и речитативы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</a:p>
          <a:p>
            <a:r>
              <a:rPr lang="ru-RU" b="1" dirty="0" smtClean="0"/>
              <a:t>Как </a:t>
            </a:r>
            <a:r>
              <a:rPr lang="ru-RU" b="1" dirty="0"/>
              <a:t>и в опере, оркестр является одним из главных героев всего действа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/>
              <a:t>Кантаты никогда не исполняли в театрах, так как в этом произведении нет ролей, костюмов и декораций. </a:t>
            </a:r>
            <a:endParaRPr lang="ru-RU" b="1" dirty="0" smtClean="0"/>
          </a:p>
          <a:p>
            <a:r>
              <a:rPr lang="ru-RU" b="1" dirty="0" smtClean="0"/>
              <a:t>Кантаты </a:t>
            </a:r>
            <a:r>
              <a:rPr lang="ru-RU" b="1" dirty="0"/>
              <a:t>предназначены только для концертных </a:t>
            </a:r>
            <a:r>
              <a:rPr lang="ru-RU" b="1" dirty="0" smtClean="0"/>
              <a:t>залов. </a:t>
            </a:r>
          </a:p>
          <a:p>
            <a:endParaRPr lang="ru-RU" b="1" dirty="0" smtClean="0"/>
          </a:p>
          <a:p>
            <a:r>
              <a:rPr lang="ru-RU" b="1" dirty="0" smtClean="0"/>
              <a:t>Кантата </a:t>
            </a:r>
            <a:r>
              <a:rPr lang="ru-RU" b="1" dirty="0"/>
              <a:t>не может быть развлекательным произведением, она носит серьезный характер и глубокое содержание</a:t>
            </a:r>
            <a:r>
              <a:rPr lang="ru-RU" dirty="0"/>
              <a:t>. </a:t>
            </a:r>
            <a:endParaRPr lang="en-US" dirty="0"/>
          </a:p>
        </p:txBody>
      </p:sp>
      <p:pic>
        <p:nvPicPr>
          <p:cNvPr id="3074" name="Picture 2" descr="http://www.1arhi.ru/assets/images/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8640"/>
            <a:ext cx="3870298" cy="2831580"/>
          </a:xfrm>
          <a:prstGeom prst="rect">
            <a:avLst/>
          </a:prstGeom>
          <a:noFill/>
        </p:spPr>
      </p:pic>
      <p:pic>
        <p:nvPicPr>
          <p:cNvPr id="3076" name="Picture 4" descr="http://streetfront.ru/uploads/posts/2011-01/1294858470_1242741956_1229878693_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068960"/>
            <a:ext cx="3714708" cy="3566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360.ru/files/photos_watermarked/31/MG_8615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9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data:image/jpg;base64,/9j/4AAQSkZJRgABAQAAAQABAAD/2wCEAAkGBhQSERUUExMWFRUVGCAaFxcYGR4fHxoaHxgaHB4dHB4cHScfGx4jGiAdHzAgIycpLCwsHx8xNTAqNSYrLCkBCQoKDgwOGg8PGiwkHyQtLCwsLCwsLCwsLCwsLSwsLDQsLCwsLCksLCwsLCwsLCwsLCksLCwsKSwsLCksLCksLP/AABEIALcBFAMBIgACEQEDEQH/xAAcAAACAgMBAQAAAAAAAAAAAAAFBgQHAAIDAQj/xABJEAACAQIEBAMFBAcDCwMFAAABAhEDBAASITEFBhNBIlFhFDJxgZEHI0KhM1JikrHB0RVy8BYkQ1NzgpOi0tXhY7LTNIOls7T/xAAaAQADAQEBAQAAAAAAAAAAAAABAgMABAUG/8QAKhEAAgIBAwQBBAMAAwAAAAAAAAECEQMSITEEE0FRIjJhcfAjgdFCocH/2gAMAwEAAhEDEQA/AKYazxr7LgxWt9ccDRxjA4W2NmsiACQQDMGNDG8HvGCHQHli1r/k6g/LNCtGWrRQ1g25OZ/Gu/unQ+hAPnjGKX9mxns2J/SGJVlYK7Q7rTETmbb4fHGMBvZseez4ZX5fUCfaKB+DMfp4dY+P1x2XlKQIr0SD3BbT1Ph2xjCr7Pj32XDC/LoB8VeiB5kt5DX3ddTHyPliXZ8vrv16Hlqx37/h/P0OMYWrfhhfYaeeNqnDI+WHe14UpKha1PUDQyCDGxEeekj8sSbzlhXIIr0hprM6/DT47+m04FhoroWgxnsgw03vLaq0C5ok6yCSCNTHY6EAGTG/zxGfgOU/pqJPYBjrpOmn+D5YIAEljOwnHRuFHy1w6W/DAI0E49q8MDHXC2GhG/s4+WNfZfTDuvDlWSB88a1uGqwzQJ/jg2ahK9lxN4dwjqHbQfng6OCiofDp5jBc2i0k2+HqcBs1CdxHgypBHftiELL0ww3NsXaW28sGLTh+RAI9cGzUJ9Lg5PaPjjS54UU374dxZAncfXELiFnIOmgONZqE72X0xt7Jg9/ZwOgGuGrlL7Lqt6GYPTVUMEsSTO+gA/ORg2Armlw8tJA0GPGtY3GLV5o+zqrZKrnI9KcpZNMpJ0kHafPXG3DfsgrXlJay1aSIw8M5iTBI1AEDUeeNZipxbDHotcNfNfI9xw+oErBSGEo6SVYDfcAgjSQfMY34ZyJc1ktnQKVuajUkMnwsszn00EKxkTtjGFhOGz2xi8NJmBMb4f8A/Id+nUIqUs1HMWTPL5UbKzQBoJ2BIJGsYlDkKpQYhqtv4XCVD1D92WUlM/h0DRA318sCzFa+xemNhZ+mLLq8hs1Y0urbCoCFI6h1ckgIBlnNprpAkSdcKd1w0oxUiCCQfiDBxrDQC9h9MZhipcGkAlo9I/8AOMxrRqBlUa45ERiRcjU4ik6wMFhJFpw81JIygDck7fADUn4D6YdqPE3qcPrUSfu6Fi6IIj/SUpY+pP0GnnO/K9xwqna5aq12rvHVbIDDQJWmCCoEkDNEnsZOHPh9haUrRrpaIa0ajLZ1zVWUtqGUnKV0GkbgYFmZR9rZq8gmG7bQfQ4KcGsnDMSEEI36T3O2hMga/wBcOnMFvwusjPQo1qNePD06YRS0aB0HhiRqy6jWT2wI4ddW4JFZstMhgWJ0kggEganXxR3AjCOW46jaIFrbs5yhbJu2kab9o/xGDHDqPSBB9lBGviAB7bCfp8GwArXFmr9Wk4VlY1FXxxlFAgU9I8XXAJGmjHxQNHXhXErK5kCohdcxCiToM8MoYaz4Rlb07HAm2t/BopMDXNkaieEWtRhEZtSIgRqdB6CO8YEWtB1KKVspiP4CWI7yD4p3nyw/WvD7ZC+gC9QsBJJKwfDv/dAJjvr2xwu+AW7FZyhhMuuaW0ciRsdQg27nElnQ/bYJtaH7FmT3Ij4+f8MSmp5KZqOtqAAxg6DeBMnvGnYZsEKthRSMjyARoRssnXbUxH54A801aDA06j06YYllBZgMoWqF11P6TpGCfynGU9TpGcKVgC2DmoS/sBM6+7O38DvPrjvdWxp1kzdGSQCtMjSIGsbSP54J1OVLVLRanVIDNmnbKKiSogqS8EARofXQydtreg1APTq5zkOU5fE2UEL2mdBPaZ12mmSelWJBWVp/bdRagOaVDGV02nbb88OFO1zgMIhhII8iJwhMuk7xh85IuxVoZfxU9I/ZMkfnI+mFyy0xtBgrdHl7bBKRJ2jX1/wcC6CBlABEjWD330w5VeHhhBGOFDgiK2gEfAYjDOijxg2y4etNM7AAkS3pgZcUmqvMQPwzpp54YBa9ckaikpjT8Tf0H5nGtDhQVjMt6nB7yXPJljYNagu0SRH+DgJxqu1xVFtS2nxntP8AQb/HDBzPdi3pBE/S1NB6KN2P8B6/DHflXlrooHceNx33AOv1O5+WK45avkSmtOxHs+EqiBQNF79/j8TiPdURmM/P4YaBayDiO/AQ7ZiSD/EYjLMoyaY8YWhZp26A+7BwRZ6i0yASAdSASAY8+xwWfhaA+6CRthh5a5YFd81QfdIdR+sf1fh5/TvgrLraUQuFLc85gujT5f8Avyc7qoXNv4qgKfMJr8sVrwh7isVWnUcFWimAxgMWkZddDJ7Ysrnmxq3jQ1OqlClJHhgE/rn+Xp8cbchcrm3pm5qqWKg9JFEk/tAdydh9e+OjXbpEqpWyP9stwBQt6ZGdyxO3koB+rEfTCTytztWWkKFK2zBAwzzorGoWmcuVTkZ031mfQnvtFu64o1LitTamWhEBmFmYUHzAk+pnADk/j9b+xuIJm8FsKJpKABBauWMkakkwNewAxoyck2gNVQ1Di1RqDh6DKKoqqSrtk+8cvJGXK1RZy5p2HbGvNNx1nq07aiGNV0eo4LEuKY8MLHh1Jk4arW9p3Fo1RHmk1qsU4PhbcHymfnpgbwcNSt7h0lagNMA9wpf+BxHuPUlZRRVWLNlzRWSvXqeyuTUqitCOwK5SfCxVSWpnuNNRhRuyajvVIyoWZvOJJMeu8YvC6Tp1CaRyl7ymHjuMikg+hJJ+eKf5+dUuatGnAXqsYG3vGAPnJ+mLJ3sJtyBDxPbw9vPGY4XlDpOUfcR/AYzFKQlsiVzJxpbQGk64ysd8e2dk1RvCsxv8MaXA8eR64db0wtOsR7s+W48wdNIB+Qw1+3UqNOo71ClGoAXRttYOWM2knTTX0nCFCJSJarFOmQXX8Ttp4UERrtJ21PbHXhNhX4vc56hyUkPb3aansoPvOR3PxOkDHBJSb2ex1txS3C9rxpKzlbO1q1O7MYXudToSBJMZsveMB+criKNKsiBG6jIysolWysDPaQV9Z0xY807S3KUaYABhF/1lQ6Ak7nXUse09hhL5z4Vl4e0FmKMrs3m2cl2Ppqx+EeWEUoxmvyCnKLEA8cqS/hpAPuuQRtGkzEADUeWN6HM1VXDKtFSpkMKSiPmNfSJ202wI6s7YIWtkMjO/YafXf+ePSdeTlSstrl/j/tVIVFCKdmUKPC4gkfDYg9wfjgk1Zu2XXfT4Db4Yrz7O+IBbkoAclWVgmdpZD8Rqv+8MWY9qDHx8seD1MpYsunwergjGcLBYpCcV3e0PbeKiiPdDCmY7Islz/wC44tG4pQdBpvhQ+zDhwNW5um7O1NJ82Ys35BR8zjo6OV3Il1UaSQS52oBbRoAADLl9PF28tPyxD4EIsM5J8K1N9Ns2x8v/ADiZz1cD2N9fxJ375h9dAdNvpgZwW5X+y3giUFbNAnXKx1zaEwQY2x0dU2oKvZz9Ork/wIG4+MYJcl8XFC7UMfC5yH/e2P70fngQjQNT2xzNoz+4CSOw3M+Q7nHVKKlFpkIunZfC20fXbAy+smas6I5LOoDEbUqfkP2nO3oJxKpXVSlb0uoma4dFXLP+kyifkNWJ7CfMYyzpGmIMs5JLufxMe/00A7DHz8ckoJ+z1O2pcEihZqiKiiAoAAHYRiPcUgoZiQFUEsT2AEk/TXEpKs79sA+eKdSrb07egPvLqoKQ8ogsxPkIXX0nEscpSyKPsacVGDkAOS6DcSv6lZlmlT112jXInz94/PFgXFLXEngHBKVhbLQp+I7u0au8eJvQdgOwgYg3fEAW2jeD5beWPfi/XB4zt7nNaOk44X16lCmalVgiL3Pn5Adz6DHS/wCM06No1WoYXf1PYADzOKx4WlbjN8quStIHMVB0p0xvH7TaLPmfIY87Hilnyyb2SZ3SnHFjXscOG8UubyXt6KrQBhXrEg1DtChQY8p1A/LDNwbmSqlBTTyhW8UESQSBOvodPljra3CKXyqEoW1OFUbDKD/T/E4GcDoZbOhPvZFJ+YzH+MYfqZdhJx28E+mfebvgNV+Za1RDTeIYQfDGh+eNqHMldFVQUyqAAMvYD44XOPcxUbZM1T5KN2PkP5nYYrLi/PFzcGA/Sp9kQkH/AHm3PygemBgXUZnqTpe2Wy9rGqaG77X+bK1WjRoPlylzU0EHwiB8vEfywkWHG6tC2qUkK9O4y9YFQZysSsHca+WIvFoyUfvmqOULOCxISW0Uesan5Y7pRBpKD3GPWgnGKTdnBJpu0Wv9nXGHuLHoEiLc5QAIlSJUnzO4n0wwtxisjFyRmIynwiIXaR54r/7Ky9KvVptpmo5h65XEEechj9MPwaQZ+OPA6vLkx5nX2PSwQjKG4PocxvRFR+oPG2YlgCJ/W12I1xX3Ltqb28eq2oBNUk/Hwg+sx9Dhk54YU7R/1qjKk+m/8JwS5Y5dNpZDOsVavjcd1EeFT8BqR5nHo9Nkbhqb5ObqUlKkLfHOBh6gJYA5Y1+J9MZj3jtZjVOVSwgdz9PTGY67Zy2KVrwx6jaDTucMfDOCBUbLUUHLJmRpv8PzxH5dQgNmBynb47Yi8z3hRcibVBAJ3K5tY7xIInvrGFm3J6UzqglGOpnKw4eb67WlQByT4cxnT8VRvl+UDc62lfXFKwp0rOgCXciSdzPvO3qf4fAY58i8CThtl1a0CrUGZ53A/Cg9ROvqfQYrnifNBa/Ndz7raAa7bAYT6ntwSv2NnOvN62tVVADtTTwpOmdxqzd4VPmc8YUrzmC9r0ySzFXBUqtAZIIgiWUnY+ZxBs81xXNxVYFi0kHy9PQDTFg8q2aQapWFbVVOunY/XE5KMN6tnVjhKS5oqalw1s0MpWDBkEQfIyN/TBO+TKip+tEx5RP9MWdzbwG2ahWqsgV4DdQTMiI02Pl64qNa8wT2iPQY6YT17kZw7exYXDuAJb07Kps5rB2J0hFRnafTKMQOJc4VXruaDtlMKIA2HkNT6+e+JXOXFB7DbFTqyssT5oJPy2+eOH2eWiOHzgMVgD6T39cQnjTk5yV+C2GTpQRDPFb6mRUPUCxqWXwnc7kR6+flthl5Du1a2KBgtTqMxXzzkkR3OkbYOcRuafTNNwMpXUHaNsVjd0XsbmATp4kYd07T6iCDgwp8KmPlg63ewe55ta4onMsqziSpBGzEAjca/HEKzIpWldD3oI5mCBnpMI8jrr59t8EL/jhr2jBl8YysTl8m1Pmmh3/rhfe6Jtq++tGmNhELcMv0ggZt8Nk+UV+TnxfCT/At1RiwPsx4DkVrytC0wPu57xu/w7DzM+mF3lLltrytlg9NYNRh5ExlH7Ta/IE+WLT4Td06tw1NY6NmskLsXUeEf3UAkD9bXsMT6jI5fxx/sGKKS1sDXnNypQqXpWSWanSQ6QAxUD0kgu3wjsMLthSvb6XzNqJUtUKKN9FRJMf3sBOK3ZelaUddE6jA93quzg/JT+eHHk6+FJSrECWAAJiTtAnfXtiCxLHFyS3v/rwdSlraX7ZljaXtkqvVIrUvxorlmX+7mAB+AODdW7HV4dWHue0KB28NWnUTUdtxiRd36PFPUiqumh9ZmBAjzJwvrfl7ezWZYXtBJ9VeY+Q0xCtWSM63v/RsirG1fgsfi3BVYTLKfMHCVe2DBoDq3lOhjy2xYfGG8DZd8LVdgNJ+XxPcHHcnTpHlIqj7QeKGq4pJ+hoCBr7zSQzfyHz88MvI9utlYNUOlWtDHzAgZB9CW+eBHEbVTmEAln8/wie48yTt6Yg8V4mwYU51DZjP1G3l8fLHVhSjGkJ1FudIbqZPsQpkybmtDf7MAu/1UR/vYHcx/aB0CaNGmHqKfGzGFU+WmpI+QGFhucKmYZNOnTdUP6ruVlvjlBA9cRLe0A1ZpJ1bvqT3PnjnyYFOd5N0jqwNxhUeQfxa6qV3NSrUBY9gdAPJRsBiCRGLT5e5XR1LVQYI8CM0xpqSNvlrhZ5p5RNI+BdKjqq6/iYxAH107YtDPC9AMmGVagXzhRCG1GgPsdKY01Oc6+uuJfK/C+tWpUidGIB+G5/LHT7S7fJdqg2WigG+wLj+WN+RLwJfUZOkx+RGFhK8KkvQk186H7jN7RtK9WrEJRpU6CAd2OaoVHyymficKt1zpe1QzU1yUxp4abN8ZbKR/DG/NN+H4n0mXMi1S2UiQWenTVTHeAu2HBLhEpqoUAFfdA+oAGOTTGNSkrbOzGnJUnVCTa82h2pC5ysKVVKkgRmCnxKynvlJIjSRGLc4rZF9Q+h1+IO2KM5gsBSqxqVbxUz6SdPiDpizeQ+bRXtujVP3tIQD+sgGnzAx0OCilKByZLb3BvEOVmz6VNPT4nGYaKqAkz/LGYdEbKw4fxGV8RMDTT4/DE3hnCBXvTXY5qdILkB2zAaD4L70eZHngTY0tQAPPfae2D1a/wCjRyr239Sdz6TgS52Otv40ec4cxlpQMYGrE/ER/X6YrtkNR9J1OmCF7cliddzJ+PfGWtuZB0B7EnT8vTzw8fiiXLJtiY8KDc5M3aDod+5xaS0UWkhbQqMqnMRv20MGfI4UuV+CSis4gZco0MTmkEHYmI+UYP3/ABXIMuRyyKz+EAqyIATmOyjYeIbkAb45Mj1SpHoYmoxtgb7SuJvTRaaMpznNly6hUjvMEFo7djitaRwbvr97mpVq1Cs5TA7AAEhV/l3JPrgWFx2YlpVHHllqlZtdXrOFUmQuw8v8fywb5SvnS5KrUCmp3YEqxGsMAQdfTAVF1GmCPCuB1LhwtIaiddYB1IzHZQT4ZOk74MqqgQbi7LGMI60nAfMc6ad5ho3gA+L0k4VvtGeKtEjXwtMHt4f/ADgrZXFZwKNZKgdTBgwQfJgdPr6HEzi/JL3YzxkZUGRmaAR4pWPocwEE6eo5cdKZ3ZZrtiFZ3p6VRNTmQ/iiMe8DtGrLVpIAXdFga7itTgny76+QM4lNwmpSV+ohUgESYjbsdjpgny3Taz+9dSXaizIn+9pPltJn074tkl8dufByxVyDi0mtqaW9F/0fvH9ZoBYuN8hLhTGqyhEgHA/ke9p0W4imY5emxUk6kBWkE9yCQJ740q3hp0arh+rXhqjMNlzdNCR6L4QMJVEGdCROm+89vXE8UdnYc29JG9tVd2WoZJUKB/uqAo+QA09MOXJvF+ozq4BbOWHxI1wuWNqwKgaSZ+mk/UgYZ+H8qvRbqA6T4SdO2oPqD2+BwmaUKp/0UxWmmHbPiSAVJNP7ok6OGIWSSSAPD8MJ/KlY1bmwpg6G76zDuMqz9NMNFTl816VWkrKngmo6k+9oUUg6BSJLRrqvngPylYdG5puy5XpFhvoZQAQI9Z+eJY3CKbNllKfxRanGbmO8SD/jXC5xC7hCFOsbAgiY8jr/ACwL4zzLmrEAyF0Efn64B33HiwK9thGo18sXitji07g28vNC3p9dNT5b/wAsJ1e5ZqhY7n+kYN8YqEDLpB1+QwIp0sdUXSFlcpWza2qZewIHn/PB/gihq6Lsuhae+30HfAyhRllBgdvONO4/PDVU5fNtlLKcw1bzP/jEck1wdGNMbDaeKc8KYJWBuO4O407bYWbjibVOJW9EjRHkzBhiCQRHfLBE6icRLrjri4WGDooOQIQDJXZzoBrOh8tpx7ynZuL8VKoMsHYRsTHadSACRt5Y5HDRCUn6LueppL2cPtasYuaTD8VKP3WP/VhRpFlYMNCCCD8MWN9pVmalJKv6jQfgwA/9wH1xX6rpjo6Kd4Ir1sc3URrIzetxF6lfrMfEWBJ38ht307YsChbr03ztlLKrq1OQFJkeCTpMDTv88V5lwbt+J1UKK6iVWFLLqFYAgif4+uK5YXVDYp6bsK850E9noBDJpmJ7kEak/E64W+G3D0qiupIIMzhy4bwRbgIDnKMY311VoPePvIjfSe04VuJcONCq9MkHKSJHeDuMbE/jQMv1bFgUOLvUAZNjHbvAnt54zCJacSKLHrj3GI6UM3COH9dBlhQBrO4+EevrjnzhZLQtlC7s4zN3MKfoPTAizuqiHMjFY+nnBGxwb45XFT2Q1AArVkzg9gYn5ROOGakssd9jutOD23OPB/shvK6LVOSmrQQrNDlfMCIBI2BI+WD45FRQy9aqpb3gQrCRPvBl7TG4/PDr/lFcGpXYUgtChV6Yn/SAEBiDvOYkDSNO84jc51FptTrA6VViexIAYfMrP0x2ZFa2ONXYN5X5ZE2+YK1JLU9QkR1ahqtkzDUMVUMZmQYwF4HZ3FWgzO1CmKmbp0zmapVyLmfK2bKMoJgFTrMxuWG14yALJJISkXaqYO5R1QaDXVp09MBKXF6Vta06lZmFW1FU00CyKprLlAnZYY98NcXQu6K/u+Ar7It97Sg9oZ+lbkHqOBW6ZhiYMAhjptjtx3kJ7Xo/5xSq9WuLd8gP3VYhTlMnxgKZkRttriDxDiVJrDh1Gc7W5rdZII0esrASRBzKDsdO+HXnXm21uadt0bnqChe062XosgpUIy5QMviyHc7yfKMU2DuLFbkWolWjT6yk17qpaghD4TTfKXIzag7x+eG3lHhdWwYNpWWv1FIRfEvRqmnpLeLMZMdh+cqlzdTvbq3fqdT2e6rP+jIy0C69M+6JOQf3vPBe44sar0mZsz0zVDeHLCtVmn2A/RgfTXXE5tUwqwfxvilFvCBUV2EAZSKg3EANuRuAfkexlcKl/FVQ5KVNquRifHkUKiMNfCCe8EkSRgh18DKHEEpZjVLCm/UoOVEkZjowHpAP1OJQaTHlbVGrinc1FVERM6/fqQenTZAS7AdxEaefzxDtOEUzxCqbhqdRKVq1dWckUShZcjN3yhSxIPf4DGWvGqFvcUWp1G6NGl0Xr5PE71c01ipEkK4GhHdtxGA97zRb17+5FWu/s9ayFobnpmc2jdXpgSFLTpHfy2ooxb1MFyS0onUuFGrd39J1oWpyJRq5QemOo0UemBE55U9tQZGFnlzkGrcVK6mrSptQqmgM0kVawzEosRAyrOY9iNN8M3BuerUX95WNQ0RUNEUavSLsadKFdMsEqaigax+YjBaxW3m4FUsabXb3SQrfeZldcnYqYIOsY0pQjy+RVqF7hvKira+1dakSPC1EqZLAT05nQlRO3l5YL3Bq0avs+XrBsms5SC4XLBJ8WWYJMHvqcdCZtGp/jNUOBBjL0Su+25jBHj/EUrJSRarkirTObpkdFVTK2U5ZclvF3/IY4G8eTlrx5LuU0cm4Y61aVEVaDpWqOoCqxVXpwrZwT4yGnfvM+irxLhztWSoHlrimtQaHTMSgzfDJ2jDjf8w06lxa1iQi0qtXN4SIQkBWOmpYCTHnriG/EOu1Cq5DutEK7ZYh8zExoOxG2mKZO3CMpQ/eAY3LUrK2rMyVnRhlYHUT3MbEj5+uGLkS06rXhFrTu6iUkanSqBYLGoQdW0Gnf0wM5+pZbhHH+kTX4qY/gRgryRZ01oXAr1no+1UgqsisWUByZGXXUazpviuHMnGMpeRZwdtIB1eAPeX9wtRafDlpLnqqw8NJQEUBVWM2YnNppqTJ0nfhn2dVqt1c2i1aYrWzKCCDDozAF1MiMikMV31ABnB2jzfbLxW5qmq1GLdKFG5ekXYNTyh2KQTmcSASOwneMSOH83WS8SvL0sagbIlMKjgmnU6Qqu0r+AKdDqYMbg467RHcVeXbCl7YabVSUV2VaqaSQ0K4DZvDm850I88PXEOHVwBlaiwQASwZJUAwpVJG0agrsNMVsWp0ax6L56auRTaCMyAmJkAg5Y0jfDTdc7VVGQojAqIbWSGX4xO+OOV6i9bA45qlNqTsM8sNoy5CpX10OaCcecvcW6bAvHdSAoG8HQACdiZ9MDLi/Y1mcQGMkRtqdo311/LE266bW6XCiCjKkR70hiQfhEz6n5aUbWl+SkHp3G7jVLr29Rdwy+E+vY/XXFVFSCQRBB1HkRvh74fxpalNp8OXVhP4QNwe4wl3Vc1HZyPeYmPicR6OMoaosbqNMqaPbBwlVGZA6qwLIdmE6j5jDtxfmG1q2zpTkAa00qL4qZ1PgMkZZjQNp6jQKIqDKsAAga+pmPyxGXNOUEzMY7Pq5Odr0PnDOZlo2uVab5tTmUaeKfxHZspy7QB57YXb3PXq6lBAhFUggKNY8zvu3c4jUK5o5ZAMiGGY6jXtMbeYxjLkrsEBAEwPTLJH0wqHcVyarQKjUHzxmO9W6dTDFpjz7YzA1M2lHlpd5XXupYSOx1wZ5vhqEzswj1mR/CcB+HKs5tyNp/jjvxe8+6p5tfvNR5hR/wCYxz5IXki14LxdQaZZnLLuOEO1ViWNUEljJ1NOJJ+WOfPtTNwqzY7itTH5OuJNq4qcIqEbPUEfWnG2A32i3JTg1oNmaqD9FqHHXyq+xyLZ/wBkTl64V7milQZkd8pGYjfQGVjvGGatwKgvt7VaIZKEdNSzx+jDQfFrJI3xVXBOZclRC+6sCGHoQdR8txi5/tGuBTsXK6Gs6Anz2P8A7VjEMcNMXqXBfJK5KvIi8j2FtWuejcUUYODkOoIZRJGhGhE/TE7mzlq3s7EFqFP2mozqGE6LLeIAGPcyj56zhT5arvU4jbLRPiFUaxOgMsfhlDa4c/tmtajNTIPh6Zy/3g0sPmCv0w0VULa/WaW+RJP9RB+yXgVAUbi8rgFVcU1kEgAKpYwNySwHy9cGeb7NLerKCFdRGu2rQPhI08s0YG8iVQvAbgkxFYzPqaUT8iMHPtAph2pIfxUtfTXQ/EHFJpaSKfyC4pUStOmaKBqlv1M4ABBAXyHmZwn8Mt0uHajV9ypVAMb+JVOnl4u/bDnSuZa0tyB97bNLjRxlWnOU9hrr8vLCLy3VI4h0yDArLBg65WKnXbsMaa3QI+QvacGt34rVtXpTTRFcL2JXp+/3bUzvr3mcJa8CoXN6tF26RrVmWUgkgMx290TA11ie+LXtOOVm4lUtyE6KoSIBzZopkSZgjVu3YYqTgt3m45QA2W4I+cvP9MZxVqvY8ZbO/R5x7lmmnF/Z6alKCmmJgmBkTMZJ8RkydZ1w9cwWa29TIpJAQEk9z4pPkNthg7x66NVLhGVYoVqOQjfU0ySfXxEadsBOf2/zhv8AZL/Fxjm6qKcX/X/ocTdr99BjhHBaBoUUq/p61PONTI8IJy9hlkfHXfClXeGCncNB+IMH88Ol3fsBb0aGRa1Wj4Kj7BVVTAgGSd9dNJ12xXl5XYGSCWB1/vTrPzxLq8cVpUUNhbd2SrOoKlWmrAlC4UwSJBeDqNvL5Ycr3hFFHru1OKVKmgRQSoLRsMpHcgfE4rng9k5vKTz4RUTbuAw0PxOvfv54tbnGnntKyqRmRRUjyAaZPyVvpi2HGu2/Nf4DK2pJFb1uXRfXNsjnKgds8d1jNlEzvliT288MnMvCrZbVq1ucq0nyPGaNCFPvdwY1GhGAfCKT1KtJaZKuW8LHtGpb5CTHfB/n0InB7sU3LkOBUc7tU6tMN6d400G3bE+mhrxuMl7/AFDZJaZJpiRylwK3u7biF5UUtVprUyKfdWaJKtH4m+OxEgTjtYcv0E4ELhaZFas6pUdtTpVKwsjwqYmI17ziZ9kV61Hh/Eaqxmp+NZ2laJIn0kYncwcx1Lvl8XNUKHasshAQPDXyiJJOw88d2laaXohb1X9wD9nPJdveUrirWqEGlKwdFTwEioT+KNTGgBXWcPw+zjh5rUjkUp0sqUyxIeI8e8mFP5zhL+zhp4Xxb/Zt/wDofFg2z/f8PHnbP+SUv64MUqWwJN29ytE5JpG5pUw7DNXyTI0VWI003yrGGDnfli0/s6s1mAptXCOoLEEqwDIc34vFOYb/ADwL4vYV612i27ZH9obK36n3jeOO4G8YceZUp0uGXsVGqupBrO27VPu5mAFELlELoNB54SC2YZcoSPs+5Jt7taru7DpplNM6AMQdXO5AZc2XT1kaYcKX2ZcN6ls4VGQ0yFUtIrnKGDnXxELmbTeQewwv/ZiwNtxFg0s1MFvQ5K3n/jTDHYb8E/2Lf/yLikEqFldlUVeD014o1pmKU/aDSBjMQrPA33IBAnBfnPl2lbcRWlTVlpiipLRMuS8sTsW7xpsNscOI2FQ8dZgjZfbAc0aQKqyZxa3Nt6Wo31NlGSlbq6nvm8ZP0yrHzwjSadDqW6K15+5Yo2JtKVPMwyl3djqxzqJI7egG3rvhf4nw985qqpybFh2MRr8fPDp9sv8A9Raj9ai4/wCZcK3DuKhLbpk+I6/84GnwAwk9nsPF3FWAKlyTuZ0H5CMZhxoW9FkQvTRiVGpUf43nGYCl9jPkXLEQuaR5YauSOC0r29pJUUNTpUmrFTszFlUA+Y7/ACxXRuPXBblXmuta3FOtSIZlRkytsyiCVMa95HwGG7b1JsLn8GkXanO9hBpJSLIGIIWmoUlTEwSNJEAxrGOlLjdhfZbZ6GZTIVXRYGnaCcpjSRtirKRq3Tmtboq1LhVdaaFQvgqutVVzkDuGjc5icFODcWqW95XdaXV6FOq+wbKuYGRDAbZtiZ/PDapXTIVGgbefZqTd1KFKp+NlQEawFZgC0+QiYw4/aNcFLeyo1TDhMz6/iVFXf4k4XTxi7pvWvbc0qoXMS5ZCBPimOopmNIE9wBOFPmfm67ua9GpchFZqQNJUEA02LEN7zEFiDv5DTArVForGSUkxt5A4laW1w1eoHDQQgVcw195swaNtIHmcSL7nqjdWaUKrVDdLUZkbp+Ey75VJnQFCBMaQPLC5b8AuUdQaJXqSF8KBi/hhXyuQrHMo8QU69uy5eJWo1KVRVI6hy0zoczplRgBJ1DNHz0wkLdxKTpVNFicp/aBQsqlalXUtQqZSpVQ0MqhDmXuGAGo7g+eJPFOafb6oqU1ZUJyrm36aaknyzOSI8oxVXMBrUrh0uFKVVjMpIMaAjUEg6EbGMPvDWW2oJUdlRHtlZMzKCziW0Wc3iBJBIEx54eSelRI2rbLIsedbdaaAo5amoQGF3AAIBzSASMKtrxVaVdKlTNAfOco8iTAkjviLZ0HUrRqIVq1FLsDE5yynLExGVpmdIPlgTfXFRqtS1orLrS6svkjKQIKMWCZDK+MsRroDrgW5cgTSGdPtAtqV5UuWFbIynQUwWBlUObxQBK6GdZwh8F4tQpcUFy5foiq1RTl8WpJAKz6xvjWny3dtCmjUOVgpV2y56rO4BYbkZgwHwYyJxvYcr3lSolQ0ADJ8M01Ck6KYLeLZ2AEkhMZtLyMqLQ4vzdbVVKUkcGo6NUbKNlKsCQDJaFAAwF5w4zTubgdPN4qYBBWCIJ/jIxA4Cs0kbpHJlLZgdSSSZ8RzM3Sh2iYDdscr2zIZ6yjKgBUxl7MuZt80ZioLRA02nHHOc53FotjjFNUxx4RzvRS3QPTJq0VyJCgyAIEN+GQBP88J71izEnckk/EmT+eItxmSkKuU5GJCnWCRuBlUn8v4YX+a+I1qb0xmZFyA+EkS0mdtyNNP64WSyZmosrphiTkhysKoWojGYDKTA1gEH+WGcc00Tc1nIqdOtSVCuUTIzD9aIg/nhd4JZVmo0WqqQ7JLBhB27jsYg7d8dLixZgVAZSTlVk3B0iO0yR6YhjzyxvTH98GnjUt2c+XuMLRrpUGZ0UkEwdVIKyJ0B7xPpjtztz1Z1ra4skV0qVCCkU9GYstSWg6ZmkH6458Osj0lldABLKNBmML8JMnbc9sL9/wTp3LXfRqNS92VKSakhZVM7PovbKCN4AxfBmcbiltu0SnBNps25Z5ptbK2vbWqauavKSiAhR0smYy4kliTGI55vtjwRbCavWBDzkGTN1eplnNMRpMYTOZLOtSfq1UypcF3pNIIdc241kaEaEA6jTHe75UvKVWjSqUcr13KU1z0zmcRK+FyFIzD3o3x6MV8VbOdtaht5M5straxvKFVnFS5DKuVJCg0igJM+Z29MPPDefLapWtjTNRhb0GDjpwTIpqCJbTUHT4YorhVrUr1RTpLnbUkSAAFEsSxIVVA3JIGGLh1V7B6ntKlXHgC5lktAJGYEjLBEtqNcGmtkC0WJY8WVLs1wCUSoSZ0MNm033Abz3wZ4xzdbVaNxQRGGaDIUQzNDeLXckeumuKuuxcBqauAtS5yvRp5h4w5hMpOmu2sH4YlWfEnpZKTUSXdKlYOWAkKGzPkEnKFRoLFZA8M4RWlSC2m7G/lX2e0p3KAOPaECwNQIVxOpke9trtjsObrak1iGapNkhRvADm+5FOR4vPXCj/bRpnK1CsW6HtEHpr9zBOeM5IEAmD4tNsLFSndZnqGmSAgrsJBinUKlSNdQVZNBr4hpjLUkMtDe5YDcfo1Lk11LGn1C85dcpqI209iSN8HOcefrP2esoVlqXC9IkqJy9yYJJChjt3xU9SjcWr3A6eXpqDXpkr91nZQoOsEEssZddYMRiJW4ZeV7mpRNN3r0lY1EzKSqrE65ssCRoD30nDRXO4sqscPtL5vtr2pb1Ld2JpKysGRl7qQRO+xEYT7ip4mEmBqPngItx+eJb1/dPmv8MO4b2aMlVDxa0erTR1YrKiQPMaH88ZhJtuNVaYypUZRMwDjMJ2WbuIgtVxPpMBSBpk9SkxqGQIZDlU9+2mh7TiLw8pn+8Hh/ge0gdsS7ulDnKY848j2+EYvLkEVcbCnBebxb1KLtTzUqbl1RSJViCHgt2aR30jEzlXn6qmY1KJuXNSlnJgAUVDKVWCs1GLHeQY1BjRIe31IHbGtK5ZJysyzvlJEwZG3rrgSgpE+ORktbeolrdUFt6h61SkyHwmFpVHEMAZJOdQI0O+2C/FeYC3DqVA21UGlTojO4TKnTZpanHjJecpkxA+iR/aNU/6R5mZzHfz33xt/aLkEM7kHcFjrGonXscDQ3yG0WFdfatSapSIo1AtOuHOqZmQGjAYgyznpkl2mSfTEHiHOSvU4fcVqZcUKlWpChFzeNHQQoCiGAk9xOEEnEtrnNQCHem8j+639D/EYHZjHgdT1Kn/QU5t42Ls0K3T6b9EI4BJVijMFK5iW9yB4iTpgj/lmma0OVwtGnRp1VAQl1p+9lY+7mGnzwB4mR0aAHvBTPwJn+OIdhbdWrTpyFzuq5iYAkgSSdABMzhklX4BNaZV+Cx7Hn72m9s2NEUzTaqasGQQRUcEFpYQGYsDoYEYdOE8EzXhzIp61slNs4UyKbKjyoTp6jJ4QoXbynA3iXLFGrd2teh0wtN1zKFChqIqkSRrmmiyifxEHvpg/YqHRKjKFYM6MIUQ0VxBEZc0qm43C45HKPheBXZ3qqSqkfpDbpVLzqSjVc5AA1LdQie2aY0GFS74yaLJNJn6d1mIUyYVKpVQI1P3rSfJRpvhrhTSpTAYq4U+EgfeVZJAGVkHhLBYGg7aFXSjTKV6a5M3Ubqq2TN02pIUyZ+2riU8Ux6YTI4/VXBTEm3pvkEctc407en7PXYCrbFlRphWGkE6diNNZIIHrjS/50tjSNswqCnUDJ1BkgKxpN1JjOchXYEKdzMDBC95WotZdFTTaqHFQNUXWeo1PIzr4mApFTkj8M+eInNnCqFOwqMAOsaNtTHu5c1Pp5+mMoYE5jm1M6yBgxnik9vI2ia8BS7s6gt0oBM1MJTyV6dRs2dc5ZnIkZX6jkZV76k6QV5ftOgkn3juZkn4tlUn57YX+NPWs7EpSaiHtvZqbZDSZhNKolbMF8YmqVXxayJGOHN/MlXrihZeHNVZerkp5WDFQiplBDKuvjbxHMfLHLkw5Miq0XhmhHwO1TiIHiJAUbkmAPiToMcrbjK1Jq0MtWnTqCWEeIhQSqyp/CD4xpJETE4X6XDqi2tMMaL3iQKjVshp5PaWLznGXP0ymp1yaLjzkdaYNyaXTW29uy0s5SOnnDMAKmw6eQaa+IYnHp1FaovcGTNq2oW+B89mnaFKoZ6gLq7k+JQyhaZQTEIyKTmB12jvGo81vVoFaufqU6js9VFAAVqK0wDGgKlQ8ncDDVR4AiW9yhyqatZ2P6IsEamgZfGpYgVA8CmQZ74i8wUKFHh1ZFgVBaIs+ABn6qg6Rm6mTcyTE47VPG3SW5JKaWpgri32i0KqBDQBTqCNiwpdGmjZsxI6nhEFQFlTPmR1b7QUqXVtXNJh0byrcsoIMq5pQoOniATUmJxJ5pqWps6IpGmCvs3tQXJndTbrqhBkBGDh1ic7Ak7DHbm2pQyrJtD/nq+ydDp6Wca9TJrE5NKninPi8YxXgi22Qv8sEqXfXp0XZltalEF+mTVfI/wB5XVQEZQG1SDIRZnAbmTiAu7upcZGWnVZTl0mAqoYjwz4TGHJLKnW4kMmQ5ba4LhTTJHjqqpY0oQyjrAgELEzocc+G8MV+CXDEDMlRirQJ8JzRO8SWMeuKRpboSTB3GefadevbVTblPZrrqqFO9DNTYIZYw4ydoXXQDHWhzJ1byjevaVKg6NWnWgKoqgrVpIQRAEU2VGgbrpvgXzJy2aVnbVxEVAQfiCf5DC6nFqqqFWo4UDRQdBJBMD4gH5DBeNVsZS9jt/lZXe5Fz7PUNX2J6JOVSOoxqHPDSCgLDwmdBtja05sqe0Pcm1qOz2lOkq5VA6ydILUIEDJ1ac5QBp2Awu8ucTq1bqir1WILGQdoiT9YH+Ccd+cuIMtwUpsVAXWDE6k/4+OIv69FeC6gnDX96DLcyVxWu6qW9UPc0aNNC6I8NTNNWZgwKtmNNwNDrr2xunO4t7u5uvZWzXFWm6rUMZaS1M7e6RLFlWPw6aggxhHp8Uqg6VX1ifEe230xtVuWMFyW0y6mdP8ABP1xVY/ZNteDW7qIajmmCtMsxRTuFLEqDGkgQMdqfufA/wARiIFx2tzv8MXa2EXJo+Mxs+MwRTlkPkcGeFV16imopyxDaEzp5D1wxpw62/Vpf8RP+44k0eH250C0v+In/ccJJWikJ6RJ4zTC3L9NSUgZYB2KKR/5wMFs/wCo37p/pi1qnBrcAECifOHXT/8AIDGiWdv5Uv8AiJ/3HGjsgSlZVnsj/qP+6f6Y9FnU/wBW/wC6f6YtlLWh5Uv30/7jjy+o0gkpkmR7rKT+V3UP/L8xhhSqPYan+rf9xv6YwcOq/wCqqfuN/TFkANKkNAE5hEzppr2jG9o9XqvmH3X4DG5hJk/EmPOG8hjGEitwurUdFWm4hdPA3Zc3l6YgW/Dasj7mpv8AqN/TFucrVarXFTqIQoJNP1TxLr66BtdYYYhcvXFwzf5wuUBVjSJMmT9CNPQ4Reh5O9xv5bpubJNGD0/Esggkdx5+emDnCahzVlAOlYVF7eGoqs0fBs8xgJwC8ujw2o+VjchX6alIJP4QFKAN/wAw9TiddVruklEKEqVyQHA9wgFpM5dBBXxBd+wB0j20I3Z5ZZsliSrSKlRW0Okipv5bDf0wn3lrVXiLoFqF2SWqZTlIAXKPdiQAZ0EnvhwueI3VO2snWialQuor0wIIJptPYinFSNTAGxIGInE7y6HsjBW6zikK4VJIBpN1PCEbL44Hu6em4E8KlFofFPRKyBbWdVZZwxEfqtoBrO3xwk8Q4i1d3LW1wxUk02ai0AZVA3EghpOg8tsXRxSrAy+Z/L/EYWra4uBaVGKsbkIfA6BAKuSci7Z0zGA2Y5vPy5sHSxg3J7s68nUOVJCByvwJ7qpVPs9VJKs5cVPEeqxHvTMLG8yQT30e73leqOkSAxR1KBREESZJy6QYG0fwwT4NXuRZ3BUOa85aGamFYgtlpu9PZd5MgAASQNsTrm9vVsqLIme5NQK4ZQNCzrmYD3QPCxjtMb4ObBKcrUqRzxyV4BI4RVqmtAyHOwWcwGbwEsREFY0EzPywvVOVq1JqwCEgwzRmhiVE5RliTA2jb0w7Vr66FC3MOGZk9pZKWd0miCYp6xNWFOhyg/MT+IdY3VHpueiQ/VAVSJAGSWIlZJI08sSh0rh/y2/Ae5fgrWnRuCCCj+FmEQde+ng7k98COfLaqbMIKVQtmUaIx0BnyxYX9pXQvnpCixodVD1Y0CGkuYaiDLk+IGVywQARjrzbVcUGNOS8MUG/iCmNO+saYpHpksilf3K9/wDjcaPm08Hr/wCoq/8ADf8A6cerwmt/qKv/AA3/AKYuKyu7o0axqoVqAHpgDc9PSP1pqAn5gY5pdXJtqrMkVpJppHbwlR6kSQT5g49I4wL9i/B3Fe6d6bKBb5RmUiSzr5gdlww8J4eRwi6QqQS1eAQZ0GkD1jBLgde4FpWcKer1ApCrnK0+sQWRTHUIpHMBHi00O2N+M17hLen0FZ8zN1SU8Qp5CSQpAAedl0109MTa3BQOueD9fgqIV1VcwWNQZb+uKUbh1X/V1P3G/pi/a15WD26UkzUTIrsADAJCrBmfCTnMT4RrphW4hbslZxm8OwWNvWe/ww6MkIfKFhU9rpko4jMZKn9U+mOXM9J2uqhCPoQPdPYD085xZnLtxRFZer4QM2Zsx2KwBA9e+IzVLVshqM0tmNTLmmSrxuMuj5MoUmROaMT0fyavtRXX/Ho+9lULbP8AqP8Aun+mO9Sg0e62n7J/ph94qtuKf3TsanVfQho6csKcT3AUE9/H3gxvxJbOK3TbXpjpT1Yz9R/NZnpZCc3hzZo0xURMr0I0e6ZHodvpjXKfI/TDdxqpbq7C3lkOUo7FgVIEOMp0OYjNJ2BG2oASrg2KCmB9ce4kvvjzGMMA55fyP/Guf/nwV4bzexlmMDYHrXH86+EBsb0LWpUnIrPkGYga5RIWf3iB8SMaUfQ0WlyWpa85htjMf+rW+v6bEi+44QqmdW79a4iIkkxW2jWcVOnD6ykEUqoPbwN6+n7LfunyODN1e3DJTTp1RKGRlbxZVDNpGoCwx9CDiEozTVFo6JJ2ND8+qpgMxHn1Lr/5scbvnZKq5CxiR+Ku2vweow/LCVVsa5P6GrP9xvNR5ebKPiy+Yxzp2FbfpVI3nI23iO8fst+63kcV3JvSNy8xUBoWYH+439MTBzXbLT1cjxfqNP8ADALh9m5V89JzlUkSpBGUlWOonKpBB8iDscB+IcOq5zmo1FMGFyMPDT0ZttgQZ8jhVK3Q8oKKssnlznO06hmrBjSVYd9pI3xDoc52p2qMf/tv/wBOEK1tKqkq1tVM6QEaZzBIiNfEcseZA3wcocKVbbMqOCUkSrTmy5to0BUFh+yCRoNA3pd+wJKS5LS5XvEuKTGjeVE1Mr3UzTGiuAQIRhtvUYztgjxMhMlX2q4Kq4VoCmAXLSQKcjshO0Bfiae5TrlbpKZBWsWjxggzv4iRIle3fTzxY3FLs0+hC9Q3DA0WDoaZMmmUMElg6vlbbLmUiSCBoxnKelcAago3YTr8RQgH2quADIESDDIST4CdcpGn67YFcQ5joUq1IPfXGsCSgMwIMkUoG8nbUdhIxXnNq1KVYs2fpsSEnQoRvSYfhqJ3HcQwkHHC8va13TphVz5ZLkatpJGbv7qs3rBOA1KP1GqNWizbzmm26lMC9rEBEXRC0wWBYkJGZiRJj8O2unnGOOUKNSHvLmG8XuGD+jG4pQYyH99vTFdcJL0q3iQypGcdyCpeCNzKicEOP8Sq3JgW5RU92FbxHVZg7RkYfJvLElOmt1Q7SaHqhzja0x/9fcHMp2QjKT1NQOmRIziAZ9xNNDJyw52sjmb+0WbQ/dvlzLJBBVenmkbDcQdQe3z/AHr1VBbI4A7lCAB4ddRGzL+8vmMRKnDKyuQ1N1YNBkEQ0ganYakd++HaUvJPgvm+5mtq61XS9uEVFytkVlbxFPHIXcFVGg0GbzOAn+Vtmst7Zcat/wCqI8SGBC6DwR5wz664rTh11dU1LLTcispAYKTmGgaAN/LA2/epCl1KK0kSCJiJ38tPqPPDRq6sHgtyz52suo83lwTVQ08zB/CWacw8AgjYHsBjnzBzdY5x/ntc7zGdh+kDaQpjbL8MVVYWTGt03DJ3YMCCBE7HaRG47ziVW4SHYrTpuxzhVgHUygAE6asSNfNYxtlIVzXA+23PdkihfaHfUmWp1CdWJ/V7TA9AMdKvPtmN6ja7fd1P+nCLd8j3KtC2tYyQo8EeJiMoiZkyI85xyveV7xUzPb1AtNSWJjwgSTOukYpYeCy+E/aZZ05BqEqdT928zH93GvEefKAAHUIU6jwPrPrlxU1nYVagLJTd1BAYqpMFvdGmsk7DHepZV3VFFKqQohYRjuwPl3LqP95fMYWtzWWHR58oKPDVOv7DfX3cD7rmiixk1CSe+Vv6YRPYqqjMabgASSVaI8JmYiIZdf2h5jG9W1qUxmek6iYlkZZMBokjeCDG8GcGgWOdPnmiqZAwjxb02J8QWdY/ZH548bn1JmU3kjomD4y8ERqMxOnlpthKfhFYEjo1NCRohIkFgYIBBgqw0/VbyOMocLqvOWk5Ap9U+E/ox+PX8P7W2GANyc9quXL05XLB6OvhEDt8J8yNcRaXNaouVcka70pPiKk6kfsj4CfMyvVuDV1bKaFUNMRkaZ8Omg1Msun7S+eItSmymGUqSAwkEaESDr2I1B74xhro86FYyimdV3pSTlqNUGp1PiYyZkjQmAMR+K8QqdPJURQEKiQkEQrQJ8iCSR3geWAdrchQRsTsew0/xrgu9wPY2pkZWLJ7wO2Yy3qNtR54RyaY6SoD1K4nHmNBZudQpI7Hz9RPbGYe0LTNCcdLVnkmmWBjXK0aSPUd4x5jMM3sZKyT7Vc6jqVdRqOofM/tebN+83mceVq9wxzM9Qtr4s+uog6ztlAEeQAxmMxPUPpPTe3RJPUqySST1DvKk7N5qp/3V8hj2pcXLqAz1GUAAA1DEQYEZvJm/ebzOMxmNqZtJs99c93qaTqXnc5m/F3Op8zjy6ubqo0u9RjDCS+sMZYe93Jk+ePMZjWGjf8AtO8iOtWif9ad8+b9bfP4p89d9cczd3J06lXYD9IdlXIB70aIcvw0xmMxlIXSduF3lWjcpcMhqMjBjmbVjtqSSZ2112GGvhnPQok5LDQyCDXnTUHLKeExpmEHyIxmMwVklwHQiLY8zZs9O4oZqJ0ABzZUE5ab5mBcL+FwwdOxjw4W1Z0ZulnRSSAMwmDMAkEScpIPxPnjMZgOV7MOlIwPWzFpYsdCc2seU5pjQd+wxs1e4jRqmup+8+J/W31J+Z8zj3GYXb0aiJXr1Yh3eD2Lkg+72k/qr+6vkMePfVGBDVHIO4LsQdQdQTB8QB+IHljzGYdJVwI+TVb2oAAHcAbAMdPhrpjWpcM4hmZgNpYmNANJPkAPkPLGYzBpANzevn6hdi8zmYkk6RqTM6aa9sSm4/ULISF8DBssGGKkEBtZIkbAjGYzAaTdgaXJvxbmWpXynLTpZZ/QhkzbRm8RmI08pOIPtrkEGo5neXYz8ddcZjMExlvduk5HddQfCxGomDodxrrjf+0avarUG3427ZY79sqx/dXyGMxmAY8a/qGQXeCoQjMYKgKApA0IhUEfsr5DHlfiVVhDVajA6wzsROgnU+QA+Q8sZjMExoOIVdPvKmkgeNtJzSBr3zNPnmbzOPRf1NPvH93J77e5r4d/d/Z21xmMxjG44pWmetVmZnqNvIM77yqmfNQewxzaszasSxAAkkkwBAGvYDQDtjMZjGPShjNGkxPrEx57Y3qXTMACdFEDGYzAjuM1RqLgjQMQPQ4zGYzDUh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data:image/jpg;base64,/9j/4AAQSkZJRgABAQAAAQABAAD/2wCEAAkGBhQSERUUExMWFRUVGCAaFxcYGR4fHxoaHxgaHB4dHB4cHScfGx4jGiAdHzAgIycpLCwsHx8xNTAqNSYrLCkBCQoKDgwOGg8PGiwkHyQtLCwsLCwsLCwsLCwsLSwsLDQsLCwsLCksLCwsLCwsLCwsLCksLCwsKSwsLCksLCksLP/AABEIALcBFAMBIgACEQEDEQH/xAAcAAACAgMBAQAAAAAAAAAAAAAFBgQHAAIDAQj/xABJEAACAQIEBAMFBAcDCwMFAAABAhEDBAASITEFBhNBIlFhFDJxgZEHI0KhM1JikrHB0RVy8BYkQ1NzgpOi0tXhY7LTNIOls7T/xAAaAQADAQEBAQAAAAAAAAAAAAABAgMABAUG/8QAKhEAAgIBAwQBBAMAAwAAAAAAAAECEQMSITEEE0FRIjJhcfAjgdFCocH/2gAMAwEAAhEDEQA/AKYazxr7LgxWt9ccDRxjA4W2NmsiACQQDMGNDG8HvGCHQHli1r/k6g/LNCtGWrRQ1g25OZ/Gu/unQ+hAPnjGKX9mxns2J/SGJVlYK7Q7rTETmbb4fHGMBvZseez4ZX5fUCfaKB+DMfp4dY+P1x2XlKQIr0SD3BbT1Ph2xjCr7Pj32XDC/LoB8VeiB5kt5DX3ddTHyPliXZ8vrv16Hlqx37/h/P0OMYWrfhhfYaeeNqnDI+WHe14UpKha1PUDQyCDGxEeekj8sSbzlhXIIr0hprM6/DT47+m04FhoroWgxnsgw03vLaq0C5ok6yCSCNTHY6EAGTG/zxGfgOU/pqJPYBjrpOmn+D5YIAEljOwnHRuFHy1w6W/DAI0E49q8MDHXC2GhG/s4+WNfZfTDuvDlWSB88a1uGqwzQJ/jg2ahK9lxN4dwjqHbQfng6OCiofDp5jBc2i0k2+HqcBs1CdxHgypBHftiELL0ww3NsXaW28sGLTh+RAI9cGzUJ9Lg5PaPjjS54UU374dxZAncfXELiFnIOmgONZqE72X0xt7Jg9/ZwOgGuGrlL7Lqt6GYPTVUMEsSTO+gA/ORg2Armlw8tJA0GPGtY3GLV5o+zqrZKrnI9KcpZNMpJ0kHafPXG3DfsgrXlJay1aSIw8M5iTBI1AEDUeeNZipxbDHotcNfNfI9xw+oErBSGEo6SVYDfcAgjSQfMY34ZyJc1ktnQKVuajUkMnwsszn00EKxkTtjGFhOGz2xi8NJmBMb4f8A/Id+nUIqUs1HMWTPL5UbKzQBoJ2BIJGsYlDkKpQYhqtv4XCVD1D92WUlM/h0DRA318sCzFa+xemNhZ+mLLq8hs1Y0urbCoCFI6h1ckgIBlnNprpAkSdcKd1w0oxUiCCQfiDBxrDQC9h9MZhipcGkAlo9I/8AOMxrRqBlUa45ERiRcjU4ik6wMFhJFpw81JIygDck7fADUn4D6YdqPE3qcPrUSfu6Fi6IIj/SUpY+pP0GnnO/K9xwqna5aq12rvHVbIDDQJWmCCoEkDNEnsZOHPh9haUrRrpaIa0ajLZ1zVWUtqGUnKV0GkbgYFmZR9rZq8gmG7bQfQ4KcGsnDMSEEI36T3O2hMga/wBcOnMFvwusjPQo1qNePD06YRS0aB0HhiRqy6jWT2wI4ddW4JFZstMhgWJ0kggEganXxR3AjCOW46jaIFrbs5yhbJu2kab9o/xGDHDqPSBB9lBGviAB7bCfp8GwArXFmr9Wk4VlY1FXxxlFAgU9I8XXAJGmjHxQNHXhXErK5kCohdcxCiToM8MoYaz4Rlb07HAm2t/BopMDXNkaieEWtRhEZtSIgRqdB6CO8YEWtB1KKVspiP4CWI7yD4p3nyw/WvD7ZC+gC9QsBJJKwfDv/dAJjvr2xwu+AW7FZyhhMuuaW0ciRsdQg27nElnQ/bYJtaH7FmT3Ij4+f8MSmp5KZqOtqAAxg6DeBMnvGnYZsEKthRSMjyARoRssnXbUxH54A801aDA06j06YYllBZgMoWqF11P6TpGCfynGU9TpGcKVgC2DmoS/sBM6+7O38DvPrjvdWxp1kzdGSQCtMjSIGsbSP54J1OVLVLRanVIDNmnbKKiSogqS8EARofXQydtreg1APTq5zkOU5fE2UEL2mdBPaZ12mmSelWJBWVp/bdRagOaVDGV02nbb88OFO1zgMIhhII8iJwhMuk7xh85IuxVoZfxU9I/ZMkfnI+mFyy0xtBgrdHl7bBKRJ2jX1/wcC6CBlABEjWD330w5VeHhhBGOFDgiK2gEfAYjDOijxg2y4etNM7AAkS3pgZcUmqvMQPwzpp54YBa9ckaikpjT8Tf0H5nGtDhQVjMt6nB7yXPJljYNagu0SRH+DgJxqu1xVFtS2nxntP8AQb/HDBzPdi3pBE/S1NB6KN2P8B6/DHflXlrooHceNx33AOv1O5+WK45avkSmtOxHs+EqiBQNF79/j8TiPdURmM/P4YaBayDiO/AQ7ZiSD/EYjLMoyaY8YWhZp26A+7BwRZ6i0yASAdSASAY8+xwWfhaA+6CRthh5a5YFd81QfdIdR+sf1fh5/TvgrLraUQuFLc85gujT5f8Avyc7qoXNv4qgKfMJr8sVrwh7isVWnUcFWimAxgMWkZddDJ7Ysrnmxq3jQ1OqlClJHhgE/rn+Xp8cbchcrm3pm5qqWKg9JFEk/tAdydh9e+OjXbpEqpWyP9stwBQt6ZGdyxO3koB+rEfTCTytztWWkKFK2zBAwzzorGoWmcuVTkZ031mfQnvtFu64o1LitTamWhEBmFmYUHzAk+pnADk/j9b+xuIJm8FsKJpKABBauWMkakkwNewAxoyck2gNVQ1Di1RqDh6DKKoqqSrtk+8cvJGXK1RZy5p2HbGvNNx1nq07aiGNV0eo4LEuKY8MLHh1Jk4arW9p3Fo1RHmk1qsU4PhbcHymfnpgbwcNSt7h0lagNMA9wpf+BxHuPUlZRRVWLNlzRWSvXqeyuTUqitCOwK5SfCxVSWpnuNNRhRuyajvVIyoWZvOJJMeu8YvC6Tp1CaRyl7ymHjuMikg+hJJ+eKf5+dUuatGnAXqsYG3vGAPnJ+mLJ3sJtyBDxPbw9vPGY4XlDpOUfcR/AYzFKQlsiVzJxpbQGk64ysd8e2dk1RvCsxv8MaXA8eR64db0wtOsR7s+W48wdNIB+Qw1+3UqNOo71ClGoAXRttYOWM2knTTX0nCFCJSJarFOmQXX8Ttp4UERrtJ21PbHXhNhX4vc56hyUkPb3aansoPvOR3PxOkDHBJSb2ex1txS3C9rxpKzlbO1q1O7MYXudToSBJMZsveMB+criKNKsiBG6jIysolWysDPaQV9Z0xY807S3KUaYABhF/1lQ6Ak7nXUse09hhL5z4Vl4e0FmKMrs3m2cl2Ppqx+EeWEUoxmvyCnKLEA8cqS/hpAPuuQRtGkzEADUeWN6HM1VXDKtFSpkMKSiPmNfSJ202wI6s7YIWtkMjO/YafXf+ePSdeTlSstrl/j/tVIVFCKdmUKPC4gkfDYg9wfjgk1Zu2XXfT4Db4Yrz7O+IBbkoAclWVgmdpZD8Rqv+8MWY9qDHx8seD1MpYsunwergjGcLBYpCcV3e0PbeKiiPdDCmY7Islz/wC44tG4pQdBpvhQ+zDhwNW5um7O1NJ82Ys35BR8zjo6OV3Il1UaSQS52oBbRoAADLl9PF28tPyxD4EIsM5J8K1N9Ns2x8v/ADiZz1cD2N9fxJ375h9dAdNvpgZwW5X+y3giUFbNAnXKx1zaEwQY2x0dU2oKvZz9Ork/wIG4+MYJcl8XFC7UMfC5yH/e2P70fngQjQNT2xzNoz+4CSOw3M+Q7nHVKKlFpkIunZfC20fXbAy+smas6I5LOoDEbUqfkP2nO3oJxKpXVSlb0uoma4dFXLP+kyifkNWJ7CfMYyzpGmIMs5JLufxMe/00A7DHz8ckoJ+z1O2pcEihZqiKiiAoAAHYRiPcUgoZiQFUEsT2AEk/TXEpKs79sA+eKdSrb07egPvLqoKQ8ogsxPkIXX0nEscpSyKPsacVGDkAOS6DcSv6lZlmlT112jXInz94/PFgXFLXEngHBKVhbLQp+I7u0au8eJvQdgOwgYg3fEAW2jeD5beWPfi/XB4zt7nNaOk44X16lCmalVgiL3Pn5Adz6DHS/wCM06No1WoYXf1PYADzOKx4WlbjN8quStIHMVB0p0xvH7TaLPmfIY87Hilnyyb2SZ3SnHFjXscOG8UubyXt6KrQBhXrEg1DtChQY8p1A/LDNwbmSqlBTTyhW8UESQSBOvodPljra3CKXyqEoW1OFUbDKD/T/E4GcDoZbOhPvZFJ+YzH+MYfqZdhJx28E+mfebvgNV+Za1RDTeIYQfDGh+eNqHMldFVQUyqAAMvYD44XOPcxUbZM1T5KN2PkP5nYYrLi/PFzcGA/Sp9kQkH/AHm3PygemBgXUZnqTpe2Wy9rGqaG77X+bK1WjRoPlylzU0EHwiB8vEfywkWHG6tC2qUkK9O4y9YFQZysSsHca+WIvFoyUfvmqOULOCxISW0Uesan5Y7pRBpKD3GPWgnGKTdnBJpu0Wv9nXGHuLHoEiLc5QAIlSJUnzO4n0wwtxisjFyRmIynwiIXaR54r/7Ky9KvVptpmo5h65XEEechj9MPwaQZ+OPA6vLkx5nX2PSwQjKG4PocxvRFR+oPG2YlgCJ/W12I1xX3Ltqb28eq2oBNUk/Hwg+sx9Dhk54YU7R/1qjKk+m/8JwS5Y5dNpZDOsVavjcd1EeFT8BqR5nHo9Nkbhqb5ObqUlKkLfHOBh6gJYA5Y1+J9MZj3jtZjVOVSwgdz9PTGY67Zy2KVrwx6jaDTucMfDOCBUbLUUHLJmRpv8PzxH5dQgNmBynb47Yi8z3hRcibVBAJ3K5tY7xIInvrGFm3J6UzqglGOpnKw4eb67WlQByT4cxnT8VRvl+UDc62lfXFKwp0rOgCXciSdzPvO3qf4fAY58i8CThtl1a0CrUGZ53A/Cg9ROvqfQYrnifNBa/Ndz7raAa7bAYT6ntwSv2NnOvN62tVVADtTTwpOmdxqzd4VPmc8YUrzmC9r0ySzFXBUqtAZIIgiWUnY+ZxBs81xXNxVYFi0kHy9PQDTFg8q2aQapWFbVVOunY/XE5KMN6tnVjhKS5oqalw1s0MpWDBkEQfIyN/TBO+TKip+tEx5RP9MWdzbwG2ahWqsgV4DdQTMiI02Pl64qNa8wT2iPQY6YT17kZw7exYXDuAJb07Kps5rB2J0hFRnafTKMQOJc4VXruaDtlMKIA2HkNT6+e+JXOXFB7DbFTqyssT5oJPy2+eOH2eWiOHzgMVgD6T39cQnjTk5yV+C2GTpQRDPFb6mRUPUCxqWXwnc7kR6+flthl5Du1a2KBgtTqMxXzzkkR3OkbYOcRuafTNNwMpXUHaNsVjd0XsbmATp4kYd07T6iCDgwp8KmPlg63ewe55ta4onMsqziSpBGzEAjca/HEKzIpWldD3oI5mCBnpMI8jrr59t8EL/jhr2jBl8YysTl8m1Pmmh3/rhfe6Jtq++tGmNhELcMv0ggZt8Nk+UV+TnxfCT/At1RiwPsx4DkVrytC0wPu57xu/w7DzM+mF3lLltrytlg9NYNRh5ExlH7Ta/IE+WLT4Td06tw1NY6NmskLsXUeEf3UAkD9bXsMT6jI5fxx/sGKKS1sDXnNypQqXpWSWanSQ6QAxUD0kgu3wjsMLthSvb6XzNqJUtUKKN9FRJMf3sBOK3ZelaUddE6jA93quzg/JT+eHHk6+FJSrECWAAJiTtAnfXtiCxLHFyS3v/rwdSlraX7ZljaXtkqvVIrUvxorlmX+7mAB+AODdW7HV4dWHue0KB28NWnUTUdtxiRd36PFPUiqumh9ZmBAjzJwvrfl7ezWZYXtBJ9VeY+Q0xCtWSM63v/RsirG1fgsfi3BVYTLKfMHCVe2DBoDq3lOhjy2xYfGG8DZd8LVdgNJ+XxPcHHcnTpHlIqj7QeKGq4pJ+hoCBr7zSQzfyHz88MvI9utlYNUOlWtDHzAgZB9CW+eBHEbVTmEAln8/wie48yTt6Yg8V4mwYU51DZjP1G3l8fLHVhSjGkJ1FudIbqZPsQpkybmtDf7MAu/1UR/vYHcx/aB0CaNGmHqKfGzGFU+WmpI+QGFhucKmYZNOnTdUP6ruVlvjlBA9cRLe0A1ZpJ1bvqT3PnjnyYFOd5N0jqwNxhUeQfxa6qV3NSrUBY9gdAPJRsBiCRGLT5e5XR1LVQYI8CM0xpqSNvlrhZ5p5RNI+BdKjqq6/iYxAH107YtDPC9AMmGVagXzhRCG1GgPsdKY01Oc6+uuJfK/C+tWpUidGIB+G5/LHT7S7fJdqg2WigG+wLj+WN+RLwJfUZOkx+RGFhK8KkvQk186H7jN7RtK9WrEJRpU6CAd2OaoVHyymficKt1zpe1QzU1yUxp4abN8ZbKR/DG/NN+H4n0mXMi1S2UiQWenTVTHeAu2HBLhEpqoUAFfdA+oAGOTTGNSkrbOzGnJUnVCTa82h2pC5ysKVVKkgRmCnxKynvlJIjSRGLc4rZF9Q+h1+IO2KM5gsBSqxqVbxUz6SdPiDpizeQ+bRXtujVP3tIQD+sgGnzAx0OCilKByZLb3BvEOVmz6VNPT4nGYaKqAkz/LGYdEbKw4fxGV8RMDTT4/DE3hnCBXvTXY5qdILkB2zAaD4L70eZHngTY0tQAPPfae2D1a/wCjRyr239Sdz6TgS52Otv40ec4cxlpQMYGrE/ER/X6YrtkNR9J1OmCF7cliddzJ+PfGWtuZB0B7EnT8vTzw8fiiXLJtiY8KDc5M3aDod+5xaS0UWkhbQqMqnMRv20MGfI4UuV+CSis4gZco0MTmkEHYmI+UYP3/ABXIMuRyyKz+EAqyIATmOyjYeIbkAb45Mj1SpHoYmoxtgb7SuJvTRaaMpznNly6hUjvMEFo7djitaRwbvr97mpVq1Cs5TA7AAEhV/l3JPrgWFx2YlpVHHllqlZtdXrOFUmQuw8v8fywb5SvnS5KrUCmp3YEqxGsMAQdfTAVF1GmCPCuB1LhwtIaiddYB1IzHZQT4ZOk74MqqgQbi7LGMI60nAfMc6ad5ho3gA+L0k4VvtGeKtEjXwtMHt4f/ADgrZXFZwKNZKgdTBgwQfJgdPr6HEzi/JL3YzxkZUGRmaAR4pWPocwEE6eo5cdKZ3ZZrtiFZ3p6VRNTmQ/iiMe8DtGrLVpIAXdFga7itTgny76+QM4lNwmpSV+ohUgESYjbsdjpgny3Taz+9dSXaizIn+9pPltJn074tkl8dufByxVyDi0mtqaW9F/0fvH9ZoBYuN8hLhTGqyhEgHA/ke9p0W4imY5emxUk6kBWkE9yCQJ740q3hp0arh+rXhqjMNlzdNCR6L4QMJVEGdCROm+89vXE8UdnYc29JG9tVd2WoZJUKB/uqAo+QA09MOXJvF+ozq4BbOWHxI1wuWNqwKgaSZ+mk/UgYZ+H8qvRbqA6T4SdO2oPqD2+BwmaUKp/0UxWmmHbPiSAVJNP7ok6OGIWSSSAPD8MJ/KlY1bmwpg6G76zDuMqz9NMNFTl816VWkrKngmo6k+9oUUg6BSJLRrqvngPylYdG5puy5XpFhvoZQAQI9Z+eJY3CKbNllKfxRanGbmO8SD/jXC5xC7hCFOsbAgiY8jr/ACwL4zzLmrEAyF0Efn64B33HiwK9thGo18sXitji07g28vNC3p9dNT5b/wAsJ1e5ZqhY7n+kYN8YqEDLpB1+QwIp0sdUXSFlcpWza2qZewIHn/PB/gihq6Lsuhae+30HfAyhRllBgdvONO4/PDVU5fNtlLKcw1bzP/jEck1wdGNMbDaeKc8KYJWBuO4O407bYWbjibVOJW9EjRHkzBhiCQRHfLBE6icRLrjri4WGDooOQIQDJXZzoBrOh8tpx7ynZuL8VKoMsHYRsTHadSACRt5Y5HDRCUn6LueppL2cPtasYuaTD8VKP3WP/VhRpFlYMNCCCD8MWN9pVmalJKv6jQfgwA/9wH1xX6rpjo6Kd4Ir1sc3URrIzetxF6lfrMfEWBJ38ht307YsChbr03ztlLKrq1OQFJkeCTpMDTv88V5lwbt+J1UKK6iVWFLLqFYAgif4+uK5YXVDYp6bsK850E9noBDJpmJ7kEak/E64W+G3D0qiupIIMzhy4bwRbgIDnKMY311VoPePvIjfSe04VuJcONCq9MkHKSJHeDuMbE/jQMv1bFgUOLvUAZNjHbvAnt54zCJacSKLHrj3GI6UM3COH9dBlhQBrO4+EevrjnzhZLQtlC7s4zN3MKfoPTAizuqiHMjFY+nnBGxwb45XFT2Q1AArVkzg9gYn5ROOGakssd9jutOD23OPB/shvK6LVOSmrQQrNDlfMCIBI2BI+WD45FRQy9aqpb3gQrCRPvBl7TG4/PDr/lFcGpXYUgtChV6Yn/SAEBiDvOYkDSNO84jc51FptTrA6VViexIAYfMrP0x2ZFa2ONXYN5X5ZE2+YK1JLU9QkR1ahqtkzDUMVUMZmQYwF4HZ3FWgzO1CmKmbp0zmapVyLmfK2bKMoJgFTrMxuWG14yALJJISkXaqYO5R1QaDXVp09MBKXF6Vta06lZmFW1FU00CyKprLlAnZYY98NcXQu6K/u+Ar7It97Sg9oZ+lbkHqOBW6ZhiYMAhjptjtx3kJ7Xo/5xSq9WuLd8gP3VYhTlMnxgKZkRttriDxDiVJrDh1Gc7W5rdZII0esrASRBzKDsdO+HXnXm21uadt0bnqChe062XosgpUIy5QMviyHc7yfKMU2DuLFbkWolWjT6yk17qpaghD4TTfKXIzag7x+eG3lHhdWwYNpWWv1FIRfEvRqmnpLeLMZMdh+cqlzdTvbq3fqdT2e6rP+jIy0C69M+6JOQf3vPBe44sar0mZsz0zVDeHLCtVmn2A/RgfTXXE5tUwqwfxvilFvCBUV2EAZSKg3EANuRuAfkexlcKl/FVQ5KVNquRifHkUKiMNfCCe8EkSRgh18DKHEEpZjVLCm/UoOVEkZjowHpAP1OJQaTHlbVGrinc1FVERM6/fqQenTZAS7AdxEaefzxDtOEUzxCqbhqdRKVq1dWckUShZcjN3yhSxIPf4DGWvGqFvcUWp1G6NGl0Xr5PE71c01ipEkK4GhHdtxGA97zRb17+5FWu/s9ayFobnpmc2jdXpgSFLTpHfy2ooxb1MFyS0onUuFGrd39J1oWpyJRq5QemOo0UemBE55U9tQZGFnlzkGrcVK6mrSptQqmgM0kVawzEosRAyrOY9iNN8M3BuerUX95WNQ0RUNEUavSLsadKFdMsEqaigax+YjBaxW3m4FUsabXb3SQrfeZldcnYqYIOsY0pQjy+RVqF7hvKira+1dakSPC1EqZLAT05nQlRO3l5YL3Bq0avs+XrBsms5SC4XLBJ8WWYJMHvqcdCZtGp/jNUOBBjL0Su+25jBHj/EUrJSRarkirTObpkdFVTK2U5ZclvF3/IY4G8eTlrx5LuU0cm4Y61aVEVaDpWqOoCqxVXpwrZwT4yGnfvM+irxLhztWSoHlrimtQaHTMSgzfDJ2jDjf8w06lxa1iQi0qtXN4SIQkBWOmpYCTHnriG/EOu1Cq5DutEK7ZYh8zExoOxG2mKZO3CMpQ/eAY3LUrK2rMyVnRhlYHUT3MbEj5+uGLkS06rXhFrTu6iUkanSqBYLGoQdW0Gnf0wM5+pZbhHH+kTX4qY/gRgryRZ01oXAr1no+1UgqsisWUByZGXXUazpviuHMnGMpeRZwdtIB1eAPeX9wtRafDlpLnqqw8NJQEUBVWM2YnNppqTJ0nfhn2dVqt1c2i1aYrWzKCCDDozAF1MiMikMV31ABnB2jzfbLxW5qmq1GLdKFG5ekXYNTyh2KQTmcSASOwneMSOH83WS8SvL0sagbIlMKjgmnU6Qqu0r+AKdDqYMbg467RHcVeXbCl7YabVSUV2VaqaSQ0K4DZvDm850I88PXEOHVwBlaiwQASwZJUAwpVJG0agrsNMVsWp0ax6L56auRTaCMyAmJkAg5Y0jfDTdc7VVGQojAqIbWSGX4xO+OOV6i9bA45qlNqTsM8sNoy5CpX10OaCcecvcW6bAvHdSAoG8HQACdiZ9MDLi/Y1mcQGMkRtqdo311/LE266bW6XCiCjKkR70hiQfhEz6n5aUbWl+SkHp3G7jVLr29Rdwy+E+vY/XXFVFSCQRBB1HkRvh74fxpalNp8OXVhP4QNwe4wl3Vc1HZyPeYmPicR6OMoaosbqNMqaPbBwlVGZA6qwLIdmE6j5jDtxfmG1q2zpTkAa00qL4qZ1PgMkZZjQNp6jQKIqDKsAAga+pmPyxGXNOUEzMY7Pq5Odr0PnDOZlo2uVab5tTmUaeKfxHZspy7QB57YXb3PXq6lBAhFUggKNY8zvu3c4jUK5o5ZAMiGGY6jXtMbeYxjLkrsEBAEwPTLJH0wqHcVyarQKjUHzxmO9W6dTDFpjz7YzA1M2lHlpd5XXupYSOx1wZ5vhqEzswj1mR/CcB+HKs5tyNp/jjvxe8+6p5tfvNR5hR/wCYxz5IXki14LxdQaZZnLLuOEO1ViWNUEljJ1NOJJ+WOfPtTNwqzY7itTH5OuJNq4qcIqEbPUEfWnG2A32i3JTg1oNmaqD9FqHHXyq+xyLZ/wBkTl64V7milQZkd8pGYjfQGVjvGGatwKgvt7VaIZKEdNSzx+jDQfFrJI3xVXBOZclRC+6sCGHoQdR8txi5/tGuBTsXK6Gs6Anz2P8A7VjEMcNMXqXBfJK5KvIi8j2FtWuejcUUYODkOoIZRJGhGhE/TE7mzlq3s7EFqFP2mozqGE6LLeIAGPcyj56zhT5arvU4jbLRPiFUaxOgMsfhlDa4c/tmtajNTIPh6Zy/3g0sPmCv0w0VULa/WaW+RJP9RB+yXgVAUbi8rgFVcU1kEgAKpYwNySwHy9cGeb7NLerKCFdRGu2rQPhI08s0YG8iVQvAbgkxFYzPqaUT8iMHPtAph2pIfxUtfTXQ/EHFJpaSKfyC4pUStOmaKBqlv1M4ABBAXyHmZwn8Mt0uHajV9ypVAMb+JVOnl4u/bDnSuZa0tyB97bNLjRxlWnOU9hrr8vLCLy3VI4h0yDArLBg65WKnXbsMaa3QI+QvacGt34rVtXpTTRFcL2JXp+/3bUzvr3mcJa8CoXN6tF26RrVmWUgkgMx290TA11ie+LXtOOVm4lUtyE6KoSIBzZopkSZgjVu3YYqTgt3m45QA2W4I+cvP9MZxVqvY8ZbO/R5x7lmmnF/Z6alKCmmJgmBkTMZJ8RkydZ1w9cwWa29TIpJAQEk9z4pPkNthg7x66NVLhGVYoVqOQjfU0ySfXxEadsBOf2/zhv8AZL/Fxjm6qKcX/X/ocTdr99BjhHBaBoUUq/p61PONTI8IJy9hlkfHXfClXeGCncNB+IMH88Ol3fsBb0aGRa1Wj4Kj7BVVTAgGSd9dNJ12xXl5XYGSCWB1/vTrPzxLq8cVpUUNhbd2SrOoKlWmrAlC4UwSJBeDqNvL5Ycr3hFFHru1OKVKmgRQSoLRsMpHcgfE4rng9k5vKTz4RUTbuAw0PxOvfv54tbnGnntKyqRmRRUjyAaZPyVvpi2HGu2/Nf4DK2pJFb1uXRfXNsjnKgds8d1jNlEzvliT288MnMvCrZbVq1ucq0nyPGaNCFPvdwY1GhGAfCKT1KtJaZKuW8LHtGpb5CTHfB/n0InB7sU3LkOBUc7tU6tMN6d400G3bE+mhrxuMl7/AFDZJaZJpiRylwK3u7biF5UUtVprUyKfdWaJKtH4m+OxEgTjtYcv0E4ELhaZFas6pUdtTpVKwsjwqYmI17ziZ9kV61Hh/Eaqxmp+NZ2laJIn0kYncwcx1Lvl8XNUKHasshAQPDXyiJJOw88d2laaXohb1X9wD9nPJdveUrirWqEGlKwdFTwEioT+KNTGgBXWcPw+zjh5rUjkUp0sqUyxIeI8e8mFP5zhL+zhp4Xxb/Zt/wDofFg2z/f8PHnbP+SUv64MUqWwJN29ytE5JpG5pUw7DNXyTI0VWI003yrGGDnfli0/s6s1mAptXCOoLEEqwDIc34vFOYb/ADwL4vYV612i27ZH9obK36n3jeOO4G8YceZUp0uGXsVGqupBrO27VPu5mAFELlELoNB54SC2YZcoSPs+5Jt7taru7DpplNM6AMQdXO5AZc2XT1kaYcKX2ZcN6ls4VGQ0yFUtIrnKGDnXxELmbTeQewwv/ZiwNtxFg0s1MFvQ5K3n/jTDHYb8E/2Lf/yLikEqFldlUVeD014o1pmKU/aDSBjMQrPA33IBAnBfnPl2lbcRWlTVlpiipLRMuS8sTsW7xpsNscOI2FQ8dZgjZfbAc0aQKqyZxa3Nt6Wo31NlGSlbq6nvm8ZP0yrHzwjSadDqW6K15+5Yo2JtKVPMwyl3djqxzqJI7egG3rvhf4nw985qqpybFh2MRr8fPDp9sv8A9Raj9ai4/wCZcK3DuKhLbpk+I6/84GnwAwk9nsPF3FWAKlyTuZ0H5CMZhxoW9FkQvTRiVGpUf43nGYCl9jPkXLEQuaR5YauSOC0r29pJUUNTpUmrFTszFlUA+Y7/ACxXRuPXBblXmuta3FOtSIZlRkytsyiCVMa95HwGG7b1JsLn8GkXanO9hBpJSLIGIIWmoUlTEwSNJEAxrGOlLjdhfZbZ6GZTIVXRYGnaCcpjSRtirKRq3Tmtboq1LhVdaaFQvgqutVVzkDuGjc5icFODcWqW95XdaXV6FOq+wbKuYGRDAbZtiZ/PDapXTIVGgbefZqTd1KFKp+NlQEawFZgC0+QiYw4/aNcFLeyo1TDhMz6/iVFXf4k4XTxi7pvWvbc0qoXMS5ZCBPimOopmNIE9wBOFPmfm67ua9GpchFZqQNJUEA02LEN7zEFiDv5DTArVForGSUkxt5A4laW1w1eoHDQQgVcw195swaNtIHmcSL7nqjdWaUKrVDdLUZkbp+Ey75VJnQFCBMaQPLC5b8AuUdQaJXqSF8KBi/hhXyuQrHMo8QU69uy5eJWo1KVRVI6hy0zoczplRgBJ1DNHz0wkLdxKTpVNFicp/aBQsqlalXUtQqZSpVQ0MqhDmXuGAGo7g+eJPFOafb6oqU1ZUJyrm36aaknyzOSI8oxVXMBrUrh0uFKVVjMpIMaAjUEg6EbGMPvDWW2oJUdlRHtlZMzKCziW0Wc3iBJBIEx54eSelRI2rbLIsedbdaaAo5amoQGF3AAIBzSASMKtrxVaVdKlTNAfOco8iTAkjviLZ0HUrRqIVq1FLsDE5yynLExGVpmdIPlgTfXFRqtS1orLrS6svkjKQIKMWCZDK+MsRroDrgW5cgTSGdPtAtqV5UuWFbIynQUwWBlUObxQBK6GdZwh8F4tQpcUFy5foiq1RTl8WpJAKz6xvjWny3dtCmjUOVgpV2y56rO4BYbkZgwHwYyJxvYcr3lSolQ0ADJ8M01Ck6KYLeLZ2AEkhMZtLyMqLQ4vzdbVVKUkcGo6NUbKNlKsCQDJaFAAwF5w4zTubgdPN4qYBBWCIJ/jIxA4Cs0kbpHJlLZgdSSSZ8RzM3Sh2iYDdscr2zIZ6yjKgBUxl7MuZt80ZioLRA02nHHOc53FotjjFNUxx4RzvRS3QPTJq0VyJCgyAIEN+GQBP88J71izEnckk/EmT+eItxmSkKuU5GJCnWCRuBlUn8v4YX+a+I1qb0xmZFyA+EkS0mdtyNNP64WSyZmosrphiTkhysKoWojGYDKTA1gEH+WGcc00Tc1nIqdOtSVCuUTIzD9aIg/nhd4JZVmo0WqqQ7JLBhB27jsYg7d8dLixZgVAZSTlVk3B0iO0yR6YhjzyxvTH98GnjUt2c+XuMLRrpUGZ0UkEwdVIKyJ0B7xPpjtztz1Z1ra4skV0qVCCkU9GYstSWg6ZmkH6458Osj0lldABLKNBmML8JMnbc9sL9/wTp3LXfRqNS92VKSakhZVM7PovbKCN4AxfBmcbiltu0SnBNps25Z5ptbK2vbWqauavKSiAhR0smYy4kliTGI55vtjwRbCavWBDzkGTN1eplnNMRpMYTOZLOtSfq1UypcF3pNIIdc241kaEaEA6jTHe75UvKVWjSqUcr13KU1z0zmcRK+FyFIzD3o3x6MV8VbOdtaht5M5straxvKFVnFS5DKuVJCg0igJM+Z29MPPDefLapWtjTNRhb0GDjpwTIpqCJbTUHT4YorhVrUr1RTpLnbUkSAAFEsSxIVVA3JIGGLh1V7B6ntKlXHgC5lktAJGYEjLBEtqNcGmtkC0WJY8WVLs1wCUSoSZ0MNm033Abz3wZ4xzdbVaNxQRGGaDIUQzNDeLXckeumuKuuxcBqauAtS5yvRp5h4w5hMpOmu2sH4YlWfEnpZKTUSXdKlYOWAkKGzPkEnKFRoLFZA8M4RWlSC2m7G/lX2e0p3KAOPaECwNQIVxOpke9trtjsObrak1iGapNkhRvADm+5FOR4vPXCj/bRpnK1CsW6HtEHpr9zBOeM5IEAmD4tNsLFSndZnqGmSAgrsJBinUKlSNdQVZNBr4hpjLUkMtDe5YDcfo1Lk11LGn1C85dcpqI209iSN8HOcefrP2esoVlqXC9IkqJy9yYJJChjt3xU9SjcWr3A6eXpqDXpkr91nZQoOsEEssZddYMRiJW4ZeV7mpRNN3r0lY1EzKSqrE65ssCRoD30nDRXO4sqscPtL5vtr2pb1Ld2JpKysGRl7qQRO+xEYT7ip4mEmBqPngItx+eJb1/dPmv8MO4b2aMlVDxa0erTR1YrKiQPMaH88ZhJtuNVaYypUZRMwDjMJ2WbuIgtVxPpMBSBpk9SkxqGQIZDlU9+2mh7TiLw8pn+8Hh/ge0gdsS7ulDnKY848j2+EYvLkEVcbCnBebxb1KLtTzUqbl1RSJViCHgt2aR30jEzlXn6qmY1KJuXNSlnJgAUVDKVWCs1GLHeQY1BjRIe31IHbGtK5ZJysyzvlJEwZG3rrgSgpE+ORktbeolrdUFt6h61SkyHwmFpVHEMAZJOdQI0O+2C/FeYC3DqVA21UGlTojO4TKnTZpanHjJecpkxA+iR/aNU/6R5mZzHfz33xt/aLkEM7kHcFjrGonXscDQ3yG0WFdfatSapSIo1AtOuHOqZmQGjAYgyznpkl2mSfTEHiHOSvU4fcVqZcUKlWpChFzeNHQQoCiGAk9xOEEnEtrnNQCHem8j+639D/EYHZjHgdT1Kn/QU5t42Ls0K3T6b9EI4BJVijMFK5iW9yB4iTpgj/lmma0OVwtGnRp1VAQl1p+9lY+7mGnzwB4mR0aAHvBTPwJn+OIdhbdWrTpyFzuq5iYAkgSSdABMzhklX4BNaZV+Cx7Hn72m9s2NEUzTaqasGQQRUcEFpYQGYsDoYEYdOE8EzXhzIp61slNs4UyKbKjyoTp6jJ4QoXbynA3iXLFGrd2teh0wtN1zKFChqIqkSRrmmiyifxEHvpg/YqHRKjKFYM6MIUQ0VxBEZc0qm43C45HKPheBXZ3qqSqkfpDbpVLzqSjVc5AA1LdQie2aY0GFS74yaLJNJn6d1mIUyYVKpVQI1P3rSfJRpvhrhTSpTAYq4U+EgfeVZJAGVkHhLBYGg7aFXSjTKV6a5M3Ubqq2TN02pIUyZ+2riU8Ux6YTI4/VXBTEm3pvkEctc407en7PXYCrbFlRphWGkE6diNNZIIHrjS/50tjSNswqCnUDJ1BkgKxpN1JjOchXYEKdzMDBC95WotZdFTTaqHFQNUXWeo1PIzr4mApFTkj8M+eInNnCqFOwqMAOsaNtTHu5c1Pp5+mMoYE5jm1M6yBgxnik9vI2ia8BS7s6gt0oBM1MJTyV6dRs2dc5ZnIkZX6jkZV76k6QV5ftOgkn3juZkn4tlUn57YX+NPWs7EpSaiHtvZqbZDSZhNKolbMF8YmqVXxayJGOHN/MlXrihZeHNVZerkp5WDFQiplBDKuvjbxHMfLHLkw5Miq0XhmhHwO1TiIHiJAUbkmAPiToMcrbjK1Jq0MtWnTqCWEeIhQSqyp/CD4xpJETE4X6XDqi2tMMaL3iQKjVshp5PaWLznGXP0ymp1yaLjzkdaYNyaXTW29uy0s5SOnnDMAKmw6eQaa+IYnHp1FaovcGTNq2oW+B89mnaFKoZ6gLq7k+JQyhaZQTEIyKTmB12jvGo81vVoFaufqU6js9VFAAVqK0wDGgKlQ8ncDDVR4AiW9yhyqatZ2P6IsEamgZfGpYgVA8CmQZ74i8wUKFHh1ZFgVBaIs+ABn6qg6Rm6mTcyTE47VPG3SW5JKaWpgri32i0KqBDQBTqCNiwpdGmjZsxI6nhEFQFlTPmR1b7QUqXVtXNJh0byrcsoIMq5pQoOniATUmJxJ5pqWps6IpGmCvs3tQXJndTbrqhBkBGDh1ic7Ak7DHbm2pQyrJtD/nq+ydDp6Wca9TJrE5NKninPi8YxXgi22Qv8sEqXfXp0XZltalEF+mTVfI/wB5XVQEZQG1SDIRZnAbmTiAu7upcZGWnVZTl0mAqoYjwz4TGHJLKnW4kMmQ5ba4LhTTJHjqqpY0oQyjrAgELEzocc+G8MV+CXDEDMlRirQJ8JzRO8SWMeuKRpboSTB3GefadevbVTblPZrrqqFO9DNTYIZYw4ydoXXQDHWhzJ1byjevaVKg6NWnWgKoqgrVpIQRAEU2VGgbrpvgXzJy2aVnbVxEVAQfiCf5DC6nFqqqFWo4UDRQdBJBMD4gH5DBeNVsZS9jt/lZXe5Fz7PUNX2J6JOVSOoxqHPDSCgLDwmdBtja05sqe0Pcm1qOz2lOkq5VA6ydILUIEDJ1ac5QBp2Awu8ucTq1bqir1WILGQdoiT9YH+Ccd+cuIMtwUpsVAXWDE6k/4+OIv69FeC6gnDX96DLcyVxWu6qW9UPc0aNNC6I8NTNNWZgwKtmNNwNDrr2xunO4t7u5uvZWzXFWm6rUMZaS1M7e6RLFlWPw6aggxhHp8Uqg6VX1ifEe230xtVuWMFyW0y6mdP8ABP1xVY/ZNteDW7qIajmmCtMsxRTuFLEqDGkgQMdqfufA/wARiIFx2tzv8MXa2EXJo+Mxs+MwRTlkPkcGeFV16imopyxDaEzp5D1wxpw62/Vpf8RP+44k0eH250C0v+In/ccJJWikJ6RJ4zTC3L9NSUgZYB2KKR/5wMFs/wCo37p/pi1qnBrcAECifOHXT/8AIDGiWdv5Uv8AiJ/3HGjsgSlZVnsj/qP+6f6Y9FnU/wBW/wC6f6YtlLWh5Uv30/7jjy+o0gkpkmR7rKT+V3UP/L8xhhSqPYan+rf9xv6YwcOq/wCqqfuN/TFkANKkNAE5hEzppr2jG9o9XqvmH3X4DG5hJk/EmPOG8hjGEitwurUdFWm4hdPA3Zc3l6YgW/Dasj7mpv8AqN/TFucrVarXFTqIQoJNP1TxLr66BtdYYYhcvXFwzf5wuUBVjSJMmT9CNPQ4Reh5O9xv5bpubJNGD0/Esggkdx5+emDnCahzVlAOlYVF7eGoqs0fBs8xgJwC8ujw2o+VjchX6alIJP4QFKAN/wAw9TiddVruklEKEqVyQHA9wgFpM5dBBXxBd+wB0j20I3Z5ZZsliSrSKlRW0Okipv5bDf0wn3lrVXiLoFqF2SWqZTlIAXKPdiQAZ0EnvhwueI3VO2snWialQuor0wIIJptPYinFSNTAGxIGInE7y6HsjBW6zikK4VJIBpN1PCEbL44Hu6em4E8KlFofFPRKyBbWdVZZwxEfqtoBrO3xwk8Q4i1d3LW1wxUk02ai0AZVA3EghpOg8tsXRxSrAy+Z/L/EYWra4uBaVGKsbkIfA6BAKuSci7Z0zGA2Y5vPy5sHSxg3J7s68nUOVJCByvwJ7qpVPs9VJKs5cVPEeqxHvTMLG8yQT30e73leqOkSAxR1KBREESZJy6QYG0fwwT4NXuRZ3BUOa85aGamFYgtlpu9PZd5MgAASQNsTrm9vVsqLIme5NQK4ZQNCzrmYD3QPCxjtMb4ObBKcrUqRzxyV4BI4RVqmtAyHOwWcwGbwEsREFY0EzPywvVOVq1JqwCEgwzRmhiVE5RliTA2jb0w7Vr66FC3MOGZk9pZKWd0miCYp6xNWFOhyg/MT+IdY3VHpueiQ/VAVSJAGSWIlZJI08sSh0rh/y2/Ae5fgrWnRuCCCj+FmEQde+ng7k98COfLaqbMIKVQtmUaIx0BnyxYX9pXQvnpCixodVD1Y0CGkuYaiDLk+IGVywQARjrzbVcUGNOS8MUG/iCmNO+saYpHpksilf3K9/wDjcaPm08Hr/wCoq/8ADf8A6cerwmt/qKv/AA3/AKYuKyu7o0axqoVqAHpgDc9PSP1pqAn5gY5pdXJtqrMkVpJppHbwlR6kSQT5g49I4wL9i/B3Fe6d6bKBb5RmUiSzr5gdlww8J4eRwi6QqQS1eAQZ0GkD1jBLgde4FpWcKer1ApCrnK0+sQWRTHUIpHMBHi00O2N+M17hLen0FZ8zN1SU8Qp5CSQpAAedl0109MTa3BQOueD9fgqIV1VcwWNQZb+uKUbh1X/V1P3G/pi/a15WD26UkzUTIrsADAJCrBmfCTnMT4RrphW4hbslZxm8OwWNvWe/ww6MkIfKFhU9rpko4jMZKn9U+mOXM9J2uqhCPoQPdPYD085xZnLtxRFZer4QM2Zsx2KwBA9e+IzVLVshqM0tmNTLmmSrxuMuj5MoUmROaMT0fyavtRXX/Ho+9lULbP8AqP8Aun+mO9Sg0e62n7J/ph94qtuKf3TsanVfQho6csKcT3AUE9/H3gxvxJbOK3TbXpjpT1Yz9R/NZnpZCc3hzZo0xURMr0I0e6ZHodvpjXKfI/TDdxqpbq7C3lkOUo7FgVIEOMp0OYjNJ2BG2oASrg2KCmB9ce4kvvjzGMMA55fyP/Guf/nwV4bzexlmMDYHrXH86+EBsb0LWpUnIrPkGYga5RIWf3iB8SMaUfQ0WlyWpa85htjMf+rW+v6bEi+44QqmdW79a4iIkkxW2jWcVOnD6ykEUqoPbwN6+n7LfunyODN1e3DJTTp1RKGRlbxZVDNpGoCwx9CDiEozTVFo6JJ2ND8+qpgMxHn1Lr/5scbvnZKq5CxiR+Ku2vweow/LCVVsa5P6GrP9xvNR5ebKPiy+Yxzp2FbfpVI3nI23iO8fst+63kcV3JvSNy8xUBoWYH+439MTBzXbLT1cjxfqNP8ADALh9m5V89JzlUkSpBGUlWOonKpBB8iDscB+IcOq5zmo1FMGFyMPDT0ZttgQZ8jhVK3Q8oKKssnlznO06hmrBjSVYd9pI3xDoc52p2qMf/tv/wBOEK1tKqkq1tVM6QEaZzBIiNfEcseZA3wcocKVbbMqOCUkSrTmy5to0BUFh+yCRoNA3pd+wJKS5LS5XvEuKTGjeVE1Mr3UzTGiuAQIRhtvUYztgjxMhMlX2q4Kq4VoCmAXLSQKcjshO0Bfiae5TrlbpKZBWsWjxggzv4iRIle3fTzxY3FLs0+hC9Q3DA0WDoaZMmmUMElg6vlbbLmUiSCBoxnKelcAago3YTr8RQgH2quADIESDDIST4CdcpGn67YFcQ5joUq1IPfXGsCSgMwIMkUoG8nbUdhIxXnNq1KVYs2fpsSEnQoRvSYfhqJ3HcQwkHHC8va13TphVz5ZLkatpJGbv7qs3rBOA1KP1GqNWizbzmm26lMC9rEBEXRC0wWBYkJGZiRJj8O2unnGOOUKNSHvLmG8XuGD+jG4pQYyH99vTFdcJL0q3iQypGcdyCpeCNzKicEOP8Sq3JgW5RU92FbxHVZg7RkYfJvLElOmt1Q7SaHqhzja0x/9fcHMp2QjKT1NQOmRIziAZ9xNNDJyw52sjmb+0WbQ/dvlzLJBBVenmkbDcQdQe3z/AHr1VBbI4A7lCAB4ddRGzL+8vmMRKnDKyuQ1N1YNBkEQ0ganYakd++HaUvJPgvm+5mtq61XS9uEVFytkVlbxFPHIXcFVGg0GbzOAn+Vtmst7Zcat/wCqI8SGBC6DwR5wz664rTh11dU1LLTcispAYKTmGgaAN/LA2/epCl1KK0kSCJiJ38tPqPPDRq6sHgtyz52suo83lwTVQ08zB/CWacw8AgjYHsBjnzBzdY5x/ntc7zGdh+kDaQpjbL8MVVYWTGt03DJ3YMCCBE7HaRG47ziVW4SHYrTpuxzhVgHUygAE6asSNfNYxtlIVzXA+23PdkihfaHfUmWp1CdWJ/V7TA9AMdKvPtmN6ja7fd1P+nCLd8j3KtC2tYyQo8EeJiMoiZkyI85xyveV7xUzPb1AtNSWJjwgSTOukYpYeCy+E/aZZ05BqEqdT928zH93GvEefKAAHUIU6jwPrPrlxU1nYVagLJTd1BAYqpMFvdGmsk7DHepZV3VFFKqQohYRjuwPl3LqP95fMYWtzWWHR58oKPDVOv7DfX3cD7rmiixk1CSe+Vv6YRPYqqjMabgASSVaI8JmYiIZdf2h5jG9W1qUxmek6iYlkZZMBokjeCDG8GcGgWOdPnmiqZAwjxb02J8QWdY/ZH548bn1JmU3kjomD4y8ERqMxOnlpthKfhFYEjo1NCRohIkFgYIBBgqw0/VbyOMocLqvOWk5Ap9U+E/ox+PX8P7W2GANyc9quXL05XLB6OvhEDt8J8yNcRaXNaouVcka70pPiKk6kfsj4CfMyvVuDV1bKaFUNMRkaZ8Omg1Msun7S+eItSmymGUqSAwkEaESDr2I1B74xhro86FYyimdV3pSTlqNUGp1PiYyZkjQmAMR+K8QqdPJURQEKiQkEQrQJ8iCSR3geWAdrchQRsTsew0/xrgu9wPY2pkZWLJ7wO2Yy3qNtR54RyaY6SoD1K4nHmNBZudQpI7Hz9RPbGYe0LTNCcdLVnkmmWBjXK0aSPUd4x5jMM3sZKyT7Vc6jqVdRqOofM/tebN+83mceVq9wxzM9Qtr4s+uog6ztlAEeQAxmMxPUPpPTe3RJPUqySST1DvKk7N5qp/3V8hj2pcXLqAz1GUAAA1DEQYEZvJm/ebzOMxmNqZtJs99c93qaTqXnc5m/F3Op8zjy6ubqo0u9RjDCS+sMZYe93Jk+ePMZjWGjf8AtO8iOtWif9ad8+b9bfP4p89d9cczd3J06lXYD9IdlXIB70aIcvw0xmMxlIXSduF3lWjcpcMhqMjBjmbVjtqSSZ2112GGvhnPQok5LDQyCDXnTUHLKeExpmEHyIxmMwVklwHQiLY8zZs9O4oZqJ0ABzZUE5ab5mBcL+FwwdOxjw4W1Z0ZulnRSSAMwmDMAkEScpIPxPnjMZgOV7MOlIwPWzFpYsdCc2seU5pjQd+wxs1e4jRqmup+8+J/W31J+Z8zj3GYXb0aiJXr1Yh3eD2Lkg+72k/qr+6vkMePfVGBDVHIO4LsQdQdQTB8QB+IHljzGYdJVwI+TVb2oAAHcAbAMdPhrpjWpcM4hmZgNpYmNANJPkAPkPLGYzBpANzevn6hdi8zmYkk6RqTM6aa9sSm4/ULISF8DBssGGKkEBtZIkbAjGYzAaTdgaXJvxbmWpXynLTpZZ/QhkzbRm8RmI08pOIPtrkEGo5neXYz8ddcZjMExlvduk5HddQfCxGomDodxrrjf+0avarUG3427ZY79sqx/dXyGMxmAY8a/qGQXeCoQjMYKgKApA0IhUEfsr5DHlfiVVhDVajA6wzsROgnU+QA+Q8sZjMExoOIVdPvKmkgeNtJzSBr3zNPnmbzOPRf1NPvH93J77e5r4d/d/Z21xmMxjG44pWmetVmZnqNvIM77yqmfNQewxzaszasSxAAkkkwBAGvYDQDtjMZjGPShjNGkxPrEx57Y3qXTMACdFEDGYzAjuM1RqLgjQMQPQ4zGYzDUhL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0" name="Picture 6" descr="http://www.interfax.by/files/2011-02/20110311-135346-479.jpg"/>
          <p:cNvPicPr>
            <a:picLocks noChangeAspect="1" noChangeArrowheads="1"/>
          </p:cNvPicPr>
          <p:nvPr/>
        </p:nvPicPr>
        <p:blipFill>
          <a:blip r:embed="rId2" cstate="print"/>
          <a:srcRect t="18217" b="31688"/>
          <a:stretch>
            <a:fillRect/>
          </a:stretch>
        </p:blipFill>
        <p:spPr bwMode="auto">
          <a:xfrm>
            <a:off x="3419872" y="4005064"/>
            <a:ext cx="5488473" cy="25037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0"/>
            <a:ext cx="8100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течение долгого периода своей жизни каждое воскресенье </a:t>
            </a:r>
            <a:r>
              <a:rPr lang="ru-RU" u="sng" dirty="0" smtClean="0"/>
              <a:t>Иоганн Бах </a:t>
            </a:r>
            <a:r>
              <a:rPr lang="ru-RU" dirty="0" smtClean="0"/>
              <a:t>в </a:t>
            </a:r>
            <a:r>
              <a:rPr lang="ru-RU" dirty="0"/>
              <a:t>церкви Св. Фомы руководил исполнением кантаты, тема которой выбиралась согласно лютеранскому церковному календарю. </a:t>
            </a:r>
            <a:endParaRPr lang="ru-RU" dirty="0" smtClean="0"/>
          </a:p>
          <a:p>
            <a:r>
              <a:rPr lang="ru-RU" dirty="0" smtClean="0"/>
              <a:t>Всего </a:t>
            </a:r>
            <a:r>
              <a:rPr lang="ru-RU" dirty="0"/>
              <a:t>Бахом было написано более 300 кантат на духовную тематику, из которых только около 195 дошли до наших дней. </a:t>
            </a:r>
            <a:endParaRPr lang="ru-RU" dirty="0" smtClean="0"/>
          </a:p>
          <a:p>
            <a:r>
              <a:rPr lang="ru-RU" dirty="0" smtClean="0"/>
              <a:t>Кантаты </a:t>
            </a:r>
            <a:r>
              <a:rPr lang="ru-RU" dirty="0"/>
              <a:t>Баха сильно различаются по форме и инструментовке. </a:t>
            </a:r>
            <a:endParaRPr lang="ru-RU" dirty="0" smtClean="0"/>
          </a:p>
          <a:p>
            <a:r>
              <a:rPr lang="ru-RU" dirty="0" smtClean="0"/>
              <a:t>Некоторые </a:t>
            </a:r>
            <a:r>
              <a:rPr lang="ru-RU" dirty="0"/>
              <a:t>из них написаны для одного голоса, некоторые — для хора; некоторые требуют для исполнения большого оркестра, а некоторые — всего несколько инструментов. </a:t>
            </a:r>
            <a:endParaRPr lang="ru-RU" dirty="0" smtClean="0"/>
          </a:p>
          <a:p>
            <a:r>
              <a:rPr lang="ru-RU" dirty="0" smtClean="0"/>
              <a:t>Однако </a:t>
            </a:r>
            <a:r>
              <a:rPr lang="ru-RU" dirty="0"/>
              <a:t>наиболее часто используемая модель такова: кантата открывается торжественным хоровым вступлением, затем чередуются речитативы и арии для солистов или дуэтов, а завершается всё хоралом. В качестве речитатива обычно берутся те же слова из Библии, что читаются на этой неделе по лютеранским канонам.</a:t>
            </a:r>
            <a:endParaRPr lang="en-US" dirty="0"/>
          </a:p>
        </p:txBody>
      </p:sp>
      <p:pic>
        <p:nvPicPr>
          <p:cNvPr id="21512" name="Picture 8" descr="http://t3.gstatic.com/images?q=tbn:ANd9GcQjFnGwAUupgkloiX2G-RF1NZL5eJdrxWOz1KIrEaknWvGEuC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221088"/>
            <a:ext cx="1512168" cy="2005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ntoclassics.net/_nw/43/61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4042420" cy="25952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188640"/>
            <a:ext cx="6166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Сергей Прокофьев. Кантата  «Александр  Невский».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pic>
        <p:nvPicPr>
          <p:cNvPr id="20486" name="Picture 6" descr="http://intoclassics.net/_nw/30/89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3810000" cy="3145532"/>
          </a:xfrm>
          <a:prstGeom prst="rect">
            <a:avLst/>
          </a:prstGeom>
          <a:noFill/>
        </p:spPr>
      </p:pic>
      <p:pic>
        <p:nvPicPr>
          <p:cNvPr id="20488" name="Picture 8" descr="http://t2.gstatic.com/images?q=tbn:ANd9GcQ7HzLlMywQ5d_9UhYycz_sSiOmfgx1lCv6grdcPjIQRUGKQ84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980728"/>
            <a:ext cx="2390775" cy="1914525"/>
          </a:xfrm>
          <a:prstGeom prst="rect">
            <a:avLst/>
          </a:prstGeom>
          <a:noFill/>
        </p:spPr>
      </p:pic>
      <p:pic>
        <p:nvPicPr>
          <p:cNvPr id="20490" name="Picture 10" descr="http://intoclassics.net/_nw/104/426629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429000"/>
            <a:ext cx="4286250" cy="320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204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вокально-инструментальной музыке, помимо кантат, выделяют еще и </a:t>
            </a:r>
            <a:r>
              <a:rPr lang="ru-RU" b="1" dirty="0" smtClean="0"/>
              <a:t>жанр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оратории</a:t>
            </a:r>
            <a:r>
              <a:rPr lang="ru-RU" b="1" dirty="0" smtClean="0">
                <a:solidFill>
                  <a:srgbClr val="C00000"/>
                </a:solidFill>
              </a:rPr>
              <a:t>».</a:t>
            </a:r>
          </a:p>
          <a:p>
            <a:r>
              <a:rPr lang="ru-RU" b="1" dirty="0" smtClean="0"/>
              <a:t> </a:t>
            </a:r>
            <a:r>
              <a:rPr lang="ru-RU" b="1" dirty="0"/>
              <a:t>Появился этот жанр также в 16 веке, но не во Флоренции, а в столице Италии Риме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/>
              <a:t>«Оратория» - это латинское слово, означающее «красноречие</a:t>
            </a:r>
            <a:r>
              <a:rPr lang="ru-RU" b="1" dirty="0" smtClean="0"/>
              <a:t>».</a:t>
            </a:r>
          </a:p>
          <a:p>
            <a:r>
              <a:rPr lang="ru-RU" b="1" dirty="0" smtClean="0"/>
              <a:t> </a:t>
            </a:r>
          </a:p>
          <a:p>
            <a:r>
              <a:rPr lang="ru-RU" b="1" dirty="0" smtClean="0"/>
              <a:t>Прототипом </a:t>
            </a:r>
            <a:r>
              <a:rPr lang="ru-RU" b="1" dirty="0"/>
              <a:t>оратории стали, положенные на музыку священные писания которые исполнялись на собраниях в католической церкви. </a:t>
            </a:r>
            <a:endParaRPr lang="ru-RU" b="1" dirty="0" smtClean="0"/>
          </a:p>
          <a:p>
            <a:r>
              <a:rPr lang="ru-RU" b="1" dirty="0" smtClean="0"/>
              <a:t>Священники </a:t>
            </a:r>
            <a:r>
              <a:rPr lang="ru-RU" b="1" dirty="0"/>
              <a:t>читали тексты библии и растолковывали их прихожанам. </a:t>
            </a:r>
            <a:endParaRPr lang="ru-RU" b="1" dirty="0" smtClean="0"/>
          </a:p>
          <a:p>
            <a:r>
              <a:rPr lang="ru-RU" b="1" dirty="0" smtClean="0"/>
              <a:t>Чтение </a:t>
            </a:r>
            <a:r>
              <a:rPr lang="ru-RU" b="1" dirty="0"/>
              <a:t>библии обязательно сопровождалось звучанием симфонической музыки, написанной специально для этого. Позднее композиторы стали переделывать тексты библии и класть их на музыку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Исполнялись оратории только в церкви, после богослужения (в качестве проповеди)</a:t>
            </a:r>
            <a:r>
              <a:rPr lang="ru-RU" dirty="0"/>
              <a:t>. </a:t>
            </a:r>
            <a:endParaRPr lang="en-US" dirty="0"/>
          </a:p>
        </p:txBody>
      </p:sp>
      <p:pic>
        <p:nvPicPr>
          <p:cNvPr id="2050" name="Picture 2" descr="http://t2.gstatic.com/images?q=tbn:ANd9GcRl78xB7ubt5Rc9tT1ndboFADdb-9_VDizp5x1-ugv2KYLBRoTJ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5024"/>
            <a:ext cx="7416824" cy="3013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russia-bulgaria.ru/foto/events/moleni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3722091" cy="5199113"/>
          </a:xfrm>
          <a:prstGeom prst="rect">
            <a:avLst/>
          </a:prstGeom>
          <a:noFill/>
        </p:spPr>
      </p:pic>
      <p:pic>
        <p:nvPicPr>
          <p:cNvPr id="19460" name="Picture 4" descr="http://bukmag.ru/images/kniga-1000554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396044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413995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 восемнадцатом веке Г.Ф. Гендель написал концертную ораторию, то есть ораторию, которую можно было исполнять не в храме, а в концертном зале, перед обычной публикой. </a:t>
            </a:r>
            <a:endParaRPr lang="ru-RU" sz="2400" b="1" dirty="0" smtClean="0"/>
          </a:p>
          <a:p>
            <a:r>
              <a:rPr lang="ru-RU" sz="2400" b="1" dirty="0" smtClean="0"/>
              <a:t>Благодаря </a:t>
            </a:r>
            <a:r>
              <a:rPr lang="ru-RU" sz="2400" b="1" dirty="0"/>
              <a:t>этому композитору оратория превратилась в жанр вокально-инструментальной музыки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Кроме того, сюжет произведения мог охватывать не только библейские притчи, но и исторические события.</a:t>
            </a:r>
            <a:endParaRPr lang="en-US" sz="2400" b="1" dirty="0"/>
          </a:p>
        </p:txBody>
      </p:sp>
      <p:pic>
        <p:nvPicPr>
          <p:cNvPr id="1026" name="Picture 2" descr="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48680"/>
            <a:ext cx="3930660" cy="53285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80112" y="609329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Георг  Фридрих  Гендель</a:t>
            </a:r>
            <a:endParaRPr lang="en-US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368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Company, 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2011-10-12T16:11:44Z</dcterms:created>
  <dcterms:modified xsi:type="dcterms:W3CDTF">2011-10-12T17:12:50Z</dcterms:modified>
</cp:coreProperties>
</file>