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8" r:id="rId10"/>
    <p:sldId id="270" r:id="rId11"/>
    <p:sldId id="271" r:id="rId12"/>
    <p:sldId id="272" r:id="rId13"/>
    <p:sldId id="274" r:id="rId14"/>
    <p:sldId id="275" r:id="rId15"/>
    <p:sldId id="273" r:id="rId16"/>
    <p:sldId id="278" r:id="rId17"/>
    <p:sldId id="277" r:id="rId18"/>
    <p:sldId id="276" r:id="rId19"/>
    <p:sldId id="279" r:id="rId20"/>
    <p:sldId id="269" r:id="rId21"/>
    <p:sldId id="267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B8C6D7-9C1D-48EB-928F-8778FBA609F9}" type="datetimeFigureOut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F97674-8519-4DED-9D5F-662A0FB5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6E34-9961-478A-A78A-59D1EE567429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D334-A4A1-4C18-9EBA-33832EB1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716A-ED7E-454D-B592-4E58184584E6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5660-E40F-4DA3-A478-C64A5E0F8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A803-7DB4-4B0A-B3A7-2FA8267F9964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9225-3A79-4685-8F0B-1AF62B6F3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94F5-797C-4BDB-AA23-010B1D663E7F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FEEF-B1A2-491D-9035-B1AB106A0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B934-E43F-4FE2-B7A9-534EC9D767C1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FF3A-1AE6-47D8-8EB9-C00F5C9F1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2AD3-ABDF-4C06-A9C0-F95533CD3731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E46B-0141-44E7-8B0B-814671CE3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8546-3F11-4570-BFD9-EF6C904EDC20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4112-CF7C-4689-9746-3469D3B1F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CF5-45FB-4BF1-8A94-C9CC995B9004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87E8-9260-4E03-B43A-058236384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ADF-9FED-4AAE-9BBE-2E67ADBB1B9B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C0EB-F269-4BAE-8B61-F8C9C8B1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89B2-134C-40B9-97CA-A7774F0843AA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E0F2-A78A-49B7-8513-C8E86E9CE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4B89-85B3-4113-A8D9-E79BABBCB18E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40FE-6044-4A21-AE0A-38345337D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57C6F-7EFA-4917-9215-FA0494B3293B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FB12A-F45A-4907-B34C-83C76B23C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jpeg"/><Relationship Id="rId7" Type="http://schemas.openxmlformats.org/officeDocument/2006/relationships/image" Target="../media/image5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ru-RU" b="1" dirty="0" smtClean="0"/>
              <a:t>КАК   ЗАРОЖДАЛАСЬ  РЕЧЬ.</a:t>
            </a:r>
            <a:endParaRPr lang="en-US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30DC-B0FF-48EB-B78A-90E97BC6B1CF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929190" y="6000768"/>
            <a:ext cx="421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Презентация</a:t>
            </a:r>
            <a:r>
              <a:rPr lang="ru-RU" sz="1400" dirty="0" smtClean="0"/>
              <a:t> </a:t>
            </a:r>
            <a:r>
              <a:rPr lang="ru-RU" sz="1400" b="1" dirty="0" smtClean="0"/>
              <a:t>выполнена  Кириловой С.Г.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/>
          <a:lstStyle/>
          <a:p>
            <a:r>
              <a:rPr lang="ru-RU" sz="2400" dirty="0" smtClean="0"/>
              <a:t>Конечно вы догадались, что  к пиктограммам  относятся прежде  всего  -  дорожные знаки.</a:t>
            </a:r>
            <a:endParaRPr lang="en-US" sz="2400" dirty="0"/>
          </a:p>
        </p:txBody>
      </p:sp>
      <p:pic>
        <p:nvPicPr>
          <p:cNvPr id="7" name="Содержимое 6" descr="images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2786082" cy="275278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857760"/>
            <a:ext cx="2398293" cy="962027"/>
          </a:xfrm>
          <a:prstGeom prst="rect">
            <a:avLst/>
          </a:prstGeom>
        </p:spPr>
      </p:pic>
      <p:pic>
        <p:nvPicPr>
          <p:cNvPr id="9" name="Рисунок 8" descr="31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714488"/>
            <a:ext cx="2714644" cy="1662627"/>
          </a:xfrm>
          <a:prstGeom prst="rect">
            <a:avLst/>
          </a:prstGeom>
        </p:spPr>
      </p:pic>
      <p:pic>
        <p:nvPicPr>
          <p:cNvPr id="10" name="Рисунок 9" descr="images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1714488"/>
            <a:ext cx="1410710" cy="2214578"/>
          </a:xfrm>
          <a:prstGeom prst="rect">
            <a:avLst/>
          </a:prstGeom>
        </p:spPr>
      </p:pic>
      <p:pic>
        <p:nvPicPr>
          <p:cNvPr id="11" name="Рисунок 10" descr="images (1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3857628"/>
            <a:ext cx="3147323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/>
          <a:lstStyle/>
          <a:p>
            <a:r>
              <a:rPr lang="ru-RU" sz="2400" dirty="0" smtClean="0"/>
              <a:t>Без пиктограмм не проходит сейчас ни одна олимпиада!</a:t>
            </a:r>
            <a:endParaRPr lang="en-US" sz="2400" dirty="0"/>
          </a:p>
        </p:txBody>
      </p:sp>
      <p:pic>
        <p:nvPicPr>
          <p:cNvPr id="7" name="Содержимое 6" descr="1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1857388" cy="4768865"/>
          </a:xfr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 descr="Лондон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428736"/>
            <a:ext cx="5391150" cy="33575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642942"/>
          </a:xfrm>
        </p:spPr>
        <p:txBody>
          <a:bodyPr/>
          <a:lstStyle/>
          <a:p>
            <a:r>
              <a:rPr lang="ru-RU" sz="2400" dirty="0" smtClean="0"/>
              <a:t>Пиктограммы нужны  в  зданиях. У нас в  школе  они  тоже  есть .</a:t>
            </a:r>
            <a:endParaRPr lang="en-US" sz="2400" dirty="0"/>
          </a:p>
        </p:txBody>
      </p:sp>
      <p:pic>
        <p:nvPicPr>
          <p:cNvPr id="7" name="Содержимое 6" descr="te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5786478" cy="4791841"/>
          </a:xfr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5140" y="2357430"/>
            <a:ext cx="205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  их</a:t>
            </a:r>
          </a:p>
          <a:p>
            <a:r>
              <a:rPr lang="ru-RU" dirty="0"/>
              <a:t> </a:t>
            </a:r>
            <a:r>
              <a:rPr lang="ru-RU" dirty="0" smtClean="0"/>
              <a:t>расшифровать.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/>
          <a:lstStyle/>
          <a:p>
            <a:r>
              <a:rPr lang="ru-RU" sz="2400" dirty="0" smtClean="0"/>
              <a:t>Пиктограммы помогают людям получить  информацию  в  аэропортах   и   на  вокзалах,  а  также  на улицах  городов. </a:t>
            </a:r>
            <a:endParaRPr lang="en-US" sz="2400" dirty="0"/>
          </a:p>
        </p:txBody>
      </p:sp>
      <p:pic>
        <p:nvPicPr>
          <p:cNvPr id="7" name="Содержимое 6" descr="в  аэропорт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3786214" cy="4214842"/>
          </a:xfr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" name="Рисунок 8" descr="Вокза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567931" cy="42862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dirty="0" smtClean="0"/>
              <a:t>В журнале.               В метро.               </a:t>
            </a:r>
            <a:endParaRPr lang="en-US" dirty="0"/>
          </a:p>
        </p:txBody>
      </p:sp>
      <p:pic>
        <p:nvPicPr>
          <p:cNvPr id="7" name="Содержимое 6" descr="12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 descr="В мексиканском метр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00240"/>
            <a:ext cx="34262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/>
              <a:t>На  пляже.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Содержимое 6" descr="Beach_Pictogr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6106" y="1357298"/>
            <a:ext cx="6937794" cy="481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3200" dirty="0" smtClean="0"/>
              <a:t>Используются  в  прогнозах  погоды.</a:t>
            </a:r>
            <a:endParaRPr lang="en-US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Содержимое 6" descr="прогноз пого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57242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2643182"/>
            <a:ext cx="3500462" cy="3500462"/>
          </a:xfrm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643182"/>
            <a:ext cx="3378176" cy="350046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2400" dirty="0" smtClean="0"/>
              <a:t>Для знаков  зодиака  тоже  существуют  свои  пиктограммы.</a:t>
            </a:r>
            <a:endParaRPr lang="en-US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F2AD3-ABDF-4C06-A9C0-F95533CD3731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E46B-0141-44E7-8B0B-814671CE33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2" name="Рисунок 11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285860"/>
            <a:ext cx="228140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/>
          <a:lstStyle/>
          <a:p>
            <a:r>
              <a:rPr lang="ru-RU" sz="2000" dirty="0" smtClean="0"/>
              <a:t>И в заключение, я хочу показать вам фантастические </a:t>
            </a:r>
            <a:br>
              <a:rPr lang="ru-RU" sz="2000" dirty="0" smtClean="0"/>
            </a:br>
            <a:r>
              <a:rPr lang="ru-RU" sz="2000" dirty="0" smtClean="0"/>
              <a:t>и удивительные  пиктограммы, которые люди находят на  поверхности Земли. Но происхождение которых они объяснить пока не могут.</a:t>
            </a:r>
            <a:endParaRPr lang="en-US" sz="2000" dirty="0"/>
          </a:p>
        </p:txBody>
      </p:sp>
      <p:pic>
        <p:nvPicPr>
          <p:cNvPr id="10" name="Содержимое 9" descr="BuildingRecloster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2214578" cy="214314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F2AD3-ABDF-4C06-A9C0-F95533CD3731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E46B-0141-44E7-8B0B-814671CE33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1" name="Рисунок 10" descr="2008-06-21-Piktogrammy_o_Biologii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2356081" cy="207170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Рисунок 11" descr="pict-2005-06-1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785926"/>
            <a:ext cx="3071834" cy="214313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 descr="BuildingRecloster1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143380"/>
            <a:ext cx="3143272" cy="20842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 descr="big_5495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1785926"/>
            <a:ext cx="2357454" cy="207170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4143380"/>
            <a:ext cx="2214578" cy="209550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sz="2000" dirty="0" smtClean="0"/>
              <a:t>Вот такой интересный путь прошли пиктограммы  от каменного  века</a:t>
            </a:r>
            <a:br>
              <a:rPr lang="ru-RU" sz="2000" dirty="0" smtClean="0"/>
            </a:br>
            <a:r>
              <a:rPr lang="ru-RU" sz="2000" dirty="0" smtClean="0"/>
              <a:t> до современных  дней.</a:t>
            </a:r>
            <a:endParaRPr lang="en-US" sz="2000" dirty="0"/>
          </a:p>
        </p:txBody>
      </p:sp>
      <p:pic>
        <p:nvPicPr>
          <p:cNvPr id="7" name="Содержимое 6" descr="kipling027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1864532" cy="121444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Рисунок 7" descr="ki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85926"/>
            <a:ext cx="976374" cy="1288920"/>
          </a:xfrm>
          <a:prstGeom prst="rect">
            <a:avLst/>
          </a:prstGeom>
        </p:spPr>
      </p:pic>
      <p:pic>
        <p:nvPicPr>
          <p:cNvPr id="9" name="Рисунок 8" descr="kipling027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000372"/>
            <a:ext cx="2087320" cy="188119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000504"/>
            <a:ext cx="1643074" cy="2286016"/>
          </a:xfrm>
          <a:prstGeom prst="rect">
            <a:avLst/>
          </a:prstGeom>
        </p:spPr>
      </p:pic>
      <p:pic>
        <p:nvPicPr>
          <p:cNvPr id="13" name="Рисунок 12" descr="images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1785926"/>
            <a:ext cx="2108835" cy="2571768"/>
          </a:xfrm>
          <a:prstGeom prst="rect">
            <a:avLst/>
          </a:prstGeom>
        </p:spPr>
      </p:pic>
      <p:pic>
        <p:nvPicPr>
          <p:cNvPr id="16" name="Рисунок 15" descr="BuildingRecloster1-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785926"/>
            <a:ext cx="2327061" cy="2114555"/>
          </a:xfrm>
          <a:prstGeom prst="rect">
            <a:avLst/>
          </a:prstGeom>
        </p:spPr>
      </p:pic>
      <p:pic>
        <p:nvPicPr>
          <p:cNvPr id="17" name="Рисунок 16" descr="11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3643314"/>
            <a:ext cx="107157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357322"/>
          </a:xfrm>
        </p:spPr>
        <p:txBody>
          <a:bodyPr/>
          <a:lstStyle/>
          <a:p>
            <a:r>
              <a:rPr lang="ru-RU" sz="2400" dirty="0" smtClean="0"/>
              <a:t>Сегодня нас ждёт увлекательнейшее путешествие. Куда?</a:t>
            </a:r>
            <a:br>
              <a:rPr lang="ru-RU" sz="2400" dirty="0" smtClean="0"/>
            </a:br>
            <a:r>
              <a:rPr lang="ru-RU" sz="2400" dirty="0" smtClean="0"/>
              <a:t>Мы отправимся в первобытное общество к древним людям </a:t>
            </a:r>
            <a:br>
              <a:rPr lang="ru-RU" sz="2400" dirty="0" smtClean="0"/>
            </a:br>
            <a:r>
              <a:rPr lang="ru-RU" sz="2400" dirty="0" smtClean="0"/>
              <a:t>и  проследим  историю  возникновения нашей речи.</a:t>
            </a:r>
            <a:br>
              <a:rPr lang="ru-RU" sz="2400" dirty="0" smtClean="0"/>
            </a:br>
            <a:r>
              <a:rPr lang="ru-RU" sz="2400" dirty="0" smtClean="0"/>
              <a:t>Приглашаю  вас  в каменный век, век охотников и собирателей.</a:t>
            </a:r>
            <a:endParaRPr lang="en-US" sz="2400" dirty="0" smtClean="0"/>
          </a:p>
        </p:txBody>
      </p:sp>
      <p:pic>
        <p:nvPicPr>
          <p:cNvPr id="7" name="Содержимое 6" descr="129172541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3116"/>
            <a:ext cx="1785950" cy="179041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1756-81E1-4EAE-8949-3CD870344BA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256"/>
            <a:ext cx="1849133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357694"/>
            <a:ext cx="1714512" cy="1768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500306"/>
            <a:ext cx="3286148" cy="2786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214554"/>
            <a:ext cx="1532334" cy="18708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r>
              <a:rPr lang="ru-RU" sz="2000" dirty="0" smtClean="0"/>
              <a:t>Замечательный писатель </a:t>
            </a:r>
            <a:r>
              <a:rPr lang="ru-RU" sz="2000" dirty="0" err="1" smtClean="0"/>
              <a:t>Редьяр</a:t>
            </a:r>
            <a:r>
              <a:rPr lang="ru-RU" sz="2000" dirty="0" smtClean="0"/>
              <a:t>   Киплинг  даже написал про это сказку. Она так и называется: « Как было написано первое письмо.» А какие  сказки  этого писателя  ты ещё знаешь?</a:t>
            </a:r>
            <a:endParaRPr lang="en-US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9" name="Рисунок 8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1571636" cy="2043127"/>
          </a:xfrm>
          <a:prstGeom prst="rect">
            <a:avLst/>
          </a:prstGeom>
        </p:spPr>
      </p:pic>
      <p:pic>
        <p:nvPicPr>
          <p:cNvPr id="10" name="Рисунок 9" descr="1223279941_56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00306"/>
            <a:ext cx="1697057" cy="2143140"/>
          </a:xfrm>
          <a:prstGeom prst="rect">
            <a:avLst/>
          </a:prstGeom>
        </p:spPr>
      </p:pic>
      <p:pic>
        <p:nvPicPr>
          <p:cNvPr id="11" name="Рисунок 10" descr="3379c5c270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1885955" cy="1971675"/>
          </a:xfrm>
          <a:prstGeom prst="rect">
            <a:avLst/>
          </a:prstGeom>
        </p:spPr>
      </p:pic>
      <p:pic>
        <p:nvPicPr>
          <p:cNvPr id="12" name="Рисунок 11" descr="RikkiTikkiTavi_51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1428736"/>
            <a:ext cx="1619248" cy="2331717"/>
          </a:xfrm>
          <a:prstGeom prst="rect">
            <a:avLst/>
          </a:prstGeom>
        </p:spPr>
      </p:pic>
      <p:pic>
        <p:nvPicPr>
          <p:cNvPr id="14" name="Содержимое 13" descr="kipling000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572264" y="3357562"/>
            <a:ext cx="1546547" cy="1987555"/>
          </a:xfrm>
        </p:spPr>
      </p:pic>
      <p:pic>
        <p:nvPicPr>
          <p:cNvPr id="15" name="Рисунок 14" descr="371e717928f142708bbf5bd3a80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2000240"/>
            <a:ext cx="219809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472518" cy="571504"/>
          </a:xfrm>
        </p:spPr>
        <p:txBody>
          <a:bodyPr/>
          <a:lstStyle/>
          <a:p>
            <a:r>
              <a:rPr lang="ru-RU" sz="2400" dirty="0" smtClean="0"/>
              <a:t>А сейчас мы посмотрим  мультфильм  « Как  было  написано</a:t>
            </a:r>
            <a:br>
              <a:rPr lang="ru-RU" sz="2400" dirty="0" smtClean="0"/>
            </a:br>
            <a:r>
              <a:rPr lang="ru-RU" sz="2400" dirty="0" smtClean="0"/>
              <a:t> первое  письмо»  по  книге  </a:t>
            </a:r>
            <a:r>
              <a:rPr lang="ru-RU" sz="2400" dirty="0" err="1" smtClean="0"/>
              <a:t>Редьяра</a:t>
            </a:r>
            <a:r>
              <a:rPr lang="ru-RU" sz="2400" dirty="0" smtClean="0"/>
              <a:t>  Киплинга.</a:t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7" name="Содержимое 6" descr="kadr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3858419"/>
            <a:ext cx="9525" cy="952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" name="Рисунок 7" descr="kad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Рисунок 8" descr="kad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  <p:pic>
        <p:nvPicPr>
          <p:cNvPr id="11" name="Рисунок 10" descr="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85" y="1571612"/>
            <a:ext cx="5129483" cy="435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2400" dirty="0" smtClean="0"/>
              <a:t>Презентация выполнена</a:t>
            </a:r>
          </a:p>
          <a:p>
            <a:pPr>
              <a:buNone/>
            </a:pPr>
            <a:r>
              <a:rPr lang="ru-RU" sz="2400" dirty="0" smtClean="0"/>
              <a:t>                             учителем начальных  классов </a:t>
            </a:r>
          </a:p>
          <a:p>
            <a:pPr>
              <a:buNone/>
            </a:pPr>
            <a:r>
              <a:rPr lang="ru-RU" sz="2400" dirty="0" smtClean="0"/>
              <a:t>                              школы  « Ученики  Пифагора»</a:t>
            </a:r>
          </a:p>
          <a:p>
            <a:pPr>
              <a:buNone/>
            </a:pPr>
            <a:r>
              <a:rPr lang="ru-RU" sz="2400" dirty="0" smtClean="0"/>
              <a:t>                                  г. </a:t>
            </a:r>
            <a:r>
              <a:rPr lang="ru-RU" sz="2400" dirty="0" err="1" smtClean="0"/>
              <a:t>Лимассола</a:t>
            </a:r>
            <a:r>
              <a:rPr lang="ru-RU" sz="2400" dirty="0" smtClean="0"/>
              <a:t>   р. Кипр </a:t>
            </a:r>
          </a:p>
          <a:p>
            <a:pPr>
              <a:buNone/>
            </a:pPr>
            <a:r>
              <a:rPr lang="ru-RU" sz="2400" dirty="0" smtClean="0"/>
              <a:t>                        Кириловой  Светланой  Геннадьевной.</a:t>
            </a:r>
            <a:endParaRPr lang="en-US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" name="Рисунок 6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1428760" cy="2018408"/>
          </a:xfrm>
          <a:prstGeom prst="rect">
            <a:avLst/>
          </a:prstGeom>
        </p:spPr>
      </p:pic>
      <p:pic>
        <p:nvPicPr>
          <p:cNvPr id="8" name="Рисунок 7" descr="znak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000108"/>
            <a:ext cx="1928826" cy="1571099"/>
          </a:xfrm>
          <a:prstGeom prst="rect">
            <a:avLst/>
          </a:prstGeom>
        </p:spPr>
      </p:pic>
      <p:pic>
        <p:nvPicPr>
          <p:cNvPr id="9" name="Рисунок 8" descr="img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286124"/>
            <a:ext cx="464347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715536" cy="1428760"/>
          </a:xfrm>
        </p:spPr>
        <p:txBody>
          <a:bodyPr/>
          <a:lstStyle/>
          <a:p>
            <a:r>
              <a:rPr lang="ru-RU" sz="2000" dirty="0" smtClean="0"/>
              <a:t>Люди жили  в пещерах племенами, иначе было  не выжить.</a:t>
            </a:r>
            <a:br>
              <a:rPr lang="ru-RU" sz="2000" dirty="0" smtClean="0"/>
            </a:br>
            <a:r>
              <a:rPr lang="ru-RU" sz="2000" dirty="0" smtClean="0"/>
              <a:t>Мужчины  занимались  добыванием  еды, женщины охраняли огонь ,</a:t>
            </a:r>
            <a:br>
              <a:rPr lang="ru-RU" sz="2000" dirty="0" smtClean="0"/>
            </a:br>
            <a:r>
              <a:rPr lang="ru-RU" sz="2000" dirty="0" smtClean="0"/>
              <a:t>смотрели за детьми. А как они общались между собой?</a:t>
            </a:r>
            <a:br>
              <a:rPr lang="ru-RU" sz="2000" dirty="0" smtClean="0"/>
            </a:br>
            <a:r>
              <a:rPr lang="ru-RU" sz="2000" dirty="0" smtClean="0"/>
              <a:t> Конечно, жестами и мимикой.  А  лишь  потом появились  слова .</a:t>
            </a:r>
            <a:endParaRPr lang="en-US" sz="2000" dirty="0"/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2071678"/>
            <a:ext cx="2357454" cy="200992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Рисунок 8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143116"/>
            <a:ext cx="2174682" cy="1857388"/>
          </a:xfrm>
          <a:prstGeom prst="rect">
            <a:avLst/>
          </a:prstGeom>
        </p:spPr>
      </p:pic>
      <p:pic>
        <p:nvPicPr>
          <p:cNvPr id="10" name="Рисунок 9" descr="Insights primitive man 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071942"/>
            <a:ext cx="2086679" cy="2344952"/>
          </a:xfrm>
          <a:prstGeom prst="rect">
            <a:avLst/>
          </a:prstGeom>
        </p:spPr>
      </p:pic>
      <p:pic>
        <p:nvPicPr>
          <p:cNvPr id="11" name="Рисунок 10" descr="54860098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143116"/>
            <a:ext cx="1833562" cy="2357454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971" y="3377489"/>
            <a:ext cx="156058" cy="103022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4714884"/>
            <a:ext cx="2000264" cy="1694585"/>
          </a:xfrm>
          <a:prstGeom prst="rect">
            <a:avLst/>
          </a:prstGeom>
        </p:spPr>
      </p:pic>
      <p:pic>
        <p:nvPicPr>
          <p:cNvPr id="14" name="Рисунок 13" descr="Hunt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4286256"/>
            <a:ext cx="1714512" cy="212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642942"/>
          </a:xfrm>
        </p:spPr>
        <p:txBody>
          <a:bodyPr/>
          <a:lstStyle/>
          <a:p>
            <a:r>
              <a:rPr lang="ru-RU" sz="1800" dirty="0" smtClean="0"/>
              <a:t>Посмотри  картинки на стр. 10 в учебнике.  В первом столбике мы видим 1-ю историю.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9" name="Содержимое 8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348" y="3714752"/>
            <a:ext cx="2489202" cy="2500315"/>
          </a:xfrm>
        </p:spPr>
      </p:pic>
      <p:pic>
        <p:nvPicPr>
          <p:cNvPr id="10" name="Рисунок 9" descr="4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571612"/>
            <a:ext cx="3000396" cy="2000264"/>
          </a:xfrm>
          <a:prstGeom prst="rect">
            <a:avLst/>
          </a:prstGeom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14422"/>
            <a:ext cx="1785950" cy="3143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158" y="457200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Древний человек увидел на поляне огромного мамонта.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1357298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3.Семья древнего человека  понимает сообщение и  принимает решение  вооружившись копьями ,отправиться на охоту.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3857628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2.Он побежал сообщить об этом своим  родственникам. Посмотрите на его  жест. Он показывает направление, </a:t>
            </a:r>
          </a:p>
          <a:p>
            <a:r>
              <a:rPr lang="ru-RU" dirty="0" smtClean="0"/>
              <a:t>куда надо следовать. И у </a:t>
            </a:r>
          </a:p>
          <a:p>
            <a:r>
              <a:rPr lang="ru-RU" dirty="0" smtClean="0"/>
              <a:t>него открыт  рот , значит он ещё издаёт и  какие-то  звуки.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/>
          <a:lstStyle/>
          <a:p>
            <a:r>
              <a:rPr lang="ru-RU" sz="2800" dirty="0" smtClean="0"/>
              <a:t>А теперь попробуйте сами рассказать 2 историю.</a:t>
            </a:r>
            <a:br>
              <a:rPr lang="ru-RU" sz="2800" dirty="0" smtClean="0"/>
            </a:br>
            <a:r>
              <a:rPr lang="ru-RU" sz="2800" dirty="0" smtClean="0"/>
              <a:t>Она у вас  нарисована  во 2  столбике.</a:t>
            </a:r>
            <a:endParaRPr lang="en-US" sz="2800" dirty="0"/>
          </a:p>
        </p:txBody>
      </p:sp>
      <p:pic>
        <p:nvPicPr>
          <p:cNvPr id="7" name="Содержимое 6" descr="66_prev_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43116"/>
            <a:ext cx="3571900" cy="281194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0006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Эта  история  может  выглядеть  приблизительно  так.</a:t>
            </a:r>
            <a:endParaRPr lang="en-US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9" name="Содержимое 8" descr="1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9"/>
            <a:ext cx="2690818" cy="2428892"/>
          </a:xfrm>
        </p:spPr>
      </p:pic>
      <p:sp>
        <p:nvSpPr>
          <p:cNvPr id="11" name="TextBox 10"/>
          <p:cNvSpPr txBox="1"/>
          <p:nvPr/>
        </p:nvSpPr>
        <p:spPr>
          <a:xfrm>
            <a:off x="500034" y="221455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1.Древний </a:t>
            </a:r>
          </a:p>
          <a:p>
            <a:r>
              <a:rPr lang="ru-RU" dirty="0"/>
              <a:t>п</a:t>
            </a:r>
            <a:r>
              <a:rPr lang="ru-RU" dirty="0" smtClean="0"/>
              <a:t>ервобытный</a:t>
            </a:r>
          </a:p>
          <a:p>
            <a:r>
              <a:rPr lang="ru-RU" dirty="0"/>
              <a:t>ч</a:t>
            </a:r>
            <a:r>
              <a:rPr lang="ru-RU" dirty="0" smtClean="0"/>
              <a:t>еловек увидел</a:t>
            </a:r>
          </a:p>
          <a:p>
            <a:r>
              <a:rPr lang="ru-RU" dirty="0"/>
              <a:t>н</a:t>
            </a:r>
            <a:r>
              <a:rPr lang="ru-RU" dirty="0" smtClean="0"/>
              <a:t>а поляне </a:t>
            </a:r>
          </a:p>
          <a:p>
            <a:r>
              <a:rPr lang="ru-RU" dirty="0"/>
              <a:t>ж</a:t>
            </a:r>
            <a:r>
              <a:rPr lang="ru-RU" dirty="0" smtClean="0"/>
              <a:t>ивотное.</a:t>
            </a:r>
          </a:p>
          <a:p>
            <a:r>
              <a:rPr lang="ru-RU" dirty="0" smtClean="0"/>
              <a:t>Возможно это был  олень.</a:t>
            </a:r>
            <a:endParaRPr lang="en-US" dirty="0"/>
          </a:p>
        </p:txBody>
      </p:sp>
      <p:pic>
        <p:nvPicPr>
          <p:cNvPr id="12" name="Рисунок 11" descr="im3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785926"/>
            <a:ext cx="2430882" cy="30337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4643446"/>
            <a:ext cx="6215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Он прибежал  к своему  жилью,  </a:t>
            </a:r>
          </a:p>
          <a:p>
            <a:r>
              <a:rPr lang="ru-RU" dirty="0" smtClean="0"/>
              <a:t>а родственников на месте  не  оказалось.</a:t>
            </a:r>
          </a:p>
          <a:p>
            <a:r>
              <a:rPr lang="ru-RU" dirty="0" smtClean="0"/>
              <a:t>Тогда он нарисовал на стене  пещеры силуэт</a:t>
            </a:r>
          </a:p>
          <a:p>
            <a:r>
              <a:rPr lang="ru-RU" dirty="0" smtClean="0"/>
              <a:t>животного. А стрелой –  направление, где его </a:t>
            </a:r>
          </a:p>
          <a:p>
            <a:r>
              <a:rPr lang="ru-RU" dirty="0" smtClean="0"/>
              <a:t>надо  искать. Сам же он  возвратился в  лес.</a:t>
            </a:r>
            <a:endParaRPr lang="en-US" dirty="0"/>
          </a:p>
        </p:txBody>
      </p:sp>
      <p:pic>
        <p:nvPicPr>
          <p:cNvPr id="14" name="Рисунок 13" descr="oh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429000"/>
            <a:ext cx="2428501" cy="2714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72132" y="1643051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Подошедшие позже </a:t>
            </a:r>
          </a:p>
          <a:p>
            <a:r>
              <a:rPr lang="ru-RU" dirty="0" smtClean="0"/>
              <a:t>члены семьи , увидев на стене пещеры рисунок  тоже отправляются на охоту.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857232"/>
            <a:ext cx="11144328" cy="928694"/>
          </a:xfrm>
        </p:spPr>
        <p:txBody>
          <a:bodyPr/>
          <a:lstStyle/>
          <a:p>
            <a:r>
              <a:rPr lang="ru-RU" sz="2800" dirty="0" smtClean="0"/>
              <a:t>  Давайте попробуем разыграть  ситуацию. </a:t>
            </a:r>
            <a:br>
              <a:rPr lang="ru-RU" sz="2800" dirty="0" smtClean="0"/>
            </a:br>
            <a:r>
              <a:rPr lang="ru-RU" sz="2800" dirty="0" smtClean="0"/>
              <a:t>Говорить нельзя, но можно использовать</a:t>
            </a:r>
            <a:br>
              <a:rPr lang="ru-RU" sz="2800" dirty="0" smtClean="0"/>
            </a:br>
            <a:r>
              <a:rPr lang="ru-RU" sz="2800" dirty="0" smtClean="0"/>
              <a:t>жесты и мимику.</a:t>
            </a:r>
            <a:endParaRPr lang="en-US" sz="2800" dirty="0"/>
          </a:p>
        </p:txBody>
      </p:sp>
      <p:pic>
        <p:nvPicPr>
          <p:cNvPr id="7" name="Содержимое 6" descr="16027f28cc48c0035cd6ea6c6b970e6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876"/>
            <a:ext cx="2428892" cy="242889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Рисунок 7" descr="554448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143116"/>
            <a:ext cx="2293695" cy="2643206"/>
          </a:xfrm>
          <a:prstGeom prst="rect">
            <a:avLst/>
          </a:prstGeom>
        </p:spPr>
      </p:pic>
      <p:pic>
        <p:nvPicPr>
          <p:cNvPr id="9" name="Рисунок 8" descr="CHI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500174"/>
            <a:ext cx="2026226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59293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случилось, малыш?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4857760"/>
            <a:ext cx="28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брат- мой защитник.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392906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Вчера мы смотрели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комедию.</a:t>
            </a:r>
            <a:endParaRPr lang="en-US" dirty="0"/>
          </a:p>
        </p:txBody>
      </p:sp>
      <p:pic>
        <p:nvPicPr>
          <p:cNvPr id="13" name="Рисунок 12" descr="0a281db821723e0a00f13c36965cb5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571612"/>
            <a:ext cx="1586005" cy="1285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2" y="2928934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видел в лесу ёжика.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15370" cy="2071702"/>
          </a:xfrm>
        </p:spPr>
        <p:txBody>
          <a:bodyPr/>
          <a:lstStyle/>
          <a:p>
            <a:r>
              <a:rPr lang="ru-RU" sz="1800" dirty="0" smtClean="0"/>
              <a:t>                Вот видите, как вам трудно было рассказать свои истории без  слов.</a:t>
            </a:r>
            <a:br>
              <a:rPr lang="ru-RU" sz="1800" dirty="0" smtClean="0"/>
            </a:br>
            <a:r>
              <a:rPr lang="ru-RU" sz="1800" dirty="0" smtClean="0"/>
              <a:t>Процесс возникновения речи был  очень  трудным  и   очень долгим.  </a:t>
            </a:r>
            <a:br>
              <a:rPr lang="ru-RU" sz="1800" dirty="0" smtClean="0"/>
            </a:br>
            <a:r>
              <a:rPr lang="ru-RU" sz="1800" dirty="0" smtClean="0"/>
              <a:t>   Прошло немало времени , пока люди догадались изображать  свои  сообщения </a:t>
            </a:r>
            <a:br>
              <a:rPr lang="ru-RU" sz="1800" dirty="0" smtClean="0"/>
            </a:br>
            <a:r>
              <a:rPr lang="ru-RU" sz="1800" dirty="0" smtClean="0"/>
              <a:t>в  виде  рисунков.  Но точную, определённую  мысль  можно было передать </a:t>
            </a:r>
            <a:br>
              <a:rPr lang="ru-RU" sz="1800" dirty="0" smtClean="0"/>
            </a:br>
            <a:r>
              <a:rPr lang="ru-RU" sz="1800" dirty="0" smtClean="0"/>
              <a:t> только  точным, подробным  рисунком.  И   люди  постепенно  додумались </a:t>
            </a:r>
            <a:br>
              <a:rPr lang="ru-RU" sz="1800" dirty="0" smtClean="0"/>
            </a:br>
            <a:r>
              <a:rPr lang="ru-RU" sz="1800" dirty="0" smtClean="0"/>
              <a:t>до того,  что один  рисунок  стал  изображать  одно слово.  Так появились </a:t>
            </a:r>
            <a:br>
              <a:rPr lang="ru-RU" sz="1800" dirty="0" smtClean="0"/>
            </a:br>
            <a:r>
              <a:rPr lang="ru-RU" sz="1800" b="1" dirty="0" smtClean="0"/>
              <a:t> ПИКТОГРАММЫ –  рисуночное  письмо.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old_hi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496"/>
            <a:ext cx="2571750" cy="2647950"/>
          </a:xfrm>
          <a:prstGeom prst="rect">
            <a:avLst/>
          </a:prstGeom>
        </p:spPr>
      </p:pic>
      <p:pic>
        <p:nvPicPr>
          <p:cNvPr id="9" name="Рисунок 8" descr="20721454801539322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2786082" cy="2786082"/>
          </a:xfrm>
          <a:prstGeom prst="rect">
            <a:avLst/>
          </a:prstGeom>
        </p:spPr>
      </p:pic>
      <p:pic>
        <p:nvPicPr>
          <p:cNvPr id="10" name="Рисунок 9" descr="az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928934"/>
            <a:ext cx="217678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8729634" cy="928694"/>
          </a:xfrm>
        </p:spPr>
        <p:txBody>
          <a:bodyPr/>
          <a:lstStyle/>
          <a:p>
            <a:r>
              <a:rPr lang="ru-RU" sz="2000" dirty="0" smtClean="0"/>
              <a:t>Итак, вы  теперь знаете, что пиктограмма- это рисуночное  письмо. Но вы , наверное, очень сильно удивитесь, если я скажу вам, что и сегодня  люди</a:t>
            </a:r>
            <a:br>
              <a:rPr lang="ru-RU" sz="2000" dirty="0" smtClean="0"/>
            </a:br>
            <a:r>
              <a:rPr lang="ru-RU" sz="2000" dirty="0" smtClean="0"/>
              <a:t>очень активно  во всех  странах мира  пользуются  пиктограммами.</a:t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7" name="Содержимое 6" descr="30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1428750" cy="142875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94F5-797C-4BDB-AA23-010B1D663E7F}" type="datetime1">
              <a:rPr lang="ru-RU" smtClean="0"/>
              <a:pPr>
                <a:defRPr/>
              </a:pPr>
              <a:t>05.06.2011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EEF-B1A2-491D-9035-B1AB106A02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 descr="znak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785926"/>
            <a:ext cx="1508128" cy="1596841"/>
          </a:xfrm>
          <a:prstGeom prst="rect">
            <a:avLst/>
          </a:prstGeom>
        </p:spPr>
      </p:pic>
      <p:pic>
        <p:nvPicPr>
          <p:cNvPr id="9" name="Рисунок 8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857364"/>
            <a:ext cx="1352553" cy="1805728"/>
          </a:xfrm>
          <a:prstGeom prst="rect">
            <a:avLst/>
          </a:prstGeom>
        </p:spPr>
      </p:pic>
      <p:pic>
        <p:nvPicPr>
          <p:cNvPr id="10" name="Рисунок 9" descr="znak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928802"/>
            <a:ext cx="1293814" cy="1369921"/>
          </a:xfrm>
          <a:prstGeom prst="rect">
            <a:avLst/>
          </a:prstGeom>
        </p:spPr>
      </p:pic>
      <p:pic>
        <p:nvPicPr>
          <p:cNvPr id="11" name="Рисунок 10" descr="30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929066"/>
            <a:ext cx="1428750" cy="1643074"/>
          </a:xfrm>
          <a:prstGeom prst="rect">
            <a:avLst/>
          </a:prstGeom>
        </p:spPr>
      </p:pic>
      <p:pic>
        <p:nvPicPr>
          <p:cNvPr id="12" name="Рисунок 11" descr="images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3929066"/>
            <a:ext cx="1571636" cy="1714512"/>
          </a:xfrm>
          <a:prstGeom prst="rect">
            <a:avLst/>
          </a:prstGeom>
        </p:spPr>
      </p:pic>
      <p:pic>
        <p:nvPicPr>
          <p:cNvPr id="13" name="Рисунок 12" descr="znak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3714752"/>
            <a:ext cx="2000264" cy="18002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269</TotalTime>
  <Words>530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Путешествие</vt:lpstr>
      <vt:lpstr>КАК   ЗАРОЖДАЛАСЬ  РЕЧЬ.</vt:lpstr>
      <vt:lpstr>Сегодня нас ждёт увлекательнейшее путешествие. Куда? Мы отправимся в первобытное общество к древним людям  и  проследим  историю  возникновения нашей речи. Приглашаю  вас  в каменный век, век охотников и собирателей.</vt:lpstr>
      <vt:lpstr>Люди жили  в пещерах племенами, иначе было  не выжить. Мужчины  занимались  добыванием  еды, женщины охраняли огонь , смотрели за детьми. А как они общались между собой?  Конечно, жестами и мимикой.  А  лишь  потом появились  слова .</vt:lpstr>
      <vt:lpstr>Посмотри  картинки на стр. 10 в учебнике.  В первом столбике мы видим 1-ю историю.   </vt:lpstr>
      <vt:lpstr>А теперь попробуйте сами рассказать 2 историю. Она у вас  нарисована  во 2  столбике.</vt:lpstr>
      <vt:lpstr> Эта  история  может  выглядеть  приблизительно  так.</vt:lpstr>
      <vt:lpstr>  Давайте попробуем разыграть  ситуацию.  Говорить нельзя, но можно использовать жесты и мимику.</vt:lpstr>
      <vt:lpstr>                Вот видите, как вам трудно было рассказать свои истории без  слов. Процесс возникновения речи был  очень  трудным  и   очень долгим.      Прошло немало времени , пока люди догадались изображать  свои  сообщения  в  виде  рисунков.  Но точную, определённую  мысль  можно было передать   только  точным, подробным  рисунком.  И   люди  постепенно  додумались  до того,  что один  рисунок  стал  изображать  одно слово.  Так появились   ПИКТОГРАММЫ –  рисуночное  письмо. </vt:lpstr>
      <vt:lpstr>Итак, вы  теперь знаете, что пиктограмма- это рисуночное  письмо. Но вы , наверное, очень сильно удивитесь, если я скажу вам, что и сегодня  люди очень активно  во всех  странах мира  пользуются  пиктограммами.           </vt:lpstr>
      <vt:lpstr>Конечно вы догадались, что  к пиктограммам  относятся прежде  всего  -  дорожные знаки.</vt:lpstr>
      <vt:lpstr>Без пиктограмм не проходит сейчас ни одна олимпиада!</vt:lpstr>
      <vt:lpstr>Пиктограммы нужны  в  зданиях. У нас в  школе  они  тоже  есть .</vt:lpstr>
      <vt:lpstr>Пиктограммы помогают людям получить  информацию  в  аэропортах   и   на  вокзалах,  а  также  на улицах  городов. </vt:lpstr>
      <vt:lpstr>В журнале.               В метро.               </vt:lpstr>
      <vt:lpstr>На  пляже.</vt:lpstr>
      <vt:lpstr>Используются  в  прогнозах  погоды.</vt:lpstr>
      <vt:lpstr>Для знаков  зодиака  тоже  существуют  свои  пиктограммы.</vt:lpstr>
      <vt:lpstr>И в заключение, я хочу показать вам фантастические  и удивительные  пиктограммы, которые люди находят на  поверхности Земли. Но происхождение которых они объяснить пока не могут.</vt:lpstr>
      <vt:lpstr>Вот такой интересный путь прошли пиктограммы  от каменного  века  до современных  дней.</vt:lpstr>
      <vt:lpstr>Замечательный писатель Редьяр   Киплинг  даже написал про это сказку. Она так и называется: « Как было написано первое письмо.» А какие  сказки  этого писателя  ты ещё знаешь?</vt:lpstr>
      <vt:lpstr>А сейчас мы посмотрим  мультфильм  « Как  было  написано  первое  письмо»  по  книге  Редьяра  Киплинга. </vt:lpstr>
      <vt:lpstr>Слайд 22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 ЗАРОЖДАЛАСЬ  РЕЧЬ.</dc:title>
  <dc:creator>User</dc:creator>
  <dc:description>http://aida.ucoz.ru</dc:description>
  <cp:lastModifiedBy>User</cp:lastModifiedBy>
  <cp:revision>28</cp:revision>
  <dcterms:created xsi:type="dcterms:W3CDTF">2011-06-05T12:31:08Z</dcterms:created>
  <dcterms:modified xsi:type="dcterms:W3CDTF">2011-06-05T17:02:54Z</dcterms:modified>
  <cp:category>шаблоны к Powerpoint</cp:category>
</cp:coreProperties>
</file>