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2" r:id="rId5"/>
    <p:sldId id="261" r:id="rId6"/>
    <p:sldId id="267" r:id="rId7"/>
    <p:sldId id="263" r:id="rId8"/>
    <p:sldId id="265" r:id="rId9"/>
    <p:sldId id="264" r:id="rId10"/>
    <p:sldId id="260" r:id="rId11"/>
    <p:sldId id="268" r:id="rId12"/>
    <p:sldId id="259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5D6E28-F6F0-453A-B94C-A96EFCCC30C2}" type="datetimeFigureOut">
              <a:rPr lang="en-US" smtClean="0"/>
              <a:pPr/>
              <a:t>04.06.2011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D7F317-4AEA-43DF-B355-D258420A4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gif"/><Relationship Id="rId7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3.jpeg"/><Relationship Id="rId7" Type="http://schemas.openxmlformats.org/officeDocument/2006/relationships/image" Target="../media/image60.gif"/><Relationship Id="rId12" Type="http://schemas.openxmlformats.org/officeDocument/2006/relationships/image" Target="../media/image6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3.jpeg"/><Relationship Id="rId7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15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243786" cy="1143007"/>
          </a:xfrm>
        </p:spPr>
        <p:txBody>
          <a:bodyPr/>
          <a:lstStyle/>
          <a:p>
            <a:r>
              <a:rPr lang="ru-RU" dirty="0" smtClean="0"/>
              <a:t>Как мы общаемся.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 descr="1284086126_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857364"/>
            <a:ext cx="4071966" cy="3657606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857364"/>
            <a:ext cx="3571900" cy="371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35719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А  ещё  нам  в разговоре  хорошо помогает  мимика  лица.</a:t>
            </a:r>
            <a:endParaRPr lang="en-US" sz="18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8" name="Рисунок 7" descr="8450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071546"/>
            <a:ext cx="4286280" cy="3714776"/>
          </a:xfrm>
          <a:prstGeom prst="rect">
            <a:avLst/>
          </a:prstGeom>
        </p:spPr>
      </p:pic>
      <p:pic>
        <p:nvPicPr>
          <p:cNvPr id="10" name="Содержимое 9" descr="1237928554_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1285859"/>
            <a:ext cx="3143272" cy="2046205"/>
          </a:xfrm>
        </p:spPr>
      </p:pic>
      <p:pic>
        <p:nvPicPr>
          <p:cNvPr id="11" name="Рисунок 10" descr="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571876"/>
            <a:ext cx="3143272" cy="2214578"/>
          </a:xfrm>
          <a:prstGeom prst="rect">
            <a:avLst/>
          </a:prstGeom>
        </p:spPr>
      </p:pic>
      <p:pic>
        <p:nvPicPr>
          <p:cNvPr id="12" name="Рисунок 11" descr="imag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3" name="Рисунок 12" descr="image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4929198"/>
            <a:ext cx="669401" cy="883085"/>
          </a:xfrm>
          <a:prstGeom prst="rect">
            <a:avLst/>
          </a:prstGeom>
        </p:spPr>
      </p:pic>
      <p:pic>
        <p:nvPicPr>
          <p:cNvPr id="14" name="Рисунок 13" descr="73992526__1_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37494" y="4857760"/>
            <a:ext cx="963398" cy="928694"/>
          </a:xfrm>
          <a:prstGeom prst="rect">
            <a:avLst/>
          </a:prstGeom>
        </p:spPr>
      </p:pic>
      <p:pic>
        <p:nvPicPr>
          <p:cNvPr id="15" name="Рисунок 14" descr="не зли меня я псих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6644" y="4857760"/>
            <a:ext cx="66143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043890" cy="7858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Давайте поиграем! Вы должны будете без слов, а при помощи жестов и мимики  показать…</a:t>
            </a:r>
            <a:endParaRPr lang="en-US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52864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Мне  холодно.       11. Мне грустно.</a:t>
            </a:r>
          </a:p>
          <a:p>
            <a:pPr>
              <a:buNone/>
            </a:pPr>
            <a:r>
              <a:rPr lang="ru-RU" dirty="0" smtClean="0"/>
              <a:t>2. Хочу есть.             12. Нет.</a:t>
            </a:r>
          </a:p>
          <a:p>
            <a:pPr>
              <a:buNone/>
            </a:pPr>
            <a:r>
              <a:rPr lang="ru-RU" dirty="0" smtClean="0"/>
              <a:t>3. Да.                       13. Не слышу.</a:t>
            </a:r>
          </a:p>
          <a:p>
            <a:pPr>
              <a:buNone/>
            </a:pPr>
            <a:r>
              <a:rPr lang="ru-RU" dirty="0" smtClean="0"/>
              <a:t>4. Не знаю.               14. Не хочу.</a:t>
            </a:r>
          </a:p>
          <a:p>
            <a:pPr>
              <a:buNone/>
            </a:pPr>
            <a:r>
              <a:rPr lang="ru-RU" dirty="0" smtClean="0"/>
              <a:t>5. Очень жарко.        15.  Вкусно!</a:t>
            </a:r>
          </a:p>
          <a:p>
            <a:pPr>
              <a:buNone/>
            </a:pPr>
            <a:r>
              <a:rPr lang="ru-RU" dirty="0" smtClean="0"/>
              <a:t>6. Мне стыдно.          16. Какое кислое!</a:t>
            </a:r>
          </a:p>
          <a:p>
            <a:pPr>
              <a:buNone/>
            </a:pPr>
            <a:r>
              <a:rPr lang="ru-RU" dirty="0" smtClean="0"/>
              <a:t>7. Страшно.               17. А мне дашь?</a:t>
            </a:r>
          </a:p>
          <a:p>
            <a:pPr>
              <a:buNone/>
            </a:pPr>
            <a:r>
              <a:rPr lang="ru-RU" dirty="0" smtClean="0"/>
              <a:t>8. Уходи отсюда.        18. Не нравится.</a:t>
            </a:r>
          </a:p>
          <a:p>
            <a:pPr>
              <a:buNone/>
            </a:pPr>
            <a:r>
              <a:rPr lang="ru-RU" dirty="0" smtClean="0"/>
              <a:t>9. У меня болит зуб.   19.Ты-хороший!</a:t>
            </a:r>
          </a:p>
          <a:p>
            <a:pPr>
              <a:buNone/>
            </a:pPr>
            <a:r>
              <a:rPr lang="ru-RU" dirty="0" smtClean="0"/>
              <a:t>10. Почему?               20. ЛЮБОЕ.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143008"/>
          </a:xfrm>
        </p:spPr>
        <p:txBody>
          <a:bodyPr>
            <a:noAutofit/>
          </a:bodyPr>
          <a:lstStyle/>
          <a:p>
            <a:r>
              <a:rPr lang="ru-RU" sz="1600" dirty="0" smtClean="0"/>
              <a:t>А ещё иногда танец называют тоже называют языком жестов.</a:t>
            </a:r>
            <a:br>
              <a:rPr lang="ru-RU" sz="1600" dirty="0" smtClean="0"/>
            </a:br>
            <a:r>
              <a:rPr lang="ru-RU" sz="1600" dirty="0" smtClean="0"/>
              <a:t>А  язык  мимики  нашёл  своё  яркое  воплощение  в  символе театра -  две  маски,  олицетворяющие   комедию  и трагедию (радость  и  печаль,  смех  и  слёзы)</a:t>
            </a:r>
            <a:endParaRPr lang="en-US" sz="1600" dirty="0"/>
          </a:p>
        </p:txBody>
      </p:sp>
      <p:pic>
        <p:nvPicPr>
          <p:cNvPr id="5" name="Содержимое 4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643182"/>
            <a:ext cx="1239030" cy="929273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6" name="Рисунок 5" descr="theatre_masks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643050"/>
            <a:ext cx="1214446" cy="947731"/>
          </a:xfrm>
          <a:prstGeom prst="rect">
            <a:avLst/>
          </a:prstGeom>
        </p:spPr>
      </p:pic>
      <p:pic>
        <p:nvPicPr>
          <p:cNvPr id="8" name="Рисунок 7" descr="17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643050"/>
            <a:ext cx="1928826" cy="18546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02-5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071942"/>
            <a:ext cx="1928826" cy="18780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112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462" y="642918"/>
            <a:ext cx="595335" cy="595335"/>
          </a:xfrm>
          <a:prstGeom prst="rect">
            <a:avLst/>
          </a:prstGeom>
        </p:spPr>
      </p:pic>
      <p:pic>
        <p:nvPicPr>
          <p:cNvPr id="11" name="Рисунок 10" descr="1256851892_istori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4000504"/>
            <a:ext cx="1844480" cy="1901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 descr="99f1786d00c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868" y="1643050"/>
            <a:ext cx="2819404" cy="19990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66542233_1289646043_faedf6905f3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752" y="4000504"/>
            <a:ext cx="2286016" cy="19288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dance-13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1643050"/>
            <a:ext cx="1428760" cy="1785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 descr="70138838b6d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4000504"/>
            <a:ext cx="1085847" cy="16304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29198"/>
            <a:ext cx="8183880" cy="10001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Презентация выполнена учителем начальных классов школы «Ученики Пифагора» г. Лимассола р. Кипр</a:t>
            </a:r>
            <a:br>
              <a:rPr lang="ru-RU" sz="1800" dirty="0" smtClean="0"/>
            </a:br>
            <a:r>
              <a:rPr lang="ru-RU" sz="1800" dirty="0" smtClean="0"/>
              <a:t> Кириловой Светланой Геннадьевной.</a:t>
            </a:r>
            <a:endParaRPr lang="en-US" sz="1800" dirty="0"/>
          </a:p>
        </p:txBody>
      </p:sp>
      <p:pic>
        <p:nvPicPr>
          <p:cNvPr id="4" name="Содержимое 3" descr="74469696_2447247_21_1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519" y="530225"/>
            <a:ext cx="6456999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64108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помогает людям общаться?</a:t>
            </a:r>
            <a:br>
              <a:rPr lang="ru-RU" sz="2400" dirty="0" smtClean="0"/>
            </a:br>
            <a:r>
              <a:rPr lang="ru-RU" sz="2400" dirty="0" smtClean="0"/>
              <a:t>В каких ситуациях они используют речь?</a:t>
            </a:r>
            <a:endParaRPr lang="en-US" sz="2400" dirty="0"/>
          </a:p>
        </p:txBody>
      </p:sp>
      <p:pic>
        <p:nvPicPr>
          <p:cNvPr id="5" name="Содержимое 4" descr="class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1989274" cy="2071702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643050"/>
            <a:ext cx="1500198" cy="2071702"/>
          </a:xfrm>
          <a:prstGeom prst="rect">
            <a:avLst/>
          </a:prstGeom>
        </p:spPr>
      </p:pic>
      <p:pic>
        <p:nvPicPr>
          <p:cNvPr id="8" name="Рисунок 7" descr="1252286159_3e7197d8b5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1643050"/>
            <a:ext cx="1928826" cy="2000264"/>
          </a:xfrm>
          <a:prstGeom prst="rect">
            <a:avLst/>
          </a:prstGeom>
        </p:spPr>
      </p:pic>
      <p:pic>
        <p:nvPicPr>
          <p:cNvPr id="9" name="Рисунок 8" descr="3913_b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3929066"/>
            <a:ext cx="1544326" cy="1833564"/>
          </a:xfrm>
          <a:prstGeom prst="rect">
            <a:avLst/>
          </a:prstGeom>
        </p:spPr>
      </p:pic>
      <p:pic>
        <p:nvPicPr>
          <p:cNvPr id="10" name="Рисунок 9" descr="obweni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3929066"/>
            <a:ext cx="1714512" cy="178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9191" y="4143380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Люди используют речь, если им надо что-то:</a:t>
            </a:r>
          </a:p>
          <a:p>
            <a:r>
              <a:rPr lang="ru-RU" b="1" dirty="0" smtClean="0"/>
              <a:t>-СПРОСИТЬ</a:t>
            </a:r>
          </a:p>
          <a:p>
            <a:r>
              <a:rPr lang="ru-RU" b="1" dirty="0" smtClean="0"/>
              <a:t>-ОТВЕТИТЬ</a:t>
            </a:r>
          </a:p>
          <a:p>
            <a:r>
              <a:rPr lang="ru-RU" b="1" dirty="0" smtClean="0"/>
              <a:t>-ОБЪЯСНИТЬ</a:t>
            </a:r>
          </a:p>
          <a:p>
            <a:r>
              <a:rPr lang="ru-RU" b="1" dirty="0" smtClean="0"/>
              <a:t>-ПОГОВОРИТЬ</a:t>
            </a:r>
          </a:p>
          <a:p>
            <a:r>
              <a:rPr lang="ru-RU" b="1" dirty="0" smtClean="0"/>
              <a:t>-РАССКАЗАТЬ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10572824" cy="12858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 с чего начинается   каждое  утро  человека? </a:t>
            </a:r>
            <a:br>
              <a:rPr lang="ru-RU" sz="2400" dirty="0" smtClean="0"/>
            </a:br>
            <a:r>
              <a:rPr lang="ru-RU" sz="2400" dirty="0" smtClean="0"/>
              <a:t>Какие  первые слова  вы  произносите? </a:t>
            </a:r>
            <a:endParaRPr lang="en-US" sz="24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6" name="Рисунок 5" descr="5522669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643314"/>
            <a:ext cx="1643074" cy="1648551"/>
          </a:xfrm>
          <a:prstGeom prst="rect">
            <a:avLst/>
          </a:prstGeom>
        </p:spPr>
      </p:pic>
      <p:pic>
        <p:nvPicPr>
          <p:cNvPr id="9" name="Рисунок 8" descr="artlib_gallery-175169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357298"/>
            <a:ext cx="1714512" cy="2143140"/>
          </a:xfrm>
          <a:prstGeom prst="rect">
            <a:avLst/>
          </a:prstGeom>
        </p:spPr>
      </p:pic>
      <p:pic>
        <p:nvPicPr>
          <p:cNvPr id="12" name="Содержимое 11" descr="Рисунок1ссм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72198" y="1571612"/>
            <a:ext cx="2143140" cy="1857388"/>
          </a:xfrm>
        </p:spPr>
      </p:pic>
      <p:sp>
        <p:nvSpPr>
          <p:cNvPr id="11" name="TextBox 10"/>
          <p:cNvSpPr txBox="1"/>
          <p:nvPr/>
        </p:nvSpPr>
        <p:spPr>
          <a:xfrm>
            <a:off x="857224" y="350043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Маме?                                                                           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3429000"/>
            <a:ext cx="131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Друзьям?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14744" y="342900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Соседям?</a:t>
            </a:r>
            <a:endParaRPr lang="en-US" dirty="0"/>
          </a:p>
        </p:txBody>
      </p:sp>
      <p:pic>
        <p:nvPicPr>
          <p:cNvPr id="16" name="Рисунок 15" descr="C41-15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929066"/>
            <a:ext cx="1523996" cy="16914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57356" y="5643578"/>
            <a:ext cx="132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Учителю?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14942" y="54292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Взрослому?</a:t>
            </a:r>
            <a:endParaRPr lang="en-US" dirty="0"/>
          </a:p>
        </p:txBody>
      </p:sp>
      <p:pic>
        <p:nvPicPr>
          <p:cNvPr id="19" name="Рисунок 18" descr="avatar_soci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256" y="3929056"/>
            <a:ext cx="1785950" cy="1571636"/>
          </a:xfrm>
          <a:prstGeom prst="rect">
            <a:avLst/>
          </a:prstGeom>
        </p:spPr>
      </p:pic>
      <p:pic>
        <p:nvPicPr>
          <p:cNvPr id="21" name="Рисунок 20" descr="9202f48e0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1428736"/>
            <a:ext cx="207170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1430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19" name="Содержимое 18" descr="Volshebnye_slova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6116" y="2071678"/>
            <a:ext cx="1500198" cy="2000264"/>
          </a:xfrm>
        </p:spPr>
      </p:pic>
      <p:pic>
        <p:nvPicPr>
          <p:cNvPr id="20" name="Рисунок 19" descr="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143380"/>
            <a:ext cx="2500330" cy="2285992"/>
          </a:xfrm>
          <a:prstGeom prst="rect">
            <a:avLst/>
          </a:prstGeom>
        </p:spPr>
      </p:pic>
      <p:pic>
        <p:nvPicPr>
          <p:cNvPr id="21" name="Рисунок 20" descr="_24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642918"/>
            <a:ext cx="2143140" cy="1928826"/>
          </a:xfrm>
          <a:prstGeom prst="rect">
            <a:avLst/>
          </a:prstGeom>
        </p:spPr>
      </p:pic>
      <p:pic>
        <p:nvPicPr>
          <p:cNvPr id="22" name="Рисунок 21" descr="2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5572140"/>
            <a:ext cx="4000500" cy="733425"/>
          </a:xfrm>
          <a:prstGeom prst="rect">
            <a:avLst/>
          </a:prstGeom>
        </p:spPr>
      </p:pic>
      <p:pic>
        <p:nvPicPr>
          <p:cNvPr id="23" name="Рисунок 22" descr="4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1285860"/>
            <a:ext cx="2071702" cy="857256"/>
          </a:xfrm>
          <a:prstGeom prst="rect">
            <a:avLst/>
          </a:prstGeom>
        </p:spPr>
      </p:pic>
      <p:pic>
        <p:nvPicPr>
          <p:cNvPr id="24" name="Рисунок 23" descr="Доброе утро!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714356"/>
            <a:ext cx="1714512" cy="1714512"/>
          </a:xfrm>
          <a:prstGeom prst="rect">
            <a:avLst/>
          </a:prstGeom>
        </p:spPr>
      </p:pic>
      <p:pic>
        <p:nvPicPr>
          <p:cNvPr id="25" name="Рисунок 24" descr="13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612" y="0"/>
            <a:ext cx="3419475" cy="1357322"/>
          </a:xfrm>
          <a:prstGeom prst="rect">
            <a:avLst/>
          </a:prstGeom>
        </p:spPr>
      </p:pic>
      <p:pic>
        <p:nvPicPr>
          <p:cNvPr id="26" name="Рисунок 25" descr="136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596" y="2643182"/>
            <a:ext cx="2571768" cy="1266825"/>
          </a:xfrm>
          <a:prstGeom prst="rect">
            <a:avLst/>
          </a:prstGeom>
        </p:spPr>
      </p:pic>
      <p:pic>
        <p:nvPicPr>
          <p:cNvPr id="30" name="Рисунок 29" descr="3750111901102180_im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86380" y="2214554"/>
            <a:ext cx="1255849" cy="1643074"/>
          </a:xfrm>
          <a:prstGeom prst="rect">
            <a:avLst/>
          </a:prstGeom>
        </p:spPr>
      </p:pic>
      <p:pic>
        <p:nvPicPr>
          <p:cNvPr id="31" name="Рисунок 30" descr="1272910244_2019916000bc9c0335cf454d2e240e4697993a64ff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6578" y="3286124"/>
            <a:ext cx="1785950" cy="1857388"/>
          </a:xfrm>
          <a:prstGeom prst="rect">
            <a:avLst/>
          </a:prstGeom>
        </p:spPr>
      </p:pic>
      <p:pic>
        <p:nvPicPr>
          <p:cNvPr id="32" name="Рисунок 31" descr="1277968262_98.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0496" y="4214818"/>
            <a:ext cx="2428878" cy="1214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10001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Днём мы тоже  употребляем  много вежливых  волшебных  слов.</a:t>
            </a:r>
            <a:endParaRPr lang="en-US" sz="3200" dirty="0"/>
          </a:p>
        </p:txBody>
      </p:sp>
      <p:pic>
        <p:nvPicPr>
          <p:cNvPr id="5" name="Содержимое 4" descr="0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2198" y="3643314"/>
            <a:ext cx="2643206" cy="1928826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6" name="Рисунок 5" descr="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00174"/>
            <a:ext cx="2428892" cy="1857388"/>
          </a:xfrm>
          <a:prstGeom prst="rect">
            <a:avLst/>
          </a:prstGeom>
        </p:spPr>
      </p:pic>
      <p:pic>
        <p:nvPicPr>
          <p:cNvPr id="7" name="Рисунок 6" descr="74469696_2447247_21_1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714752"/>
            <a:ext cx="2500330" cy="1928826"/>
          </a:xfrm>
          <a:prstGeom prst="rect">
            <a:avLst/>
          </a:prstGeom>
        </p:spPr>
      </p:pic>
      <p:pic>
        <p:nvPicPr>
          <p:cNvPr id="8" name="Рисунок 7" descr="40426618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1357298"/>
            <a:ext cx="2725377" cy="2000264"/>
          </a:xfrm>
          <a:prstGeom prst="rect">
            <a:avLst/>
          </a:prstGeom>
        </p:spPr>
      </p:pic>
      <p:pic>
        <p:nvPicPr>
          <p:cNvPr id="9" name="Рисунок 8" descr="65528478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1500174"/>
            <a:ext cx="3143272" cy="1932922"/>
          </a:xfrm>
          <a:prstGeom prst="rect">
            <a:avLst/>
          </a:prstGeom>
        </p:spPr>
      </p:pic>
      <p:pic>
        <p:nvPicPr>
          <p:cNvPr id="10" name="Рисунок 9" descr="Безимени-2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4857760"/>
            <a:ext cx="2928958" cy="1785950"/>
          </a:xfrm>
          <a:prstGeom prst="rect">
            <a:avLst/>
          </a:prstGeom>
        </p:spPr>
      </p:pic>
      <p:pic>
        <p:nvPicPr>
          <p:cNvPr id="12" name="Рисунок 11" descr="original_Communicati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3429000"/>
            <a:ext cx="1328734" cy="132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6429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эти слова  мы говорим в конце дня.</a:t>
            </a:r>
            <a:endParaRPr lang="en-US" sz="2800" dirty="0"/>
          </a:p>
        </p:txBody>
      </p:sp>
      <p:pic>
        <p:nvPicPr>
          <p:cNvPr id="4" name="Содержимое 3" descr="02 (1)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2571768" cy="2428892"/>
          </a:xfrm>
        </p:spPr>
      </p:pic>
      <p:pic>
        <p:nvPicPr>
          <p:cNvPr id="5" name="Рисунок 4" descr="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214686"/>
            <a:ext cx="3500462" cy="2581277"/>
          </a:xfrm>
          <a:prstGeom prst="rect">
            <a:avLst/>
          </a:prstGeom>
        </p:spPr>
      </p:pic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594" y="928670"/>
            <a:ext cx="2611810" cy="1643074"/>
          </a:xfrm>
          <a:prstGeom prst="rect">
            <a:avLst/>
          </a:prstGeom>
        </p:spPr>
      </p:pic>
      <p:pic>
        <p:nvPicPr>
          <p:cNvPr id="7" name="Рисунок 6" descr="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928670"/>
            <a:ext cx="2838447" cy="523875"/>
          </a:xfrm>
          <a:prstGeom prst="rect">
            <a:avLst/>
          </a:prstGeom>
        </p:spPr>
      </p:pic>
      <p:pic>
        <p:nvPicPr>
          <p:cNvPr id="8" name="Рисунок 7" descr="1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214686"/>
            <a:ext cx="3714776" cy="2643206"/>
          </a:xfrm>
          <a:prstGeom prst="rect">
            <a:avLst/>
          </a:prstGeom>
        </p:spPr>
      </p:pic>
      <p:pic>
        <p:nvPicPr>
          <p:cNvPr id="9" name="Содержимое 18" descr="Volshebnye_slova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1571612"/>
            <a:ext cx="107157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16430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 как мы будем общаться, если  другой человек не слышит  нашего голоса?</a:t>
            </a:r>
            <a:br>
              <a:rPr lang="ru-RU" sz="2400" dirty="0" smtClean="0"/>
            </a:br>
            <a:r>
              <a:rPr lang="ru-RU" sz="2400" dirty="0" smtClean="0"/>
              <a:t>Конечно, нам для этого  нужна помощь жестов.</a:t>
            </a:r>
            <a:br>
              <a:rPr lang="ru-RU" sz="2400" dirty="0" smtClean="0"/>
            </a:br>
            <a:r>
              <a:rPr lang="ru-RU" sz="2400" dirty="0" smtClean="0"/>
              <a:t>Чем мы можем показывать жесты?</a:t>
            </a:r>
            <a:endParaRPr lang="en-US" sz="2400" dirty="0"/>
          </a:p>
        </p:txBody>
      </p:sp>
      <p:pic>
        <p:nvPicPr>
          <p:cNvPr id="5" name="Содержимое 4" descr="sign-langugage-r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13"/>
            <a:ext cx="7429552" cy="4357687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Жесты мы используем очень разные  и во многих случаях.</a:t>
            </a:r>
            <a:endParaRPr lang="en-US" dirty="0"/>
          </a:p>
        </p:txBody>
      </p:sp>
      <p:pic>
        <p:nvPicPr>
          <p:cNvPr id="5" name="Содержимое 4" descr="0002qe0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4500570"/>
            <a:ext cx="1641489" cy="1643074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6" name="Рисунок 5" descr="1254719112_1696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1714488"/>
            <a:ext cx="1594906" cy="2000264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857364"/>
            <a:ext cx="1866900" cy="2447925"/>
          </a:xfrm>
          <a:prstGeom prst="rect">
            <a:avLst/>
          </a:prstGeom>
        </p:spPr>
      </p:pic>
      <p:pic>
        <p:nvPicPr>
          <p:cNvPr id="8" name="Рисунок 7" descr="image04-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429132"/>
            <a:ext cx="1643074" cy="1638312"/>
          </a:xfrm>
          <a:prstGeom prst="rect">
            <a:avLst/>
          </a:prstGeom>
        </p:spPr>
      </p:pic>
      <p:pic>
        <p:nvPicPr>
          <p:cNvPr id="9" name="Рисунок 8" descr="58191818510941681_im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3643314"/>
            <a:ext cx="1404936" cy="2374540"/>
          </a:xfrm>
          <a:prstGeom prst="rect">
            <a:avLst/>
          </a:prstGeom>
        </p:spPr>
      </p:pic>
      <p:pic>
        <p:nvPicPr>
          <p:cNvPr id="10" name="Рисунок 9" descr="bit_sobo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4000504"/>
            <a:ext cx="2012024" cy="1571636"/>
          </a:xfrm>
          <a:prstGeom prst="rect">
            <a:avLst/>
          </a:prstGeom>
        </p:spPr>
      </p:pic>
      <p:pic>
        <p:nvPicPr>
          <p:cNvPr id="11" name="Рисунок 10" descr="Mimik-Gestik-a194703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1785926"/>
            <a:ext cx="2428892" cy="162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43932" cy="17859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Без  жестов  мы  не обойдёмся, если будем общаться  например с иностранцами  или  глухонемыми людьми. Для последних разработан  даже специальный алфавит.</a:t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5" name="Содержимое 4" descr="21606201_azbu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5795963" cy="4071966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643578"/>
            <a:ext cx="618680" cy="642942"/>
          </a:xfrm>
          <a:prstGeom prst="rect">
            <a:avLst/>
          </a:prstGeom>
        </p:spPr>
      </p:pic>
      <p:pic>
        <p:nvPicPr>
          <p:cNvPr id="6" name="Рисунок 5" descr="surdoperevodch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429000"/>
            <a:ext cx="2262190" cy="2071692"/>
          </a:xfrm>
          <a:prstGeom prst="rect">
            <a:avLst/>
          </a:prstGeom>
        </p:spPr>
      </p:pic>
      <p:pic>
        <p:nvPicPr>
          <p:cNvPr id="7" name="Рисунок 6" descr="0003erk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071678"/>
            <a:ext cx="1578430" cy="11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214</TotalTime>
  <Words>259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Как мы общаемся.                                                                                                                         </vt:lpstr>
      <vt:lpstr>Что помогает людям общаться? В каких ситуациях они используют речь?</vt:lpstr>
      <vt:lpstr>А с чего начинается   каждое  утро  человека?  Какие  первые слова  вы  произносите? </vt:lpstr>
      <vt:lpstr>Слайд 4</vt:lpstr>
      <vt:lpstr>Днём мы тоже  употребляем  много вежливых  волшебных  слов.</vt:lpstr>
      <vt:lpstr>А эти слова  мы говорим в конце дня.</vt:lpstr>
      <vt:lpstr>А как мы будем общаться, если  другой человек не слышит  нашего голоса? Конечно, нам для этого  нужна помощь жестов. Чем мы можем показывать жесты?</vt:lpstr>
      <vt:lpstr>Жесты мы используем очень разные  и во многих случаях.</vt:lpstr>
      <vt:lpstr>Без  жестов  мы  не обойдёмся, если будем общаться  например с иностранцами  или  глухонемыми людьми. Для последних разработан  даже специальный алфавит. </vt:lpstr>
      <vt:lpstr>А  ещё  нам  в разговоре  хорошо помогает  мимика  лица.</vt:lpstr>
      <vt:lpstr>Давайте поиграем! Вы должны будете без слов, а при помощи жестов и мимики  показать…</vt:lpstr>
      <vt:lpstr>А ещё иногда танец называют тоже называют языком жестов. А  язык  мимики  нашёл  своё  яркое  воплощение  в  символе театра -  две  маски,  олицетворяющие   комедию  и трагедию (радость  и  печаль,  смех  и  слёзы)</vt:lpstr>
      <vt:lpstr>Презентация выполнена учителем начальных классов школы «Ученики Пифагора» г. Лимассола р. Кипр  Кириловой Светланой Геннадьевной.</vt:lpstr>
    </vt:vector>
  </TitlesOfParts>
  <Company>Company,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общаемся.                                                                                                                         </dc:title>
  <dc:creator>User</dc:creator>
  <cp:lastModifiedBy>User</cp:lastModifiedBy>
  <cp:revision>22</cp:revision>
  <dcterms:created xsi:type="dcterms:W3CDTF">2011-06-04T14:06:01Z</dcterms:created>
  <dcterms:modified xsi:type="dcterms:W3CDTF">2011-06-04T17:43:12Z</dcterms:modified>
</cp:coreProperties>
</file>