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Lst>
  <p:sldIdLst>
    <p:sldId id="277" r:id="rId4"/>
    <p:sldId id="256" r:id="rId5"/>
    <p:sldId id="276"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5" r:id="rId20"/>
  </p:sldIdLst>
  <p:sldSz cx="9144000" cy="6858000" type="screen4x3"/>
  <p:notesSz cx="6877050" cy="96567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2F0E"/>
    <a:srgbClr val="00D000"/>
    <a:srgbClr val="33CC33"/>
    <a:srgbClr val="18BA37"/>
    <a:srgbClr val="104815"/>
    <a:srgbClr val="00EA00"/>
    <a:srgbClr val="176713"/>
    <a:srgbClr val="1CDE41"/>
    <a:srgbClr val="009900"/>
    <a:srgbClr val="09290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45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5AC385B-E43E-4411-840A-3CE2D479F181}" type="datetimeFigureOut">
              <a:rPr lang="ru-RU" smtClean="0"/>
              <a:pPr/>
              <a:t>15.12.2011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6D24CE-1FD6-4C6A-903D-A413FB0E23DA}" type="slidenum">
              <a:rPr lang="ru-RU" smtClean="0"/>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D24CE-1FD6-4C6A-903D-A413FB0E23D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D24CE-1FD6-4C6A-903D-A413FB0E23D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C385B-E43E-4411-840A-3CE2D479F181}" type="datetimeFigureOut">
              <a:rPr lang="ru-RU" smtClean="0"/>
              <a:pPr/>
              <a:t>15.12.2011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D24CE-1FD6-4C6A-903D-A413FB0E23D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0232" y="285728"/>
            <a:ext cx="5659433" cy="2308324"/>
          </a:xfrm>
          <a:prstGeom prst="rect">
            <a:avLst/>
          </a:prstGeom>
          <a:noFill/>
        </p:spPr>
        <p:txBody>
          <a:bodyPr wrap="none" rtlCol="0">
            <a:spAutoFit/>
          </a:bodyPr>
          <a:lstStyle/>
          <a:p>
            <a:pPr algn="ctr"/>
            <a:r>
              <a:rPr lang="tt-RU" dirty="0" smtClean="0"/>
              <a:t>Татарстан Республикасы</a:t>
            </a:r>
          </a:p>
          <a:p>
            <a:pPr algn="ctr"/>
            <a:r>
              <a:rPr lang="tt-RU" dirty="0" smtClean="0"/>
              <a:t>Мәгариф һәм фән министрлыгы</a:t>
            </a:r>
          </a:p>
          <a:p>
            <a:pPr algn="ctr"/>
            <a:r>
              <a:rPr lang="tt-RU" dirty="0" smtClean="0"/>
              <a:t>Бөгелмә муни</a:t>
            </a:r>
            <a:r>
              <a:rPr lang="ru-RU" dirty="0" err="1" smtClean="0"/>
              <a:t>ципаль</a:t>
            </a:r>
            <a:r>
              <a:rPr lang="ru-RU" dirty="0" smtClean="0"/>
              <a:t> </a:t>
            </a:r>
            <a:r>
              <a:rPr lang="ru-RU" dirty="0" err="1" smtClean="0"/>
              <a:t>районының</a:t>
            </a:r>
            <a:endParaRPr lang="ru-RU" dirty="0" smtClean="0"/>
          </a:p>
          <a:p>
            <a:pPr algn="ctr"/>
            <a:r>
              <a:rPr lang="tt-RU" dirty="0" smtClean="0"/>
              <a:t>муни</a:t>
            </a:r>
            <a:r>
              <a:rPr lang="ru-RU" dirty="0" err="1" smtClean="0"/>
              <a:t>ципаль</a:t>
            </a:r>
            <a:r>
              <a:rPr lang="ru-RU" dirty="0" smtClean="0"/>
              <a:t> бюджет  </a:t>
            </a:r>
            <a:r>
              <a:rPr lang="ru-RU" dirty="0" err="1" smtClean="0"/>
              <a:t>гомуми</a:t>
            </a:r>
            <a:r>
              <a:rPr lang="ru-RU" dirty="0" smtClean="0"/>
              <a:t> </a:t>
            </a:r>
            <a:r>
              <a:rPr lang="ru-RU" dirty="0" err="1" smtClean="0"/>
              <a:t>белем</a:t>
            </a:r>
            <a:r>
              <a:rPr lang="ru-RU" dirty="0" smtClean="0"/>
              <a:t> </a:t>
            </a:r>
            <a:r>
              <a:rPr lang="ru-RU" dirty="0" err="1" smtClean="0"/>
              <a:t>бирү учреждениесе</a:t>
            </a:r>
            <a:endParaRPr lang="ru-RU" dirty="0" smtClean="0"/>
          </a:p>
          <a:p>
            <a:pPr algn="ctr"/>
            <a:r>
              <a:rPr lang="ru-RU" dirty="0" smtClean="0"/>
              <a:t>7нче гимназия</a:t>
            </a:r>
          </a:p>
          <a:p>
            <a:pPr algn="ctr"/>
            <a:endParaRPr lang="ru-RU" dirty="0" smtClean="0"/>
          </a:p>
          <a:p>
            <a:pPr algn="ctr"/>
            <a:endParaRPr lang="ru-RU" dirty="0" smtClean="0"/>
          </a:p>
          <a:p>
            <a:pPr algn="ctr"/>
            <a:endParaRPr lang="ru-RU" dirty="0"/>
          </a:p>
        </p:txBody>
      </p:sp>
      <p:sp>
        <p:nvSpPr>
          <p:cNvPr id="5" name="TextBox 4"/>
          <p:cNvSpPr txBox="1"/>
          <p:nvPr/>
        </p:nvSpPr>
        <p:spPr>
          <a:xfrm>
            <a:off x="5081798" y="3357562"/>
            <a:ext cx="4062202" cy="1477328"/>
          </a:xfrm>
          <a:prstGeom prst="rect">
            <a:avLst/>
          </a:prstGeom>
          <a:noFill/>
        </p:spPr>
        <p:txBody>
          <a:bodyPr wrap="none" rtlCol="0">
            <a:spAutoFit/>
          </a:bodyPr>
          <a:lstStyle/>
          <a:p>
            <a:r>
              <a:rPr lang="en-US" dirty="0" smtClean="0"/>
              <a:t>II </a:t>
            </a:r>
            <a:r>
              <a:rPr lang="ru-RU" dirty="0" err="1" smtClean="0"/>
              <a:t>квалификацион</a:t>
            </a:r>
            <a:r>
              <a:rPr lang="ru-RU" dirty="0" smtClean="0"/>
              <a:t> </a:t>
            </a:r>
            <a:r>
              <a:rPr lang="ru-RU" dirty="0" err="1" smtClean="0"/>
              <a:t>категорияле</a:t>
            </a:r>
            <a:endParaRPr lang="ru-RU" dirty="0" smtClean="0"/>
          </a:p>
          <a:p>
            <a:r>
              <a:rPr lang="ru-RU" dirty="0" smtClean="0"/>
              <a:t>татар теле  </a:t>
            </a:r>
            <a:r>
              <a:rPr lang="ru-RU" dirty="0" err="1" smtClean="0"/>
              <a:t>һәм әдәбияты укытучылары</a:t>
            </a:r>
            <a:endParaRPr lang="ru-RU" dirty="0" smtClean="0"/>
          </a:p>
          <a:p>
            <a:r>
              <a:rPr lang="tt-RU" dirty="0" smtClean="0"/>
              <a:t>Әхмәтшина Г.Р.,Талипова  Г.И.</a:t>
            </a:r>
          </a:p>
          <a:p>
            <a:r>
              <a:rPr lang="tt-RU" dirty="0" smtClean="0"/>
              <a:t>“Исемдә калганнар” әсәре буенча</a:t>
            </a:r>
          </a:p>
          <a:p>
            <a:r>
              <a:rPr lang="tt-RU" dirty="0" smtClean="0"/>
              <a:t>презента</a:t>
            </a:r>
            <a:r>
              <a:rPr lang="ru-RU" dirty="0" err="1" smtClean="0"/>
              <a:t>циясе</a:t>
            </a:r>
            <a:endParaRPr lang="ru-RU" dirty="0"/>
          </a:p>
        </p:txBody>
      </p:sp>
      <p:sp>
        <p:nvSpPr>
          <p:cNvPr id="6" name="TextBox 5"/>
          <p:cNvSpPr txBox="1"/>
          <p:nvPr/>
        </p:nvSpPr>
        <p:spPr>
          <a:xfrm>
            <a:off x="3643306" y="6215082"/>
            <a:ext cx="1501950" cy="369332"/>
          </a:xfrm>
          <a:prstGeom prst="rect">
            <a:avLst/>
          </a:prstGeom>
          <a:noFill/>
        </p:spPr>
        <p:txBody>
          <a:bodyPr wrap="none" rtlCol="0">
            <a:spAutoFit/>
          </a:bodyPr>
          <a:lstStyle/>
          <a:p>
            <a:pPr algn="ctr"/>
            <a:r>
              <a:rPr lang="ru-RU" dirty="0" smtClean="0"/>
              <a:t>Б</a:t>
            </a:r>
            <a:r>
              <a:rPr lang="tt-RU" dirty="0" smtClean="0"/>
              <a:t>өгелмә,2011</a:t>
            </a:r>
            <a:endParaRPr lang="ru-RU"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67" y="857232"/>
            <a:ext cx="4572033" cy="1323439"/>
          </a:xfrm>
          <a:prstGeom prst="rect">
            <a:avLst/>
          </a:prstGeom>
          <a:noFill/>
        </p:spPr>
        <p:txBody>
          <a:bodyPr wrap="square" rtlCol="0">
            <a:spAutoFit/>
            <a:scene3d>
              <a:camera prst="perspectiveContrastingLeftFacing"/>
              <a:lightRig rig="threePt" dir="t"/>
            </a:scene3d>
          </a:bodyPr>
          <a:lstStyle/>
          <a:p>
            <a:pPr algn="just"/>
            <a:r>
              <a:rPr lang="tt-RU" sz="2000" dirty="0" smtClean="0">
                <a:ln>
                  <a:solidFill>
                    <a:srgbClr val="002060"/>
                  </a:solidFill>
                </a:ln>
              </a:rPr>
              <a:t>Беркөнне бабай, үги әбинең киңәше буенча, авылыбыздан Казанга бара торган бер ям</a:t>
            </a:r>
            <a:r>
              <a:rPr lang="ru-RU" sz="2000" dirty="0" err="1" smtClean="0">
                <a:ln>
                  <a:solidFill>
                    <a:srgbClr val="002060"/>
                  </a:solidFill>
                </a:ln>
              </a:rPr>
              <a:t>щикка</a:t>
            </a:r>
            <a:r>
              <a:rPr lang="tt-RU" sz="2000" dirty="0" smtClean="0">
                <a:ln>
                  <a:solidFill>
                    <a:srgbClr val="002060"/>
                  </a:solidFill>
                </a:ln>
              </a:rPr>
              <a:t> мине утыртып, Казанга озаткан.</a:t>
            </a:r>
            <a:endParaRPr lang="ru-RU" sz="2000" dirty="0">
              <a:ln>
                <a:solidFill>
                  <a:srgbClr val="002060"/>
                </a:solidFill>
              </a:ln>
            </a:endParaRPr>
          </a:p>
        </p:txBody>
      </p:sp>
      <p:sp>
        <p:nvSpPr>
          <p:cNvPr id="3" name="TextBox 2"/>
          <p:cNvSpPr txBox="1"/>
          <p:nvPr/>
        </p:nvSpPr>
        <p:spPr>
          <a:xfrm>
            <a:off x="1214414" y="4143380"/>
            <a:ext cx="3500462" cy="1477328"/>
          </a:xfrm>
          <a:prstGeom prst="rect">
            <a:avLst/>
          </a:prstGeom>
          <a:noFill/>
        </p:spPr>
        <p:txBody>
          <a:bodyPr wrap="square" rtlCol="0">
            <a:spAutoFit/>
            <a:scene3d>
              <a:camera prst="isometricOffAxis1Right"/>
              <a:lightRig rig="threePt" dir="t"/>
            </a:scene3d>
          </a:bodyPr>
          <a:lstStyle/>
          <a:p>
            <a:pPr algn="just"/>
            <a:r>
              <a:rPr lang="tt-RU" dirty="0" smtClean="0">
                <a:ln>
                  <a:solidFill>
                    <a:srgbClr val="002060"/>
                  </a:solidFill>
                </a:ln>
              </a:rPr>
              <a:t>Печән базарында: “Асрарга бала бирәм, кем ала?” – дип кычкырыа йөргәндә, халык арасыннан бер кеше чыгып, мине ям</a:t>
            </a:r>
            <a:r>
              <a:rPr lang="ru-RU" dirty="0" err="1" smtClean="0">
                <a:ln>
                  <a:solidFill>
                    <a:srgbClr val="002060"/>
                  </a:solidFill>
                </a:ln>
              </a:rPr>
              <a:t>щиктан</a:t>
            </a:r>
            <a:r>
              <a:rPr lang="ru-RU" dirty="0" smtClean="0">
                <a:ln>
                  <a:solidFill>
                    <a:srgbClr val="002060"/>
                  </a:solidFill>
                </a:ln>
              </a:rPr>
              <a:t> </a:t>
            </a:r>
            <a:r>
              <a:rPr lang="ru-RU" dirty="0" err="1" smtClean="0">
                <a:ln>
                  <a:solidFill>
                    <a:srgbClr val="002060"/>
                  </a:solidFill>
                </a:ln>
              </a:rPr>
              <a:t>алган</a:t>
            </a:r>
            <a:r>
              <a:rPr lang="ru-RU" dirty="0" smtClean="0">
                <a:ln>
                  <a:solidFill>
                    <a:srgbClr val="002060"/>
                  </a:solidFill>
                </a:ln>
              </a:rPr>
              <a:t>.</a:t>
            </a:r>
            <a:endParaRPr lang="ru-RU" dirty="0">
              <a:ln>
                <a:solidFill>
                  <a:srgbClr val="002060"/>
                </a:solidFill>
              </a:ln>
            </a:endParaRPr>
          </a:p>
        </p:txBody>
      </p:sp>
      <p:pic>
        <p:nvPicPr>
          <p:cNvPr id="3074" name="Picture 2" descr="E:\исемдэ калганнар нов\исемдэ калганнар 003.jpg"/>
          <p:cNvPicPr>
            <a:picLocks noChangeAspect="1" noChangeArrowheads="1"/>
          </p:cNvPicPr>
          <p:nvPr/>
        </p:nvPicPr>
        <p:blipFill>
          <a:blip r:embed="rId2"/>
          <a:srcRect/>
          <a:stretch>
            <a:fillRect/>
          </a:stretch>
        </p:blipFill>
        <p:spPr bwMode="auto">
          <a:xfrm>
            <a:off x="1357290" y="142852"/>
            <a:ext cx="3538610" cy="3857652"/>
          </a:xfrm>
          <a:prstGeom prst="roundRect">
            <a:avLst/>
          </a:prstGeom>
          <a:noFill/>
          <a:scene3d>
            <a:camera prst="orthographicFront"/>
            <a:lightRig rig="threePt" dir="t"/>
          </a:scene3d>
          <a:sp3d>
            <a:bevelT prst="angle"/>
          </a:sp3d>
        </p:spPr>
      </p:pic>
      <p:pic>
        <p:nvPicPr>
          <p:cNvPr id="3075" name="Picture 3" descr="E:\исемдэ калганнар нов\исемдэ калганнар 005.jpg"/>
          <p:cNvPicPr>
            <a:picLocks noChangeAspect="1" noChangeArrowheads="1"/>
          </p:cNvPicPr>
          <p:nvPr/>
        </p:nvPicPr>
        <p:blipFill>
          <a:blip r:embed="rId3"/>
          <a:srcRect/>
          <a:stretch>
            <a:fillRect/>
          </a:stretch>
        </p:blipFill>
        <p:spPr bwMode="auto">
          <a:xfrm>
            <a:off x="5286380" y="2857496"/>
            <a:ext cx="3649833" cy="3571900"/>
          </a:xfrm>
          <a:prstGeom prst="roundRect">
            <a:avLst/>
          </a:prstGeom>
          <a:noFill/>
          <a:scene3d>
            <a:camera prst="orthographicFront"/>
            <a:lightRig rig="threePt" dir="t"/>
          </a:scene3d>
          <a:sp3d>
            <a:bevelT w="101600" prst="riblet"/>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i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70" decel="100000"/>
                                        <p:tgtEl>
                                          <p:spTgt spid="2"/>
                                        </p:tgtEl>
                                      </p:cBhvr>
                                    </p:animEffect>
                                    <p:animScale>
                                      <p:cBhvr>
                                        <p:cTn id="13" dur="770" decel="100000"/>
                                        <p:tgtEl>
                                          <p:spTgt spid="2"/>
                                        </p:tgtEl>
                                      </p:cBhvr>
                                      <p:from x="10000" y="10000"/>
                                      <p:to x="200000" y="450000"/>
                                    </p:animScale>
                                    <p:animScale>
                                      <p:cBhvr>
                                        <p:cTn id="14" dur="1230" accel="100000" fill="hold">
                                          <p:stCondLst>
                                            <p:cond delay="770"/>
                                          </p:stCondLst>
                                        </p:cTn>
                                        <p:tgtEl>
                                          <p:spTgt spid="2"/>
                                        </p:tgtEl>
                                      </p:cBhvr>
                                      <p:from x="200000" y="450000"/>
                                      <p:to x="100000" y="100000"/>
                                    </p:animScale>
                                    <p:set>
                                      <p:cBhvr>
                                        <p:cTn id="15" dur="770" fill="hold"/>
                                        <p:tgtEl>
                                          <p:spTgt spid="2"/>
                                        </p:tgtEl>
                                        <p:attrNameLst>
                                          <p:attrName>ppt_x</p:attrName>
                                        </p:attrNameLst>
                                      </p:cBhvr>
                                      <p:to>
                                        <p:strVal val="(0.5)"/>
                                      </p:to>
                                    </p:set>
                                    <p:anim from="(0.5)" to="(#ppt_x)" calcmode="lin" valueType="num">
                                      <p:cBhvr>
                                        <p:cTn id="16" dur="1230" accel="100000" fill="hold">
                                          <p:stCondLst>
                                            <p:cond delay="770"/>
                                          </p:stCondLst>
                                        </p:cTn>
                                        <p:tgtEl>
                                          <p:spTgt spid="2"/>
                                        </p:tgtEl>
                                        <p:attrNameLst>
                                          <p:attrName>ppt_x</p:attrName>
                                        </p:attrNameLst>
                                      </p:cBhvr>
                                    </p:anim>
                                    <p:set>
                                      <p:cBhvr>
                                        <p:cTn id="17" dur="770" fill="hold"/>
                                        <p:tgtEl>
                                          <p:spTgt spid="2"/>
                                        </p:tgtEl>
                                        <p:attrNameLst>
                                          <p:attrName>ppt_y</p:attrName>
                                        </p:attrNameLst>
                                      </p:cBhvr>
                                      <p:to>
                                        <p:strVal val="(#ppt_y+0.4)"/>
                                      </p:to>
                                    </p:set>
                                    <p:anim from="(#ppt_y+0.4)" to="(#ppt_y)" calcmode="lin" valueType="num">
                                      <p:cBhvr>
                                        <p:cTn id="18" dur="1230" accel="100000" fill="hold">
                                          <p:stCondLst>
                                            <p:cond delay="770"/>
                                          </p:stCondLst>
                                        </p:cTn>
                                        <p:tgtEl>
                                          <p:spTgt spid="2"/>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amond(in)">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075"/>
                                        </p:tgtEl>
                                        <p:attrNameLst>
                                          <p:attrName>style.visibility</p:attrName>
                                        </p:attrNameLst>
                                      </p:cBhvr>
                                      <p:to>
                                        <p:strVal val="visible"/>
                                      </p:to>
                                    </p:set>
                                    <p:animEffect transition="in" filter="checkerboard(across)">
                                      <p:cBhvr>
                                        <p:cTn id="28"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талипова\Desktop\исемдә калганнар\исем3.jpg"/>
          <p:cNvPicPr>
            <a:picLocks noChangeAspect="1" noChangeArrowheads="1"/>
          </p:cNvPicPr>
          <p:nvPr/>
        </p:nvPicPr>
        <p:blipFill>
          <a:blip r:embed="rId2"/>
          <a:srcRect/>
          <a:stretch>
            <a:fillRect/>
          </a:stretch>
        </p:blipFill>
        <p:spPr bwMode="auto">
          <a:xfrm>
            <a:off x="1285852" y="428604"/>
            <a:ext cx="4752975" cy="4210050"/>
          </a:xfrm>
          <a:prstGeom prst="flowChartMagneticDrum">
            <a:avLst/>
          </a:prstGeom>
          <a:noFill/>
          <a:scene3d>
            <a:camera prst="obliqueBottomLeft"/>
            <a:lightRig rig="threePt" dir="t"/>
          </a:scene3d>
        </p:spPr>
      </p:pic>
      <p:sp>
        <p:nvSpPr>
          <p:cNvPr id="3" name="Прямоугольник 2"/>
          <p:cNvSpPr/>
          <p:nvPr/>
        </p:nvSpPr>
        <p:spPr>
          <a:xfrm>
            <a:off x="1500166" y="4786322"/>
            <a:ext cx="7500990" cy="1571636"/>
          </a:xfrm>
          <a:prstGeom prst="rect">
            <a:avLst/>
          </a:prstGeom>
        </p:spPr>
        <p:txBody>
          <a:bodyPr wrap="square">
            <a:prstTxWarp prst="textChevronInverted">
              <a:avLst/>
            </a:prstTxWarp>
            <a:spAutoFit/>
          </a:bodyPr>
          <a:lstStyle/>
          <a:p>
            <a:pPr algn="just"/>
            <a:r>
              <a:rPr lang="tt-RU" dirty="0" smtClean="0">
                <a:ln>
                  <a:solidFill>
                    <a:srgbClr val="002060"/>
                  </a:solidFill>
                </a:ln>
              </a:rPr>
              <a:t>Әти талчукта сату идеме, әллә тирече идеме шунда – анысын яхшы белмим. Әни, бер дә алмый-талмый, байларга кәләпүш эшләп чыгара иде... Бу ата-анам икесе дә эш кешеләре булып, миңа ач торырга туры килмәде... </a:t>
            </a:r>
            <a:endParaRPr lang="ru-RU" dirty="0">
              <a:ln>
                <a:solidFill>
                  <a:srgbClr val="002060"/>
                </a:solidFill>
              </a:ln>
            </a:endParaRPr>
          </a:p>
        </p:txBody>
      </p:sp>
      <p:sp>
        <p:nvSpPr>
          <p:cNvPr id="4" name="TextBox 3"/>
          <p:cNvSpPr txBox="1"/>
          <p:nvPr/>
        </p:nvSpPr>
        <p:spPr>
          <a:xfrm>
            <a:off x="6143636" y="1000108"/>
            <a:ext cx="2786083" cy="1938992"/>
          </a:xfrm>
          <a:prstGeom prst="rect">
            <a:avLst/>
          </a:prstGeom>
          <a:noFill/>
        </p:spPr>
        <p:txBody>
          <a:bodyPr wrap="square" rtlCol="0">
            <a:spAutoFit/>
            <a:scene3d>
              <a:camera prst="perspectiveHeroicExtremeLeftFacing"/>
              <a:lightRig rig="threePt" dir="t"/>
            </a:scene3d>
          </a:bodyPr>
          <a:lstStyle/>
          <a:p>
            <a:pPr algn="just"/>
            <a:r>
              <a:rPr lang="tt-RU" sz="2400" dirty="0" smtClean="0">
                <a:ln>
                  <a:solidFill>
                    <a:srgbClr val="002060"/>
                  </a:solidFill>
                </a:ln>
              </a:rPr>
              <a:t>Миңа әти булганы Мөхәммәтвәли исемле булып, әни булганы Газизә исемле иде.</a:t>
            </a:r>
            <a:endParaRPr lang="ru-RU" sz="2400" dirty="0">
              <a:ln>
                <a:solidFill>
                  <a:srgbClr val="002060"/>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trips(downLeft)">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285728"/>
            <a:ext cx="7572428" cy="1700395"/>
          </a:xfrm>
          <a:prstGeom prst="rect">
            <a:avLst/>
          </a:prstGeom>
          <a:noFill/>
        </p:spPr>
        <p:txBody>
          <a:bodyPr wrap="square" rtlCol="0">
            <a:prstTxWarp prst="textChevron">
              <a:avLst/>
            </a:prstTxWarp>
            <a:spAutoFit/>
          </a:bodyPr>
          <a:lstStyle/>
          <a:p>
            <a:r>
              <a:rPr lang="tt-RU" dirty="0" smtClean="0">
                <a:ln>
                  <a:solidFill>
                    <a:srgbClr val="002060"/>
                  </a:solidFill>
                </a:ln>
              </a:rPr>
              <a:t>Алар, үзләренең үләчәкләреннән куркып: “Без үлсәк, бу бала кем кулына кала, ичмасам, авылына кайтарыйк”, - дип, теге мине Казанга китергән ям</a:t>
            </a:r>
            <a:r>
              <a:rPr lang="ru-RU" dirty="0" err="1" smtClean="0">
                <a:ln>
                  <a:solidFill>
                    <a:srgbClr val="002060"/>
                  </a:solidFill>
                </a:ln>
              </a:rPr>
              <a:t>щ</a:t>
            </a:r>
            <a:r>
              <a:rPr lang="tt-RU" dirty="0" smtClean="0">
                <a:ln>
                  <a:solidFill>
                    <a:srgbClr val="002060"/>
                  </a:solidFill>
                </a:ln>
              </a:rPr>
              <a:t>икны табып, мине янәдән аңар утыртып, Өчиле кар</a:t>
            </a:r>
            <a:r>
              <a:rPr lang="ru-RU" dirty="0" err="1" smtClean="0">
                <a:ln>
                  <a:solidFill>
                    <a:srgbClr val="002060"/>
                  </a:solidFill>
                </a:ln>
              </a:rPr>
              <a:t>ьясенә җибәргәннәр.</a:t>
            </a:r>
            <a:r>
              <a:rPr lang="ru-RU" dirty="0" smtClean="0">
                <a:ln>
                  <a:solidFill>
                    <a:srgbClr val="002060"/>
                  </a:solidFill>
                </a:ln>
              </a:rPr>
              <a:t> </a:t>
            </a:r>
            <a:endParaRPr lang="ru-RU" dirty="0">
              <a:ln>
                <a:solidFill>
                  <a:srgbClr val="002060"/>
                </a:solidFill>
              </a:ln>
            </a:endParaRPr>
          </a:p>
        </p:txBody>
      </p:sp>
      <p:pic>
        <p:nvPicPr>
          <p:cNvPr id="4099" name="Picture 3" descr="E:\исемдэ калганнар нов\исемдэ калганнар 004.jpg"/>
          <p:cNvPicPr>
            <a:picLocks noChangeAspect="1" noChangeArrowheads="1"/>
          </p:cNvPicPr>
          <p:nvPr/>
        </p:nvPicPr>
        <p:blipFill>
          <a:blip r:embed="rId2"/>
          <a:srcRect/>
          <a:stretch>
            <a:fillRect/>
          </a:stretch>
        </p:blipFill>
        <p:spPr bwMode="auto">
          <a:xfrm>
            <a:off x="2428860" y="2184027"/>
            <a:ext cx="4500594" cy="4464987"/>
          </a:xfrm>
          <a:prstGeom prst="flowChartAlternateProcess">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wipe(down)">
                                      <p:cBhvr>
                                        <p:cTn id="18"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талипова\Desktop\исемдә калганнар\Рисунок7Кырлайга китүе Өчеледән.jpg"/>
          <p:cNvPicPr>
            <a:picLocks noChangeAspect="1" noChangeArrowheads="1"/>
          </p:cNvPicPr>
          <p:nvPr/>
        </p:nvPicPr>
        <p:blipFill>
          <a:blip r:embed="rId2"/>
          <a:srcRect/>
          <a:stretch>
            <a:fillRect/>
          </a:stretch>
        </p:blipFill>
        <p:spPr bwMode="auto">
          <a:xfrm>
            <a:off x="1285852" y="214290"/>
            <a:ext cx="3968751" cy="3270514"/>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195" name="Picture 3" descr="C:\Users\талипова\Desktop\исемдә калганнар\Рисунок7Сәгъди абзыйнын йортынын ишегалды.jpg"/>
          <p:cNvPicPr>
            <a:picLocks noChangeAspect="1" noChangeArrowheads="1"/>
          </p:cNvPicPr>
          <p:nvPr/>
        </p:nvPicPr>
        <p:blipFill>
          <a:blip r:embed="rId3"/>
          <a:srcRect/>
          <a:stretch>
            <a:fillRect/>
          </a:stretch>
        </p:blipFill>
        <p:spPr bwMode="auto">
          <a:xfrm>
            <a:off x="1357290" y="3643314"/>
            <a:ext cx="3929090" cy="3037563"/>
          </a:xfrm>
          <a:prstGeom prst="roundRect">
            <a:avLst/>
          </a:prstGeom>
          <a:noFill/>
        </p:spPr>
      </p:pic>
      <p:pic>
        <p:nvPicPr>
          <p:cNvPr id="4" name="Picture 2" descr="C:\Users\талипова\Desktop\исемдә калганнар\Исем1.jpg"/>
          <p:cNvPicPr>
            <a:picLocks noChangeAspect="1" noChangeArrowheads="1"/>
          </p:cNvPicPr>
          <p:nvPr/>
        </p:nvPicPr>
        <p:blipFill>
          <a:blip r:embed="rId4"/>
          <a:srcRect/>
          <a:stretch>
            <a:fillRect/>
          </a:stretch>
        </p:blipFill>
        <p:spPr bwMode="auto">
          <a:xfrm>
            <a:off x="5496243" y="2285992"/>
            <a:ext cx="3504913" cy="4357694"/>
          </a:xfrm>
          <a:prstGeom prst="roundRect">
            <a:avLst/>
          </a:prstGeom>
          <a:noFill/>
        </p:spPr>
      </p:pic>
      <p:sp>
        <p:nvSpPr>
          <p:cNvPr id="5" name="TextBox 4"/>
          <p:cNvSpPr txBox="1"/>
          <p:nvPr/>
        </p:nvSpPr>
        <p:spPr>
          <a:xfrm>
            <a:off x="5357818" y="214290"/>
            <a:ext cx="3571900" cy="1938992"/>
          </a:xfrm>
          <a:prstGeom prst="rect">
            <a:avLst/>
          </a:prstGeom>
          <a:noFill/>
        </p:spPr>
        <p:txBody>
          <a:bodyPr wrap="square" rtlCol="0">
            <a:spAutoFit/>
          </a:bodyPr>
          <a:lstStyle/>
          <a:p>
            <a:pPr algn="just"/>
            <a:r>
              <a:rPr lang="tt-RU" sz="2400" dirty="0" smtClean="0">
                <a:ln>
                  <a:solidFill>
                    <a:srgbClr val="002060"/>
                  </a:solidFill>
                </a:ln>
              </a:rPr>
              <a:t>Бездән җиде генә чакрым Кырлай исемле авылдан ир баласыз Сәг</a:t>
            </a:r>
            <a:r>
              <a:rPr lang="ru-RU" sz="2400" dirty="0" err="1" smtClean="0">
                <a:ln>
                  <a:solidFill>
                    <a:srgbClr val="002060"/>
                  </a:solidFill>
                </a:ln>
              </a:rPr>
              <a:t>ъди</a:t>
            </a:r>
            <a:r>
              <a:rPr lang="ru-RU" sz="2400" dirty="0" smtClean="0">
                <a:ln>
                  <a:solidFill>
                    <a:srgbClr val="002060"/>
                  </a:solidFill>
                </a:ln>
              </a:rPr>
              <a:t> </a:t>
            </a:r>
            <a:r>
              <a:rPr lang="ru-RU" sz="2400" dirty="0" err="1" smtClean="0">
                <a:ln>
                  <a:solidFill>
                    <a:srgbClr val="002060"/>
                  </a:solidFill>
                </a:ln>
              </a:rPr>
              <a:t>исемле</a:t>
            </a:r>
            <a:r>
              <a:rPr lang="ru-RU" sz="2400" dirty="0" smtClean="0">
                <a:ln>
                  <a:solidFill>
                    <a:srgbClr val="002060"/>
                  </a:solidFill>
                </a:ln>
              </a:rPr>
              <a:t> </a:t>
            </a:r>
            <a:r>
              <a:rPr lang="ru-RU" sz="2400" dirty="0" err="1" smtClean="0">
                <a:ln>
                  <a:solidFill>
                    <a:srgbClr val="002060"/>
                  </a:solidFill>
                </a:ln>
              </a:rPr>
              <a:t>бер</a:t>
            </a:r>
            <a:r>
              <a:rPr lang="ru-RU" sz="2400" dirty="0" smtClean="0">
                <a:ln>
                  <a:solidFill>
                    <a:srgbClr val="002060"/>
                  </a:solidFill>
                </a:ln>
              </a:rPr>
              <a:t> </a:t>
            </a:r>
            <a:r>
              <a:rPr lang="ru-RU" sz="2400" dirty="0" err="1" smtClean="0">
                <a:ln>
                  <a:solidFill>
                    <a:srgbClr val="002060"/>
                  </a:solidFill>
                </a:ln>
              </a:rPr>
              <a:t>кеше</a:t>
            </a:r>
            <a:r>
              <a:rPr lang="ru-RU" sz="2400" dirty="0" smtClean="0">
                <a:ln>
                  <a:solidFill>
                    <a:srgbClr val="002060"/>
                  </a:solidFill>
                </a:ln>
              </a:rPr>
              <a:t> </a:t>
            </a:r>
            <a:r>
              <a:rPr lang="ru-RU" sz="2400" dirty="0" err="1" smtClean="0">
                <a:ln>
                  <a:solidFill>
                    <a:srgbClr val="002060"/>
                  </a:solidFill>
                </a:ln>
              </a:rPr>
              <a:t>килеп</a:t>
            </a:r>
            <a:r>
              <a:rPr lang="ru-RU" sz="2400" dirty="0" smtClean="0">
                <a:ln>
                  <a:solidFill>
                    <a:srgbClr val="002060"/>
                  </a:solidFill>
                </a:ln>
              </a:rPr>
              <a:t>, мин</a:t>
            </a:r>
            <a:r>
              <a:rPr lang="tt-RU" sz="2400" dirty="0" smtClean="0">
                <a:ln>
                  <a:solidFill>
                    <a:srgbClr val="002060"/>
                  </a:solidFill>
                </a:ln>
              </a:rPr>
              <a:t>е үзенә алып киткән.</a:t>
            </a:r>
            <a:endParaRPr lang="ru-RU" sz="2400" dirty="0">
              <a:ln>
                <a:solidFill>
                  <a:srgbClr val="002060"/>
                </a:solidFill>
              </a:l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box(in)">
                                      <p:cBhvr>
                                        <p:cTn id="13" dur="500"/>
                                        <p:tgtEl>
                                          <p:spTgt spid="8194"/>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8195"/>
                                        </p:tgtEl>
                                        <p:attrNameLst>
                                          <p:attrName>style.visibility</p:attrName>
                                        </p:attrNameLst>
                                      </p:cBhvr>
                                      <p:to>
                                        <p:strVal val="visible"/>
                                      </p:to>
                                    </p:set>
                                    <p:animEffect transition="in" filter="box(in)">
                                      <p:cBhvr>
                                        <p:cTn id="23"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талипова\Desktop\исемдә калганнар\исем2.jpg"/>
          <p:cNvPicPr>
            <a:picLocks noChangeAspect="1" noChangeArrowheads="1"/>
          </p:cNvPicPr>
          <p:nvPr/>
        </p:nvPicPr>
        <p:blipFill>
          <a:blip r:embed="rId2"/>
          <a:srcRect/>
          <a:stretch>
            <a:fillRect/>
          </a:stretch>
        </p:blipFill>
        <p:spPr bwMode="auto">
          <a:xfrm>
            <a:off x="1428728" y="214290"/>
            <a:ext cx="3000396" cy="4193832"/>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Прямоугольник 2"/>
          <p:cNvSpPr/>
          <p:nvPr/>
        </p:nvSpPr>
        <p:spPr>
          <a:xfrm>
            <a:off x="5214942" y="714356"/>
            <a:ext cx="3140223" cy="2677656"/>
          </a:xfrm>
          <a:prstGeom prst="rect">
            <a:avLst/>
          </a:prstGeom>
        </p:spPr>
        <p:txBody>
          <a:bodyPr wrap="square">
            <a:spAutoFit/>
          </a:bodyPr>
          <a:lstStyle/>
          <a:p>
            <a:pPr algn="just"/>
            <a:r>
              <a:rPr lang="ru-RU" sz="2800" b="1" dirty="0" err="1" smtClean="0">
                <a:solidFill>
                  <a:srgbClr val="002060"/>
                </a:solidFill>
              </a:rPr>
              <a:t>Иптәш малайлар</a:t>
            </a:r>
            <a:r>
              <a:rPr lang="ru-RU" sz="2800" b="1" dirty="0" smtClean="0">
                <a:solidFill>
                  <a:srgbClr val="002060"/>
                </a:solidFill>
              </a:rPr>
              <a:t> </a:t>
            </a:r>
            <a:r>
              <a:rPr lang="ru-RU" sz="2800" b="1" dirty="0" err="1" smtClean="0">
                <a:solidFill>
                  <a:srgbClr val="002060"/>
                </a:solidFill>
              </a:rPr>
              <a:t>белән авыл</a:t>
            </a:r>
            <a:r>
              <a:rPr lang="ru-RU" sz="2800" b="1" dirty="0" smtClean="0">
                <a:solidFill>
                  <a:srgbClr val="002060"/>
                </a:solidFill>
              </a:rPr>
              <a:t> </a:t>
            </a:r>
            <a:r>
              <a:rPr lang="ru-RU" sz="2800" b="1" dirty="0" err="1" smtClean="0">
                <a:solidFill>
                  <a:srgbClr val="002060"/>
                </a:solidFill>
              </a:rPr>
              <a:t>буенча</a:t>
            </a:r>
            <a:r>
              <a:rPr lang="ru-RU" sz="2800" b="1" dirty="0" smtClean="0">
                <a:solidFill>
                  <a:srgbClr val="002060"/>
                </a:solidFill>
              </a:rPr>
              <a:t> </a:t>
            </a:r>
            <a:r>
              <a:rPr lang="ru-RU" sz="2800" b="1" dirty="0" err="1" smtClean="0">
                <a:solidFill>
                  <a:srgbClr val="002060"/>
                </a:solidFill>
              </a:rPr>
              <a:t>йөгерә вә болынлыкларда</a:t>
            </a:r>
            <a:r>
              <a:rPr lang="ru-RU" sz="2800" b="1" dirty="0" smtClean="0">
                <a:solidFill>
                  <a:srgbClr val="002060"/>
                </a:solidFill>
              </a:rPr>
              <a:t> </a:t>
            </a:r>
            <a:r>
              <a:rPr lang="ru-RU" sz="2800" b="1" dirty="0" err="1" smtClean="0">
                <a:solidFill>
                  <a:srgbClr val="002060"/>
                </a:solidFill>
              </a:rPr>
              <a:t>көн </a:t>
            </a:r>
            <a:r>
              <a:rPr lang="ru-RU" sz="2800" b="1" dirty="0" smtClean="0">
                <a:solidFill>
                  <a:srgbClr val="002060"/>
                </a:solidFill>
              </a:rPr>
              <a:t>буе </a:t>
            </a:r>
            <a:r>
              <a:rPr lang="ru-RU" sz="2800" b="1" dirty="0" err="1" smtClean="0">
                <a:solidFill>
                  <a:srgbClr val="002060"/>
                </a:solidFill>
              </a:rPr>
              <a:t>ауный</a:t>
            </a:r>
            <a:r>
              <a:rPr lang="ru-RU" sz="2800" b="1" dirty="0" smtClean="0">
                <a:solidFill>
                  <a:srgbClr val="002060"/>
                </a:solidFill>
              </a:rPr>
              <a:t> идем.</a:t>
            </a:r>
            <a:endParaRPr lang="ru-RU" sz="2800" b="1" dirty="0">
              <a:solidFill>
                <a:srgbClr val="002060"/>
              </a:solidFill>
            </a:endParaRPr>
          </a:p>
        </p:txBody>
      </p:sp>
      <p:pic>
        <p:nvPicPr>
          <p:cNvPr id="5122" name="Picture 2" descr="E:\исемдэ калганнар нов\исемдэ калганнар 007.jpg"/>
          <p:cNvPicPr>
            <a:picLocks noChangeAspect="1" noChangeArrowheads="1"/>
          </p:cNvPicPr>
          <p:nvPr/>
        </p:nvPicPr>
        <p:blipFill>
          <a:blip r:embed="rId3"/>
          <a:srcRect/>
          <a:stretch>
            <a:fillRect/>
          </a:stretch>
        </p:blipFill>
        <p:spPr bwMode="auto">
          <a:xfrm>
            <a:off x="4462272" y="3571876"/>
            <a:ext cx="4467446" cy="2828544"/>
          </a:xfrm>
          <a:prstGeom prst="round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diamond(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1000" fill="hold"/>
                                        <p:tgtEl>
                                          <p:spTgt spid="5122"/>
                                        </p:tgtEl>
                                        <p:attrNameLst>
                                          <p:attrName>ppt_w</p:attrName>
                                        </p:attrNameLst>
                                      </p:cBhvr>
                                      <p:tavLst>
                                        <p:tav tm="0">
                                          <p:val>
                                            <p:strVal val="#ppt_w+.3"/>
                                          </p:val>
                                        </p:tav>
                                        <p:tav tm="100000">
                                          <p:val>
                                            <p:strVal val="#ppt_w"/>
                                          </p:val>
                                        </p:tav>
                                      </p:tavLst>
                                    </p:anim>
                                    <p:anim calcmode="lin" valueType="num">
                                      <p:cBhvr>
                                        <p:cTn id="18" dur="1000" fill="hold"/>
                                        <p:tgtEl>
                                          <p:spTgt spid="5122"/>
                                        </p:tgtEl>
                                        <p:attrNameLst>
                                          <p:attrName>ppt_h</p:attrName>
                                        </p:attrNameLst>
                                      </p:cBhvr>
                                      <p:tavLst>
                                        <p:tav tm="0">
                                          <p:val>
                                            <p:strVal val="#ppt_h"/>
                                          </p:val>
                                        </p:tav>
                                        <p:tav tm="100000">
                                          <p:val>
                                            <p:strVal val="#ppt_h"/>
                                          </p:val>
                                        </p:tav>
                                      </p:tavLst>
                                    </p:anim>
                                    <p:animEffect transition="in" filter="fade">
                                      <p:cBhvr>
                                        <p:cTn id="1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6314" y="928670"/>
            <a:ext cx="4143403" cy="646331"/>
          </a:xfrm>
          <a:prstGeom prst="rect">
            <a:avLst/>
          </a:prstGeom>
          <a:noFill/>
        </p:spPr>
        <p:txBody>
          <a:bodyPr wrap="square" rtlCol="0">
            <a:spAutoFit/>
          </a:bodyPr>
          <a:lstStyle/>
          <a:p>
            <a:r>
              <a:rPr lang="tt-RU" dirty="0" smtClean="0">
                <a:ln>
                  <a:solidFill>
                    <a:srgbClr val="002060"/>
                  </a:solidFill>
                </a:ln>
              </a:rPr>
              <a:t>Көз җиткәч,авыл малайлары белән бергә мәдрәсәгә бирделәр</a:t>
            </a:r>
            <a:endParaRPr lang="ru-RU" dirty="0">
              <a:ln>
                <a:solidFill>
                  <a:srgbClr val="002060"/>
                </a:solidFill>
              </a:ln>
            </a:endParaRPr>
          </a:p>
        </p:txBody>
      </p:sp>
      <p:pic>
        <p:nvPicPr>
          <p:cNvPr id="6146" name="Picture 2" descr="E:\исемдэ калганнар нов\исемдэ калганнар 008.jpg"/>
          <p:cNvPicPr>
            <a:picLocks noChangeAspect="1" noChangeArrowheads="1"/>
          </p:cNvPicPr>
          <p:nvPr/>
        </p:nvPicPr>
        <p:blipFill>
          <a:blip r:embed="rId2"/>
          <a:srcRect/>
          <a:stretch>
            <a:fillRect/>
          </a:stretch>
        </p:blipFill>
        <p:spPr bwMode="auto">
          <a:xfrm>
            <a:off x="1500166" y="571479"/>
            <a:ext cx="3214710" cy="2571769"/>
          </a:xfrm>
          <a:prstGeom prst="rect">
            <a:avLst/>
          </a:prstGeom>
          <a:noFill/>
        </p:spPr>
      </p:pic>
      <p:pic>
        <p:nvPicPr>
          <p:cNvPr id="6147" name="Picture 3" descr="E:\исемдэ калганнар нов\исемдэ калганнар 009.jpg"/>
          <p:cNvPicPr>
            <a:picLocks noChangeAspect="1" noChangeArrowheads="1"/>
          </p:cNvPicPr>
          <p:nvPr/>
        </p:nvPicPr>
        <p:blipFill>
          <a:blip r:embed="rId3"/>
          <a:srcRect/>
          <a:stretch>
            <a:fillRect/>
          </a:stretch>
        </p:blipFill>
        <p:spPr bwMode="auto">
          <a:xfrm>
            <a:off x="3428992" y="3357562"/>
            <a:ext cx="4779264" cy="302361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770" decel="100000"/>
                                        <p:tgtEl>
                                          <p:spTgt spid="6147"/>
                                        </p:tgtEl>
                                      </p:cBhvr>
                                    </p:animEffect>
                                    <p:animScale>
                                      <p:cBhvr>
                                        <p:cTn id="18" dur="770" decel="100000"/>
                                        <p:tgtEl>
                                          <p:spTgt spid="6147"/>
                                        </p:tgtEl>
                                      </p:cBhvr>
                                      <p:from x="10000" y="10000"/>
                                      <p:to x="200000" y="450000"/>
                                    </p:animScale>
                                    <p:animScale>
                                      <p:cBhvr>
                                        <p:cTn id="19" dur="1230" accel="100000" fill="hold">
                                          <p:stCondLst>
                                            <p:cond delay="770"/>
                                          </p:stCondLst>
                                        </p:cTn>
                                        <p:tgtEl>
                                          <p:spTgt spid="6147"/>
                                        </p:tgtEl>
                                      </p:cBhvr>
                                      <p:from x="200000" y="450000"/>
                                      <p:to x="100000" y="100000"/>
                                    </p:animScale>
                                    <p:set>
                                      <p:cBhvr>
                                        <p:cTn id="20" dur="770" fill="hold"/>
                                        <p:tgtEl>
                                          <p:spTgt spid="6147"/>
                                        </p:tgtEl>
                                        <p:attrNameLst>
                                          <p:attrName>ppt_x</p:attrName>
                                        </p:attrNameLst>
                                      </p:cBhvr>
                                      <p:to>
                                        <p:strVal val="(0.5)"/>
                                      </p:to>
                                    </p:set>
                                    <p:anim from="(0.5)" to="(#ppt_x)" calcmode="lin" valueType="num">
                                      <p:cBhvr>
                                        <p:cTn id="21" dur="1230" accel="100000" fill="hold">
                                          <p:stCondLst>
                                            <p:cond delay="770"/>
                                          </p:stCondLst>
                                        </p:cTn>
                                        <p:tgtEl>
                                          <p:spTgt spid="6147"/>
                                        </p:tgtEl>
                                        <p:attrNameLst>
                                          <p:attrName>ppt_x</p:attrName>
                                        </p:attrNameLst>
                                      </p:cBhvr>
                                    </p:anim>
                                    <p:set>
                                      <p:cBhvr>
                                        <p:cTn id="22" dur="770" fill="hold"/>
                                        <p:tgtEl>
                                          <p:spTgt spid="6147"/>
                                        </p:tgtEl>
                                        <p:attrNameLst>
                                          <p:attrName>ppt_y</p:attrName>
                                        </p:attrNameLst>
                                      </p:cBhvr>
                                      <p:to>
                                        <p:strVal val="(#ppt_y+0.4)"/>
                                      </p:to>
                                    </p:set>
                                    <p:anim from="(#ppt_y+0.4)" to="(#ppt_y)" calcmode="lin" valueType="num">
                                      <p:cBhvr>
                                        <p:cTn id="23" dur="1230" accel="100000" fill="hold">
                                          <p:stCondLst>
                                            <p:cond delay="770"/>
                                          </p:stCondLst>
                                        </p:cTn>
                                        <p:tgtEl>
                                          <p:spTgt spid="614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талипова\Desktop\исемдә калганнар\Рисунок11Җәек шәһәре.jpg"/>
          <p:cNvPicPr>
            <a:picLocks noChangeAspect="1" noChangeArrowheads="1"/>
          </p:cNvPicPr>
          <p:nvPr/>
        </p:nvPicPr>
        <p:blipFill>
          <a:blip r:embed="rId2"/>
          <a:srcRect/>
          <a:stretch>
            <a:fillRect/>
          </a:stretch>
        </p:blipFill>
        <p:spPr bwMode="auto">
          <a:xfrm>
            <a:off x="4472011" y="3428976"/>
            <a:ext cx="4671989" cy="3429024"/>
          </a:xfrm>
          <a:prstGeom prst="rect">
            <a:avLst/>
          </a:prstGeom>
          <a:noFill/>
        </p:spPr>
      </p:pic>
      <p:sp>
        <p:nvSpPr>
          <p:cNvPr id="3" name="TextBox 2"/>
          <p:cNvSpPr txBox="1"/>
          <p:nvPr/>
        </p:nvSpPr>
        <p:spPr>
          <a:xfrm>
            <a:off x="5072066" y="785794"/>
            <a:ext cx="4071934" cy="1200329"/>
          </a:xfrm>
          <a:prstGeom prst="rect">
            <a:avLst/>
          </a:prstGeom>
          <a:noFill/>
        </p:spPr>
        <p:txBody>
          <a:bodyPr wrap="square" rtlCol="0">
            <a:spAutoFit/>
            <a:scene3d>
              <a:camera prst="perspectiveLeft"/>
              <a:lightRig rig="threePt" dir="t"/>
            </a:scene3d>
          </a:bodyPr>
          <a:lstStyle/>
          <a:p>
            <a:r>
              <a:rPr lang="tt-RU" sz="2400" dirty="0" smtClean="0">
                <a:solidFill>
                  <a:srgbClr val="002060"/>
                </a:solidFill>
              </a:rPr>
              <a:t>Җизнәсе Галиәсгар Госманов Габдулланы Җаекка (Урал</a:t>
            </a:r>
            <a:r>
              <a:rPr lang="ru-RU" sz="2400" dirty="0" err="1" smtClean="0">
                <a:solidFill>
                  <a:srgbClr val="002060"/>
                </a:solidFill>
              </a:rPr>
              <a:t>ь</a:t>
            </a:r>
            <a:r>
              <a:rPr lang="tt-RU" sz="2400" dirty="0" smtClean="0">
                <a:solidFill>
                  <a:srgbClr val="002060"/>
                </a:solidFill>
              </a:rPr>
              <a:t>ск) алып китә.</a:t>
            </a:r>
            <a:endParaRPr lang="ru-RU" sz="2400" dirty="0">
              <a:solidFill>
                <a:srgbClr val="002060"/>
              </a:solidFill>
            </a:endParaRPr>
          </a:p>
        </p:txBody>
      </p:sp>
      <p:pic>
        <p:nvPicPr>
          <p:cNvPr id="5" name="Picture 4" descr="Копия Изображение 015"/>
          <p:cNvPicPr>
            <a:picLocks noChangeAspect="1" noChangeArrowheads="1"/>
          </p:cNvPicPr>
          <p:nvPr/>
        </p:nvPicPr>
        <p:blipFill>
          <a:blip r:embed="rId3"/>
          <a:srcRect/>
          <a:stretch>
            <a:fillRect/>
          </a:stretch>
        </p:blipFill>
        <p:spPr bwMode="auto">
          <a:xfrm>
            <a:off x="214283" y="142852"/>
            <a:ext cx="4214842" cy="657229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 calcmode="lin" valueType="num">
                                      <p:cBhvr>
                                        <p:cTn id="17" dur="1000" fill="hold"/>
                                        <p:tgtEl>
                                          <p:spTgt spid="11266"/>
                                        </p:tgtEl>
                                        <p:attrNameLst>
                                          <p:attrName>ppt_w</p:attrName>
                                        </p:attrNameLst>
                                      </p:cBhvr>
                                      <p:tavLst>
                                        <p:tav tm="0">
                                          <p:val>
                                            <p:strVal val="#ppt_w+.3"/>
                                          </p:val>
                                        </p:tav>
                                        <p:tav tm="100000">
                                          <p:val>
                                            <p:strVal val="#ppt_w"/>
                                          </p:val>
                                        </p:tav>
                                      </p:tavLst>
                                    </p:anim>
                                    <p:anim calcmode="lin" valueType="num">
                                      <p:cBhvr>
                                        <p:cTn id="18" dur="1000" fill="hold"/>
                                        <p:tgtEl>
                                          <p:spTgt spid="11266"/>
                                        </p:tgtEl>
                                        <p:attrNameLst>
                                          <p:attrName>ppt_h</p:attrName>
                                        </p:attrNameLst>
                                      </p:cBhvr>
                                      <p:tavLst>
                                        <p:tav tm="0">
                                          <p:val>
                                            <p:strVal val="#ppt_h"/>
                                          </p:val>
                                        </p:tav>
                                        <p:tav tm="100000">
                                          <p:val>
                                            <p:strVal val="#ppt_h"/>
                                          </p:val>
                                        </p:tav>
                                      </p:tavLst>
                                    </p:anim>
                                    <p:animEffect transition="in" filter="fade">
                                      <p:cBhvr>
                                        <p:cTn id="1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1428728" y="25360"/>
            <a:ext cx="7072362" cy="68941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tabLst>
                <a:tab pos="2387600" algn="l"/>
              </a:tabLst>
            </a:pPr>
            <a:r>
              <a:rPr lang="tt-RU" sz="2800" b="1" dirty="0" smtClean="0">
                <a:solidFill>
                  <a:srgbClr val="FF0000"/>
                </a:solidFill>
              </a:rPr>
              <a:t>Әсәрне беләсеңме?</a:t>
            </a:r>
            <a:endParaRPr kumimoji="0" lang="tt-RU" sz="2800" b="1" i="0" u="none" strike="noStrike" cap="none" normalizeH="0" baseline="0" dirty="0" smtClean="0">
              <a:ln>
                <a:noFill/>
              </a:ln>
              <a:solidFill>
                <a:srgbClr val="FF0000"/>
              </a:solidFill>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1. Габдулла кем гаиләсендә дөньяга килә?</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2. Әтисе Габдулла  күпмелек вакытта үлеп киткән?  </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3. Әнисе Габдулланы кем исемле карчыкка вакытлыча асрамага бирә?</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4. Әнисе кабаттан кайсы авыл мулласына кияүгә чыга?  </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5. Әнисе дә үлгәч,  нәни Габдулла кем кулына кала? </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6. Габдулла беренче тапкыр Казанга ничек килә ?  </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7. Казанда Габдулланы кем асрамага ала?</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8. 2 елдан соң ни өчен Мөхәммәтвәли белән Газизә Габдулланы кире Өчилегә кайтаралар? Аны ничек аңлаталар?</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9. Аннан соң язмыш Габдулланы кайсы авылга, кем кулына тапшыра? </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10. Сәгъди абзыйның балалары буламы? </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11. Кырлайда Габдулла белән нинди хәл була? </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12. Иң беренче белемне Габдулла кайда ала? </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13.Мәдрәсәдә ул нинди дини китаплар укый?</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r>
              <a:rPr kumimoji="0" lang="tt-RU" sz="2200" i="0" u="none" strike="noStrike" cap="none" normalizeH="0" baseline="0" dirty="0" smtClean="0">
                <a:ln>
                  <a:noFill/>
                </a:ln>
                <a:solidFill>
                  <a:srgbClr val="000080"/>
                </a:solidFill>
                <a:effectLst/>
                <a:ea typeface="Times New Roman" pitchFamily="18" charset="0"/>
                <a:cs typeface="Arial" pitchFamily="34" charset="0"/>
              </a:rPr>
              <a:t>14. Габдулланы Җаек белән нәрсә бәйли ? </a:t>
            </a:r>
            <a:endParaRPr kumimoji="0" lang="ru-RU" sz="220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387600" algn="l"/>
              </a:tabLst>
            </a:pPr>
            <a:endParaRPr kumimoji="0" lang="ru-RU" sz="1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28728" y="1571612"/>
            <a:ext cx="7500990" cy="2319053"/>
          </a:xfrm>
          <a:prstGeom prst="rect">
            <a:avLst/>
          </a:prstGeom>
          <a:noFill/>
        </p:spPr>
        <p:txBody>
          <a:bodyPr wrap="none" lIns="91440" tIns="45720" rIns="91440" bIns="45720">
            <a:prstTxWarp prst="textChevron">
              <a:avLst/>
            </a:prstTxWarp>
            <a:spAutoFit/>
          </a:bodyPr>
          <a:lstStyle/>
          <a:p>
            <a:pPr algn="ctr"/>
            <a:r>
              <a:rPr lang="ru-RU"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75000"/>
                  </a:schemeClr>
                </a:solidFill>
                <a:effectLst>
                  <a:outerShdw blurRad="41275" dist="12700" dir="12000000" algn="tl" rotWithShape="0">
                    <a:srgbClr val="000000">
                      <a:alpha val="40000"/>
                    </a:srgbClr>
                  </a:outerShdw>
                  <a:reflection blurRad="6350" stA="60000" endA="900" endPos="60000" dist="29997" dir="5400000" sy="-100000" algn="bl" rotWithShape="0"/>
                </a:effectLst>
              </a:rPr>
              <a:t>Исемдә</a:t>
            </a:r>
            <a:r>
              <a:rPr lang="ru-RU"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75000"/>
                  </a:schemeClr>
                </a:solidFill>
                <a:effectLst>
                  <a:outerShdw blurRad="41275" dist="12700" dir="12000000" algn="tl" rotWithShape="0">
                    <a:srgbClr val="000000">
                      <a:alpha val="40000"/>
                    </a:srgbClr>
                  </a:outerShdw>
                </a:effectLst>
              </a:rPr>
              <a:t> калганнар</a:t>
            </a:r>
            <a:endParaRPr lang="ru-RU"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chemeClr val="accent1">
                  <a:lumMod val="75000"/>
                </a:schemeClr>
              </a:solidFill>
              <a:effectLst>
                <a:outerShdw blurRad="41275" dist="12700" dir="12000000" algn="tl" rotWithShape="0">
                  <a:srgbClr val="000000">
                    <a:alpha val="40000"/>
                  </a:srgbClr>
                </a:outerShdw>
              </a:effectLst>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1285875" y="285750"/>
            <a:ext cx="2819400" cy="838200"/>
            <a:chOff x="762" y="180"/>
            <a:chExt cx="1776" cy="528"/>
          </a:xfrm>
        </p:grpSpPr>
        <p:sp>
          <p:nvSpPr>
            <p:cNvPr id="23601" name="AutoShape 3"/>
            <p:cNvSpPr>
              <a:spLocks noChangeArrowheads="1"/>
            </p:cNvSpPr>
            <p:nvPr/>
          </p:nvSpPr>
          <p:spPr bwMode="auto">
            <a:xfrm>
              <a:off x="762" y="180"/>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23602" name="Text Box 4"/>
            <p:cNvSpPr txBox="1">
              <a:spLocks noChangeArrowheads="1"/>
            </p:cNvSpPr>
            <p:nvPr/>
          </p:nvSpPr>
          <p:spPr bwMode="auto">
            <a:xfrm>
              <a:off x="897" y="270"/>
              <a:ext cx="1584" cy="365"/>
            </a:xfrm>
            <a:prstGeom prst="rect">
              <a:avLst/>
            </a:prstGeom>
            <a:noFill/>
            <a:ln w="9525">
              <a:noFill/>
              <a:miter lim="800000"/>
              <a:headEnd/>
              <a:tailEnd/>
            </a:ln>
          </p:spPr>
          <p:txBody>
            <a:bodyPr>
              <a:spAutoFit/>
            </a:bodyPr>
            <a:lstStyle/>
            <a:p>
              <a:pPr algn="ctr">
                <a:spcBef>
                  <a:spcPct val="50000"/>
                </a:spcBef>
              </a:pPr>
              <a:r>
                <a:rPr lang="tt-RU" sz="3200" b="1" dirty="0">
                  <a:solidFill>
                    <a:srgbClr val="E21E93"/>
                  </a:solidFill>
                </a:rPr>
                <a:t>Кушлавыч</a:t>
              </a:r>
              <a:endParaRPr lang="ru-RU" sz="3200" b="1" dirty="0">
                <a:solidFill>
                  <a:srgbClr val="E21E93"/>
                </a:solidFill>
              </a:endParaRPr>
            </a:p>
          </p:txBody>
        </p:sp>
      </p:grpSp>
      <p:sp>
        <p:nvSpPr>
          <p:cNvPr id="23600" name="Text Box 7"/>
          <p:cNvSpPr txBox="1">
            <a:spLocks noChangeArrowheads="1"/>
          </p:cNvSpPr>
          <p:nvPr/>
        </p:nvSpPr>
        <p:spPr bwMode="auto">
          <a:xfrm>
            <a:off x="762000" y="5867400"/>
            <a:ext cx="2286000" cy="579438"/>
          </a:xfrm>
          <a:prstGeom prst="rect">
            <a:avLst/>
          </a:prstGeom>
          <a:noFill/>
          <a:ln w="9525">
            <a:noFill/>
            <a:miter lim="800000"/>
            <a:headEnd/>
            <a:tailEnd/>
          </a:ln>
        </p:spPr>
        <p:txBody>
          <a:bodyPr>
            <a:spAutoFit/>
          </a:bodyPr>
          <a:lstStyle/>
          <a:p>
            <a:pPr algn="ctr">
              <a:spcBef>
                <a:spcPct val="50000"/>
              </a:spcBef>
            </a:pPr>
            <a:endParaRPr lang="ru-RU" sz="3200" b="1" dirty="0">
              <a:solidFill>
                <a:srgbClr val="E21E93"/>
              </a:solidFill>
            </a:endParaRPr>
          </a:p>
        </p:txBody>
      </p:sp>
      <p:grpSp>
        <p:nvGrpSpPr>
          <p:cNvPr id="4" name="Group 8"/>
          <p:cNvGrpSpPr>
            <a:grpSpLocks/>
          </p:cNvGrpSpPr>
          <p:nvPr/>
        </p:nvGrpSpPr>
        <p:grpSpPr bwMode="auto">
          <a:xfrm>
            <a:off x="1285852" y="1285860"/>
            <a:ext cx="2819400" cy="838200"/>
            <a:chOff x="288" y="720"/>
            <a:chExt cx="1776" cy="528"/>
          </a:xfrm>
        </p:grpSpPr>
        <p:sp>
          <p:nvSpPr>
            <p:cNvPr id="23597" name="AutoShape 9"/>
            <p:cNvSpPr>
              <a:spLocks noChangeArrowheads="1"/>
            </p:cNvSpPr>
            <p:nvPr/>
          </p:nvSpPr>
          <p:spPr bwMode="auto">
            <a:xfrm>
              <a:off x="288" y="720"/>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23598" name="Text Box 10"/>
            <p:cNvSpPr txBox="1">
              <a:spLocks noChangeArrowheads="1"/>
            </p:cNvSpPr>
            <p:nvPr/>
          </p:nvSpPr>
          <p:spPr bwMode="auto">
            <a:xfrm>
              <a:off x="432" y="768"/>
              <a:ext cx="1440" cy="365"/>
            </a:xfrm>
            <a:prstGeom prst="rect">
              <a:avLst/>
            </a:prstGeom>
            <a:noFill/>
            <a:ln w="9525">
              <a:noFill/>
              <a:miter lim="800000"/>
              <a:headEnd/>
              <a:tailEnd/>
            </a:ln>
          </p:spPr>
          <p:txBody>
            <a:bodyPr>
              <a:spAutoFit/>
            </a:bodyPr>
            <a:lstStyle/>
            <a:p>
              <a:pPr algn="ctr">
                <a:spcBef>
                  <a:spcPct val="50000"/>
                </a:spcBef>
              </a:pPr>
              <a:r>
                <a:rPr lang="tt-RU" sz="3200" b="1">
                  <a:solidFill>
                    <a:srgbClr val="E21E93"/>
                  </a:solidFill>
                </a:rPr>
                <a:t>Сасна</a:t>
              </a:r>
              <a:endParaRPr lang="ru-RU" sz="3200" b="1">
                <a:solidFill>
                  <a:srgbClr val="E21E93"/>
                </a:solidFill>
              </a:endParaRPr>
            </a:p>
          </p:txBody>
        </p:sp>
      </p:grpSp>
      <p:grpSp>
        <p:nvGrpSpPr>
          <p:cNvPr id="5" name="Group 11"/>
          <p:cNvGrpSpPr>
            <a:grpSpLocks/>
          </p:cNvGrpSpPr>
          <p:nvPr/>
        </p:nvGrpSpPr>
        <p:grpSpPr bwMode="auto">
          <a:xfrm>
            <a:off x="1285852" y="2285992"/>
            <a:ext cx="2819400" cy="838200"/>
            <a:chOff x="336" y="1296"/>
            <a:chExt cx="1776" cy="528"/>
          </a:xfrm>
        </p:grpSpPr>
        <p:sp>
          <p:nvSpPr>
            <p:cNvPr id="23595" name="AutoShape 12"/>
            <p:cNvSpPr>
              <a:spLocks noChangeArrowheads="1"/>
            </p:cNvSpPr>
            <p:nvPr/>
          </p:nvSpPr>
          <p:spPr bwMode="auto">
            <a:xfrm>
              <a:off x="336" y="1296"/>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23596" name="Text Box 13"/>
            <p:cNvSpPr txBox="1">
              <a:spLocks noChangeArrowheads="1"/>
            </p:cNvSpPr>
            <p:nvPr/>
          </p:nvSpPr>
          <p:spPr bwMode="auto">
            <a:xfrm>
              <a:off x="480" y="1392"/>
              <a:ext cx="1440" cy="365"/>
            </a:xfrm>
            <a:prstGeom prst="rect">
              <a:avLst/>
            </a:prstGeom>
            <a:noFill/>
            <a:ln w="9525">
              <a:noFill/>
              <a:miter lim="800000"/>
              <a:headEnd/>
              <a:tailEnd/>
            </a:ln>
          </p:spPr>
          <p:txBody>
            <a:bodyPr>
              <a:spAutoFit/>
            </a:bodyPr>
            <a:lstStyle/>
            <a:p>
              <a:pPr algn="ctr">
                <a:spcBef>
                  <a:spcPct val="50000"/>
                </a:spcBef>
              </a:pPr>
              <a:r>
                <a:rPr lang="tt-RU" sz="3200" b="1">
                  <a:solidFill>
                    <a:srgbClr val="E21E93"/>
                  </a:solidFill>
                </a:rPr>
                <a:t>Өчиле</a:t>
              </a:r>
              <a:endParaRPr lang="ru-RU" sz="3200" b="1">
                <a:solidFill>
                  <a:srgbClr val="E21E93"/>
                </a:solidFill>
              </a:endParaRPr>
            </a:p>
          </p:txBody>
        </p:sp>
      </p:grpSp>
      <p:grpSp>
        <p:nvGrpSpPr>
          <p:cNvPr id="6" name="Group 14"/>
          <p:cNvGrpSpPr>
            <a:grpSpLocks/>
          </p:cNvGrpSpPr>
          <p:nvPr/>
        </p:nvGrpSpPr>
        <p:grpSpPr bwMode="auto">
          <a:xfrm>
            <a:off x="1285852" y="3357562"/>
            <a:ext cx="2819400" cy="838200"/>
            <a:chOff x="336" y="1872"/>
            <a:chExt cx="1776" cy="528"/>
          </a:xfrm>
        </p:grpSpPr>
        <p:sp>
          <p:nvSpPr>
            <p:cNvPr id="23593" name="AutoShape 15"/>
            <p:cNvSpPr>
              <a:spLocks noChangeArrowheads="1"/>
            </p:cNvSpPr>
            <p:nvPr/>
          </p:nvSpPr>
          <p:spPr bwMode="auto">
            <a:xfrm>
              <a:off x="336" y="1872"/>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23594" name="Text Box 16"/>
            <p:cNvSpPr txBox="1">
              <a:spLocks noChangeArrowheads="1"/>
            </p:cNvSpPr>
            <p:nvPr/>
          </p:nvSpPr>
          <p:spPr bwMode="auto">
            <a:xfrm>
              <a:off x="480" y="1968"/>
              <a:ext cx="1440" cy="365"/>
            </a:xfrm>
            <a:prstGeom prst="rect">
              <a:avLst/>
            </a:prstGeom>
            <a:noFill/>
            <a:ln w="9525">
              <a:noFill/>
              <a:miter lim="800000"/>
              <a:headEnd/>
              <a:tailEnd/>
            </a:ln>
          </p:spPr>
          <p:txBody>
            <a:bodyPr>
              <a:spAutoFit/>
            </a:bodyPr>
            <a:lstStyle/>
            <a:p>
              <a:pPr algn="ctr">
                <a:spcBef>
                  <a:spcPct val="50000"/>
                </a:spcBef>
              </a:pPr>
              <a:r>
                <a:rPr lang="tt-RU" sz="3200" b="1">
                  <a:solidFill>
                    <a:srgbClr val="E21E93"/>
                  </a:solidFill>
                </a:rPr>
                <a:t>Казан</a:t>
              </a:r>
              <a:endParaRPr lang="ru-RU" sz="3200" b="1">
                <a:solidFill>
                  <a:srgbClr val="E21E93"/>
                </a:solidFill>
              </a:endParaRPr>
            </a:p>
          </p:txBody>
        </p:sp>
      </p:grpSp>
      <p:grpSp>
        <p:nvGrpSpPr>
          <p:cNvPr id="7" name="Group 17"/>
          <p:cNvGrpSpPr>
            <a:grpSpLocks/>
          </p:cNvGrpSpPr>
          <p:nvPr/>
        </p:nvGrpSpPr>
        <p:grpSpPr bwMode="auto">
          <a:xfrm>
            <a:off x="1285852" y="4429132"/>
            <a:ext cx="2819400" cy="838200"/>
            <a:chOff x="336" y="2448"/>
            <a:chExt cx="1776" cy="528"/>
          </a:xfrm>
        </p:grpSpPr>
        <p:sp>
          <p:nvSpPr>
            <p:cNvPr id="23591" name="AutoShape 18"/>
            <p:cNvSpPr>
              <a:spLocks noChangeArrowheads="1"/>
            </p:cNvSpPr>
            <p:nvPr/>
          </p:nvSpPr>
          <p:spPr bwMode="auto">
            <a:xfrm>
              <a:off x="336" y="2448"/>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23592" name="Text Box 19"/>
            <p:cNvSpPr txBox="1">
              <a:spLocks noChangeArrowheads="1"/>
            </p:cNvSpPr>
            <p:nvPr/>
          </p:nvSpPr>
          <p:spPr bwMode="auto">
            <a:xfrm>
              <a:off x="480" y="2544"/>
              <a:ext cx="1440" cy="365"/>
            </a:xfrm>
            <a:prstGeom prst="rect">
              <a:avLst/>
            </a:prstGeom>
            <a:noFill/>
            <a:ln w="9525">
              <a:noFill/>
              <a:miter lim="800000"/>
              <a:headEnd/>
              <a:tailEnd/>
            </a:ln>
          </p:spPr>
          <p:txBody>
            <a:bodyPr>
              <a:spAutoFit/>
            </a:bodyPr>
            <a:lstStyle/>
            <a:p>
              <a:pPr algn="ctr">
                <a:spcBef>
                  <a:spcPct val="50000"/>
                </a:spcBef>
              </a:pPr>
              <a:r>
                <a:rPr lang="tt-RU" sz="3200" b="1">
                  <a:solidFill>
                    <a:srgbClr val="E21E93"/>
                  </a:solidFill>
                </a:rPr>
                <a:t>Кырлай</a:t>
              </a:r>
              <a:endParaRPr lang="ru-RU" sz="3200" b="1">
                <a:solidFill>
                  <a:srgbClr val="E21E93"/>
                </a:solidFill>
              </a:endParaRPr>
            </a:p>
          </p:txBody>
        </p:sp>
      </p:grpSp>
      <p:grpSp>
        <p:nvGrpSpPr>
          <p:cNvPr id="8" name="Group 20"/>
          <p:cNvGrpSpPr>
            <a:grpSpLocks/>
          </p:cNvGrpSpPr>
          <p:nvPr/>
        </p:nvGrpSpPr>
        <p:grpSpPr bwMode="auto">
          <a:xfrm>
            <a:off x="1285875" y="5429250"/>
            <a:ext cx="2819400" cy="838200"/>
            <a:chOff x="810" y="3420"/>
            <a:chExt cx="1776" cy="528"/>
          </a:xfrm>
        </p:grpSpPr>
        <p:sp>
          <p:nvSpPr>
            <p:cNvPr id="23589" name="AutoShape 21"/>
            <p:cNvSpPr>
              <a:spLocks noChangeArrowheads="1"/>
            </p:cNvSpPr>
            <p:nvPr/>
          </p:nvSpPr>
          <p:spPr bwMode="auto">
            <a:xfrm>
              <a:off x="810" y="3420"/>
              <a:ext cx="1776" cy="528"/>
            </a:xfrm>
            <a:prstGeom prst="octagon">
              <a:avLst>
                <a:gd name="adj" fmla="val 29287"/>
              </a:avLst>
            </a:prstGeom>
            <a:solidFill>
              <a:schemeClr val="accent1"/>
            </a:solidFill>
            <a:ln w="9525">
              <a:solidFill>
                <a:schemeClr val="tx1"/>
              </a:solidFill>
              <a:miter lim="800000"/>
              <a:headEnd/>
              <a:tailEnd/>
            </a:ln>
          </p:spPr>
          <p:txBody>
            <a:bodyPr wrap="none" anchor="ctr"/>
            <a:lstStyle/>
            <a:p>
              <a:endParaRPr lang="ru-RU"/>
            </a:p>
          </p:txBody>
        </p:sp>
        <p:sp>
          <p:nvSpPr>
            <p:cNvPr id="23590" name="Text Box 22"/>
            <p:cNvSpPr txBox="1">
              <a:spLocks noChangeArrowheads="1"/>
            </p:cNvSpPr>
            <p:nvPr/>
          </p:nvSpPr>
          <p:spPr bwMode="auto">
            <a:xfrm>
              <a:off x="900" y="3465"/>
              <a:ext cx="1440" cy="365"/>
            </a:xfrm>
            <a:prstGeom prst="rect">
              <a:avLst/>
            </a:prstGeom>
            <a:noFill/>
            <a:ln w="9525">
              <a:noFill/>
              <a:miter lim="800000"/>
              <a:headEnd/>
              <a:tailEnd/>
            </a:ln>
          </p:spPr>
          <p:txBody>
            <a:bodyPr>
              <a:spAutoFit/>
            </a:bodyPr>
            <a:lstStyle/>
            <a:p>
              <a:pPr algn="ctr">
                <a:spcBef>
                  <a:spcPct val="50000"/>
                </a:spcBef>
              </a:pPr>
              <a:r>
                <a:rPr lang="tt-RU" sz="3200" b="1" dirty="0">
                  <a:solidFill>
                    <a:srgbClr val="E21E93"/>
                  </a:solidFill>
                </a:rPr>
                <a:t>Җаек</a:t>
              </a:r>
              <a:endParaRPr lang="ru-RU" sz="3200" b="1" dirty="0">
                <a:solidFill>
                  <a:srgbClr val="E21E93"/>
                </a:solidFill>
              </a:endParaRPr>
            </a:p>
          </p:txBody>
        </p:sp>
      </p:grpSp>
      <p:sp>
        <p:nvSpPr>
          <p:cNvPr id="133150" name="Text Box 30"/>
          <p:cNvSpPr txBox="1">
            <a:spLocks noChangeArrowheads="1"/>
          </p:cNvSpPr>
          <p:nvPr/>
        </p:nvSpPr>
        <p:spPr bwMode="auto">
          <a:xfrm>
            <a:off x="5143504" y="214290"/>
            <a:ext cx="3581400" cy="822325"/>
          </a:xfrm>
          <a:prstGeom prst="rect">
            <a:avLst/>
          </a:prstGeom>
          <a:noFill/>
          <a:ln w="9525">
            <a:noFill/>
            <a:miter lim="800000"/>
            <a:headEnd/>
            <a:tailEnd/>
          </a:ln>
        </p:spPr>
        <p:txBody>
          <a:bodyPr>
            <a:spAutoFit/>
          </a:bodyPr>
          <a:lstStyle/>
          <a:p>
            <a:pPr>
              <a:spcBef>
                <a:spcPct val="50000"/>
              </a:spcBef>
            </a:pPr>
            <a:r>
              <a:rPr lang="tt-RU" sz="2400" b="1" dirty="0"/>
              <a:t>Мөхәммәтгариф, Бибимәмдүдә</a:t>
            </a:r>
            <a:endParaRPr lang="ru-RU" sz="2400" b="1" dirty="0"/>
          </a:p>
        </p:txBody>
      </p:sp>
      <p:sp>
        <p:nvSpPr>
          <p:cNvPr id="133151" name="Text Box 31"/>
          <p:cNvSpPr txBox="1">
            <a:spLocks noChangeArrowheads="1"/>
          </p:cNvSpPr>
          <p:nvPr/>
        </p:nvSpPr>
        <p:spPr bwMode="auto">
          <a:xfrm>
            <a:off x="5286380" y="1142984"/>
            <a:ext cx="3429000" cy="822325"/>
          </a:xfrm>
          <a:prstGeom prst="rect">
            <a:avLst/>
          </a:prstGeom>
          <a:noFill/>
          <a:ln w="9525">
            <a:noFill/>
            <a:miter lim="800000"/>
            <a:headEnd/>
            <a:tailEnd/>
          </a:ln>
        </p:spPr>
        <p:txBody>
          <a:bodyPr>
            <a:spAutoFit/>
          </a:bodyPr>
          <a:lstStyle/>
          <a:p>
            <a:pPr>
              <a:spcBef>
                <a:spcPct val="50000"/>
              </a:spcBef>
            </a:pPr>
            <a:r>
              <a:rPr lang="tt-RU" sz="2400" b="1" dirty="0"/>
              <a:t>Бибимәмдүдә        Мөхәммәтшакир</a:t>
            </a:r>
            <a:endParaRPr lang="ru-RU" sz="2400" b="1" dirty="0"/>
          </a:p>
        </p:txBody>
      </p:sp>
      <p:sp>
        <p:nvSpPr>
          <p:cNvPr id="133152" name="Text Box 32"/>
          <p:cNvSpPr txBox="1">
            <a:spLocks noChangeArrowheads="1"/>
          </p:cNvSpPr>
          <p:nvPr/>
        </p:nvSpPr>
        <p:spPr bwMode="auto">
          <a:xfrm>
            <a:off x="5357818" y="2500306"/>
            <a:ext cx="3581400" cy="457200"/>
          </a:xfrm>
          <a:prstGeom prst="rect">
            <a:avLst/>
          </a:prstGeom>
          <a:noFill/>
          <a:ln w="9525">
            <a:noFill/>
            <a:miter lim="800000"/>
            <a:headEnd/>
            <a:tailEnd/>
          </a:ln>
        </p:spPr>
        <p:txBody>
          <a:bodyPr>
            <a:spAutoFit/>
          </a:bodyPr>
          <a:lstStyle/>
          <a:p>
            <a:pPr>
              <a:spcBef>
                <a:spcPct val="50000"/>
              </a:spcBef>
            </a:pPr>
            <a:r>
              <a:rPr lang="tt-RU" sz="2400" b="1" dirty="0"/>
              <a:t>Зиннәтулла хәзрәт, </a:t>
            </a:r>
            <a:endParaRPr lang="ru-RU" sz="2400" b="1" dirty="0"/>
          </a:p>
        </p:txBody>
      </p:sp>
      <p:sp>
        <p:nvSpPr>
          <p:cNvPr id="133153" name="Text Box 33"/>
          <p:cNvSpPr txBox="1">
            <a:spLocks noChangeArrowheads="1"/>
          </p:cNvSpPr>
          <p:nvPr/>
        </p:nvSpPr>
        <p:spPr bwMode="auto">
          <a:xfrm>
            <a:off x="5214942" y="3286124"/>
            <a:ext cx="3581400" cy="822325"/>
          </a:xfrm>
          <a:prstGeom prst="rect">
            <a:avLst/>
          </a:prstGeom>
          <a:noFill/>
          <a:ln w="9525">
            <a:noFill/>
            <a:miter lim="800000"/>
            <a:headEnd/>
            <a:tailEnd/>
          </a:ln>
        </p:spPr>
        <p:txBody>
          <a:bodyPr>
            <a:spAutoFit/>
          </a:bodyPr>
          <a:lstStyle/>
          <a:p>
            <a:pPr>
              <a:spcBef>
                <a:spcPct val="50000"/>
              </a:spcBef>
            </a:pPr>
            <a:r>
              <a:rPr lang="tt-RU" sz="2400" b="1" dirty="0"/>
              <a:t>Мөхәммәтвәли, Газизә</a:t>
            </a:r>
            <a:endParaRPr lang="ru-RU" sz="2400" b="1" dirty="0"/>
          </a:p>
        </p:txBody>
      </p:sp>
      <p:sp>
        <p:nvSpPr>
          <p:cNvPr id="133154" name="Text Box 34"/>
          <p:cNvSpPr txBox="1">
            <a:spLocks noChangeArrowheads="1"/>
          </p:cNvSpPr>
          <p:nvPr/>
        </p:nvSpPr>
        <p:spPr bwMode="auto">
          <a:xfrm>
            <a:off x="5214942" y="4429132"/>
            <a:ext cx="3581400" cy="822325"/>
          </a:xfrm>
          <a:prstGeom prst="rect">
            <a:avLst/>
          </a:prstGeom>
          <a:noFill/>
          <a:ln w="9525">
            <a:noFill/>
            <a:miter lim="800000"/>
            <a:headEnd/>
            <a:tailEnd/>
          </a:ln>
        </p:spPr>
        <p:txBody>
          <a:bodyPr>
            <a:spAutoFit/>
          </a:bodyPr>
          <a:lstStyle/>
          <a:p>
            <a:pPr>
              <a:spcBef>
                <a:spcPct val="50000"/>
              </a:spcBef>
            </a:pPr>
            <a:r>
              <a:rPr lang="tt-RU" sz="2400" b="1" dirty="0"/>
              <a:t>Сәг</a:t>
            </a:r>
            <a:r>
              <a:rPr lang="ru-RU" sz="2400" b="1" dirty="0" err="1"/>
              <a:t>ъ</a:t>
            </a:r>
            <a:r>
              <a:rPr lang="tt-RU" sz="2400" b="1" dirty="0"/>
              <a:t>ди абзый,                Зөһрә апа</a:t>
            </a:r>
            <a:endParaRPr lang="ru-RU" sz="2400" b="1" dirty="0"/>
          </a:p>
        </p:txBody>
      </p:sp>
      <p:sp>
        <p:nvSpPr>
          <p:cNvPr id="133155" name="Text Box 35"/>
          <p:cNvSpPr txBox="1">
            <a:spLocks noChangeArrowheads="1"/>
          </p:cNvSpPr>
          <p:nvPr/>
        </p:nvSpPr>
        <p:spPr bwMode="auto">
          <a:xfrm>
            <a:off x="5286380" y="5429264"/>
            <a:ext cx="3581400" cy="822325"/>
          </a:xfrm>
          <a:prstGeom prst="rect">
            <a:avLst/>
          </a:prstGeom>
          <a:noFill/>
          <a:ln w="9525">
            <a:noFill/>
            <a:miter lim="800000"/>
            <a:headEnd/>
            <a:tailEnd/>
          </a:ln>
        </p:spPr>
        <p:txBody>
          <a:bodyPr>
            <a:spAutoFit/>
          </a:bodyPr>
          <a:lstStyle/>
          <a:p>
            <a:pPr>
              <a:spcBef>
                <a:spcPct val="50000"/>
              </a:spcBef>
            </a:pPr>
            <a:r>
              <a:rPr lang="tt-RU" sz="2400" b="1" dirty="0"/>
              <a:t>Галиәсгар           Газизә</a:t>
            </a:r>
            <a:endParaRPr lang="ru-RU" sz="2400" b="1" dirty="0"/>
          </a:p>
        </p:txBody>
      </p:sp>
      <p:sp>
        <p:nvSpPr>
          <p:cNvPr id="23568" name="Text Box 39"/>
          <p:cNvSpPr txBox="1">
            <a:spLocks noChangeArrowheads="1"/>
          </p:cNvSpPr>
          <p:nvPr/>
        </p:nvSpPr>
        <p:spPr bwMode="auto">
          <a:xfrm>
            <a:off x="3581400" y="762000"/>
            <a:ext cx="609600" cy="396875"/>
          </a:xfrm>
          <a:prstGeom prst="rect">
            <a:avLst/>
          </a:prstGeom>
          <a:noFill/>
          <a:ln w="9525">
            <a:noFill/>
            <a:miter lim="800000"/>
            <a:headEnd/>
            <a:tailEnd/>
          </a:ln>
        </p:spPr>
        <p:txBody>
          <a:bodyPr>
            <a:spAutoFit/>
          </a:bodyPr>
          <a:lstStyle/>
          <a:p>
            <a:pPr>
              <a:spcBef>
                <a:spcPct val="50000"/>
              </a:spcBef>
            </a:pPr>
            <a:endParaRPr lang="ru-RU"/>
          </a:p>
        </p:txBody>
      </p:sp>
      <p:grpSp>
        <p:nvGrpSpPr>
          <p:cNvPr id="9" name="Group 45"/>
          <p:cNvGrpSpPr>
            <a:grpSpLocks/>
          </p:cNvGrpSpPr>
          <p:nvPr/>
        </p:nvGrpSpPr>
        <p:grpSpPr bwMode="auto">
          <a:xfrm>
            <a:off x="4143372" y="1285860"/>
            <a:ext cx="990600" cy="762000"/>
            <a:chOff x="2208" y="720"/>
            <a:chExt cx="624" cy="480"/>
          </a:xfrm>
        </p:grpSpPr>
        <p:sp>
          <p:nvSpPr>
            <p:cNvPr id="23587" name="AutoShape 43"/>
            <p:cNvSpPr>
              <a:spLocks noChangeArrowheads="1"/>
            </p:cNvSpPr>
            <p:nvPr/>
          </p:nvSpPr>
          <p:spPr bwMode="auto">
            <a:xfrm>
              <a:off x="2208" y="720"/>
              <a:ext cx="624" cy="480"/>
            </a:xfrm>
            <a:prstGeom prst="rightArrow">
              <a:avLst>
                <a:gd name="adj1" fmla="val 50000"/>
                <a:gd name="adj2" fmla="val 32500"/>
              </a:avLst>
            </a:prstGeom>
            <a:solidFill>
              <a:schemeClr val="accent1"/>
            </a:solidFill>
            <a:ln w="9525">
              <a:solidFill>
                <a:schemeClr val="tx1"/>
              </a:solidFill>
              <a:miter lim="800000"/>
              <a:headEnd/>
              <a:tailEnd/>
            </a:ln>
          </p:spPr>
          <p:txBody>
            <a:bodyPr wrap="none" anchor="ctr"/>
            <a:lstStyle/>
            <a:p>
              <a:endParaRPr lang="ru-RU"/>
            </a:p>
          </p:txBody>
        </p:sp>
        <p:sp>
          <p:nvSpPr>
            <p:cNvPr id="23588" name="Text Box 44"/>
            <p:cNvSpPr txBox="1">
              <a:spLocks noChangeArrowheads="1"/>
            </p:cNvSpPr>
            <p:nvPr/>
          </p:nvSpPr>
          <p:spPr bwMode="auto">
            <a:xfrm>
              <a:off x="2256" y="864"/>
              <a:ext cx="480" cy="250"/>
            </a:xfrm>
            <a:prstGeom prst="rect">
              <a:avLst/>
            </a:prstGeom>
            <a:noFill/>
            <a:ln w="9525">
              <a:noFill/>
              <a:miter lim="800000"/>
              <a:headEnd/>
              <a:tailEnd/>
            </a:ln>
          </p:spPr>
          <p:txBody>
            <a:bodyPr>
              <a:spAutoFit/>
            </a:bodyPr>
            <a:lstStyle/>
            <a:p>
              <a:pPr>
                <a:spcBef>
                  <a:spcPct val="50000"/>
                </a:spcBef>
              </a:pPr>
              <a:r>
                <a:rPr lang="ru-RU"/>
                <a:t>1889</a:t>
              </a:r>
            </a:p>
          </p:txBody>
        </p:sp>
      </p:grpSp>
      <p:sp>
        <p:nvSpPr>
          <p:cNvPr id="23570" name="AutoShape 47"/>
          <p:cNvSpPr>
            <a:spLocks noChangeArrowheads="1"/>
          </p:cNvSpPr>
          <p:nvPr/>
        </p:nvSpPr>
        <p:spPr bwMode="auto">
          <a:xfrm>
            <a:off x="4143372" y="2214554"/>
            <a:ext cx="1000132" cy="928694"/>
          </a:xfrm>
          <a:prstGeom prst="rightArrow">
            <a:avLst>
              <a:gd name="adj1" fmla="val 50000"/>
              <a:gd name="adj2" fmla="val 28333"/>
            </a:avLst>
          </a:prstGeom>
          <a:solidFill>
            <a:schemeClr val="accent1"/>
          </a:solidFill>
          <a:ln w="9525">
            <a:solidFill>
              <a:schemeClr val="tx1"/>
            </a:solidFill>
            <a:miter lim="800000"/>
            <a:headEnd/>
            <a:tailEnd/>
          </a:ln>
        </p:spPr>
        <p:txBody>
          <a:bodyPr wrap="none" anchor="ctr"/>
          <a:lstStyle/>
          <a:p>
            <a:endParaRPr lang="ru-RU"/>
          </a:p>
        </p:txBody>
      </p:sp>
      <p:sp>
        <p:nvSpPr>
          <p:cNvPr id="23571" name="Text Box 48"/>
          <p:cNvSpPr txBox="1">
            <a:spLocks noChangeArrowheads="1"/>
          </p:cNvSpPr>
          <p:nvPr/>
        </p:nvSpPr>
        <p:spPr bwMode="auto">
          <a:xfrm>
            <a:off x="4214810" y="2357430"/>
            <a:ext cx="762000" cy="646331"/>
          </a:xfrm>
          <a:prstGeom prst="rect">
            <a:avLst/>
          </a:prstGeom>
          <a:noFill/>
          <a:ln w="9525">
            <a:noFill/>
            <a:miter lim="800000"/>
            <a:headEnd/>
            <a:tailEnd/>
          </a:ln>
        </p:spPr>
        <p:txBody>
          <a:bodyPr>
            <a:spAutoFit/>
          </a:bodyPr>
          <a:lstStyle/>
          <a:p>
            <a:pPr>
              <a:spcBef>
                <a:spcPct val="50000"/>
              </a:spcBef>
            </a:pPr>
            <a:r>
              <a:rPr lang="ru-RU" dirty="0" smtClean="0"/>
              <a:t>1890  1892</a:t>
            </a:r>
            <a:endParaRPr lang="ru-RU" dirty="0"/>
          </a:p>
        </p:txBody>
      </p:sp>
      <p:grpSp>
        <p:nvGrpSpPr>
          <p:cNvPr id="10" name="Group 49"/>
          <p:cNvGrpSpPr>
            <a:grpSpLocks/>
          </p:cNvGrpSpPr>
          <p:nvPr/>
        </p:nvGrpSpPr>
        <p:grpSpPr bwMode="auto">
          <a:xfrm>
            <a:off x="4143372" y="3357562"/>
            <a:ext cx="990600" cy="762000"/>
            <a:chOff x="2208" y="720"/>
            <a:chExt cx="624" cy="480"/>
          </a:xfrm>
        </p:grpSpPr>
        <p:sp>
          <p:nvSpPr>
            <p:cNvPr id="23585" name="AutoShape 50"/>
            <p:cNvSpPr>
              <a:spLocks noChangeArrowheads="1"/>
            </p:cNvSpPr>
            <p:nvPr/>
          </p:nvSpPr>
          <p:spPr bwMode="auto">
            <a:xfrm>
              <a:off x="2208" y="720"/>
              <a:ext cx="624" cy="480"/>
            </a:xfrm>
            <a:prstGeom prst="rightArrow">
              <a:avLst>
                <a:gd name="adj1" fmla="val 50000"/>
                <a:gd name="adj2" fmla="val 32500"/>
              </a:avLst>
            </a:prstGeom>
            <a:solidFill>
              <a:schemeClr val="accent1"/>
            </a:solidFill>
            <a:ln w="9525">
              <a:solidFill>
                <a:schemeClr val="tx1"/>
              </a:solidFill>
              <a:miter lim="800000"/>
              <a:headEnd/>
              <a:tailEnd/>
            </a:ln>
          </p:spPr>
          <p:txBody>
            <a:bodyPr wrap="none" anchor="ctr"/>
            <a:lstStyle/>
            <a:p>
              <a:endParaRPr lang="ru-RU"/>
            </a:p>
          </p:txBody>
        </p:sp>
        <p:sp>
          <p:nvSpPr>
            <p:cNvPr id="23586" name="Text Box 51"/>
            <p:cNvSpPr txBox="1">
              <a:spLocks noChangeArrowheads="1"/>
            </p:cNvSpPr>
            <p:nvPr/>
          </p:nvSpPr>
          <p:spPr bwMode="auto">
            <a:xfrm>
              <a:off x="2256" y="864"/>
              <a:ext cx="480" cy="250"/>
            </a:xfrm>
            <a:prstGeom prst="rect">
              <a:avLst/>
            </a:prstGeom>
            <a:noFill/>
            <a:ln w="9525">
              <a:noFill/>
              <a:miter lim="800000"/>
              <a:headEnd/>
              <a:tailEnd/>
            </a:ln>
          </p:spPr>
          <p:txBody>
            <a:bodyPr>
              <a:spAutoFit/>
            </a:bodyPr>
            <a:lstStyle/>
            <a:p>
              <a:pPr>
                <a:spcBef>
                  <a:spcPct val="50000"/>
                </a:spcBef>
              </a:pPr>
              <a:r>
                <a:rPr lang="ru-RU"/>
                <a:t>1891</a:t>
              </a:r>
            </a:p>
          </p:txBody>
        </p:sp>
      </p:grpSp>
      <p:grpSp>
        <p:nvGrpSpPr>
          <p:cNvPr id="11" name="Group 52"/>
          <p:cNvGrpSpPr>
            <a:grpSpLocks/>
          </p:cNvGrpSpPr>
          <p:nvPr/>
        </p:nvGrpSpPr>
        <p:grpSpPr bwMode="auto">
          <a:xfrm>
            <a:off x="4143372" y="4500570"/>
            <a:ext cx="990600" cy="762000"/>
            <a:chOff x="2208" y="720"/>
            <a:chExt cx="624" cy="480"/>
          </a:xfrm>
        </p:grpSpPr>
        <p:sp>
          <p:nvSpPr>
            <p:cNvPr id="23583" name="AutoShape 53"/>
            <p:cNvSpPr>
              <a:spLocks noChangeArrowheads="1"/>
            </p:cNvSpPr>
            <p:nvPr/>
          </p:nvSpPr>
          <p:spPr bwMode="auto">
            <a:xfrm>
              <a:off x="2208" y="720"/>
              <a:ext cx="624" cy="480"/>
            </a:xfrm>
            <a:prstGeom prst="rightArrow">
              <a:avLst>
                <a:gd name="adj1" fmla="val 50000"/>
                <a:gd name="adj2" fmla="val 32500"/>
              </a:avLst>
            </a:prstGeom>
            <a:solidFill>
              <a:schemeClr val="accent1"/>
            </a:solidFill>
            <a:ln w="9525">
              <a:solidFill>
                <a:schemeClr val="tx1"/>
              </a:solidFill>
              <a:miter lim="800000"/>
              <a:headEnd/>
              <a:tailEnd/>
            </a:ln>
          </p:spPr>
          <p:txBody>
            <a:bodyPr wrap="none" anchor="ctr"/>
            <a:lstStyle/>
            <a:p>
              <a:endParaRPr lang="ru-RU"/>
            </a:p>
          </p:txBody>
        </p:sp>
        <p:sp>
          <p:nvSpPr>
            <p:cNvPr id="23584" name="Text Box 54"/>
            <p:cNvSpPr txBox="1">
              <a:spLocks noChangeArrowheads="1"/>
            </p:cNvSpPr>
            <p:nvPr/>
          </p:nvSpPr>
          <p:spPr bwMode="auto">
            <a:xfrm>
              <a:off x="2256" y="864"/>
              <a:ext cx="480" cy="250"/>
            </a:xfrm>
            <a:prstGeom prst="rect">
              <a:avLst/>
            </a:prstGeom>
            <a:noFill/>
            <a:ln w="9525">
              <a:noFill/>
              <a:miter lim="800000"/>
              <a:headEnd/>
              <a:tailEnd/>
            </a:ln>
          </p:spPr>
          <p:txBody>
            <a:bodyPr>
              <a:spAutoFit/>
            </a:bodyPr>
            <a:lstStyle/>
            <a:p>
              <a:pPr>
                <a:spcBef>
                  <a:spcPct val="50000"/>
                </a:spcBef>
              </a:pPr>
              <a:r>
                <a:rPr lang="ru-RU" dirty="0"/>
                <a:t>1892</a:t>
              </a:r>
            </a:p>
          </p:txBody>
        </p:sp>
      </p:grpSp>
      <p:grpSp>
        <p:nvGrpSpPr>
          <p:cNvPr id="12" name="Group 55"/>
          <p:cNvGrpSpPr>
            <a:grpSpLocks/>
          </p:cNvGrpSpPr>
          <p:nvPr/>
        </p:nvGrpSpPr>
        <p:grpSpPr bwMode="auto">
          <a:xfrm>
            <a:off x="4143372" y="5429264"/>
            <a:ext cx="990600" cy="762000"/>
            <a:chOff x="2208" y="720"/>
            <a:chExt cx="624" cy="480"/>
          </a:xfrm>
        </p:grpSpPr>
        <p:sp>
          <p:nvSpPr>
            <p:cNvPr id="23581" name="AutoShape 56"/>
            <p:cNvSpPr>
              <a:spLocks noChangeArrowheads="1"/>
            </p:cNvSpPr>
            <p:nvPr/>
          </p:nvSpPr>
          <p:spPr bwMode="auto">
            <a:xfrm>
              <a:off x="2208" y="720"/>
              <a:ext cx="624" cy="480"/>
            </a:xfrm>
            <a:prstGeom prst="rightArrow">
              <a:avLst>
                <a:gd name="adj1" fmla="val 50000"/>
                <a:gd name="adj2" fmla="val 32500"/>
              </a:avLst>
            </a:prstGeom>
            <a:solidFill>
              <a:schemeClr val="accent1"/>
            </a:solidFill>
            <a:ln w="9525">
              <a:solidFill>
                <a:schemeClr val="tx1"/>
              </a:solidFill>
              <a:miter lim="800000"/>
              <a:headEnd/>
              <a:tailEnd/>
            </a:ln>
          </p:spPr>
          <p:txBody>
            <a:bodyPr wrap="none" anchor="ctr"/>
            <a:lstStyle/>
            <a:p>
              <a:endParaRPr lang="ru-RU"/>
            </a:p>
          </p:txBody>
        </p:sp>
        <p:sp>
          <p:nvSpPr>
            <p:cNvPr id="23582" name="Text Box 57"/>
            <p:cNvSpPr txBox="1">
              <a:spLocks noChangeArrowheads="1"/>
            </p:cNvSpPr>
            <p:nvPr/>
          </p:nvSpPr>
          <p:spPr bwMode="auto">
            <a:xfrm>
              <a:off x="2256" y="864"/>
              <a:ext cx="480" cy="250"/>
            </a:xfrm>
            <a:prstGeom prst="rect">
              <a:avLst/>
            </a:prstGeom>
            <a:noFill/>
            <a:ln w="9525">
              <a:noFill/>
              <a:miter lim="800000"/>
              <a:headEnd/>
              <a:tailEnd/>
            </a:ln>
          </p:spPr>
          <p:txBody>
            <a:bodyPr>
              <a:spAutoFit/>
            </a:bodyPr>
            <a:lstStyle/>
            <a:p>
              <a:pPr>
                <a:spcBef>
                  <a:spcPct val="50000"/>
                </a:spcBef>
              </a:pPr>
              <a:r>
                <a:rPr lang="ru-RU"/>
                <a:t>1895</a:t>
              </a:r>
            </a:p>
          </p:txBody>
        </p:sp>
      </p:grpSp>
      <p:grpSp>
        <p:nvGrpSpPr>
          <p:cNvPr id="14" name="Group 61"/>
          <p:cNvGrpSpPr>
            <a:grpSpLocks/>
          </p:cNvGrpSpPr>
          <p:nvPr/>
        </p:nvGrpSpPr>
        <p:grpSpPr bwMode="auto">
          <a:xfrm>
            <a:off x="4143372" y="285728"/>
            <a:ext cx="990600" cy="762000"/>
            <a:chOff x="2208" y="720"/>
            <a:chExt cx="624" cy="480"/>
          </a:xfrm>
        </p:grpSpPr>
        <p:sp>
          <p:nvSpPr>
            <p:cNvPr id="23577" name="AutoShape 62"/>
            <p:cNvSpPr>
              <a:spLocks noChangeArrowheads="1"/>
            </p:cNvSpPr>
            <p:nvPr/>
          </p:nvSpPr>
          <p:spPr bwMode="auto">
            <a:xfrm>
              <a:off x="2208" y="720"/>
              <a:ext cx="624" cy="480"/>
            </a:xfrm>
            <a:prstGeom prst="rightArrow">
              <a:avLst>
                <a:gd name="adj1" fmla="val 50000"/>
                <a:gd name="adj2" fmla="val 32500"/>
              </a:avLst>
            </a:prstGeom>
            <a:solidFill>
              <a:schemeClr val="accent1"/>
            </a:solidFill>
            <a:ln w="9525">
              <a:solidFill>
                <a:schemeClr val="tx1"/>
              </a:solidFill>
              <a:miter lim="800000"/>
              <a:headEnd/>
              <a:tailEnd/>
            </a:ln>
          </p:spPr>
          <p:txBody>
            <a:bodyPr wrap="none" anchor="ctr"/>
            <a:lstStyle/>
            <a:p>
              <a:endParaRPr lang="ru-RU"/>
            </a:p>
          </p:txBody>
        </p:sp>
        <p:sp>
          <p:nvSpPr>
            <p:cNvPr id="23578" name="Text Box 63"/>
            <p:cNvSpPr txBox="1">
              <a:spLocks noChangeArrowheads="1"/>
            </p:cNvSpPr>
            <p:nvPr/>
          </p:nvSpPr>
          <p:spPr bwMode="auto">
            <a:xfrm>
              <a:off x="2256" y="864"/>
              <a:ext cx="480" cy="250"/>
            </a:xfrm>
            <a:prstGeom prst="rect">
              <a:avLst/>
            </a:prstGeom>
            <a:noFill/>
            <a:ln w="9525">
              <a:noFill/>
              <a:miter lim="800000"/>
              <a:headEnd/>
              <a:tailEnd/>
            </a:ln>
          </p:spPr>
          <p:txBody>
            <a:bodyPr>
              <a:spAutoFit/>
            </a:bodyPr>
            <a:lstStyle/>
            <a:p>
              <a:pPr>
                <a:spcBef>
                  <a:spcPct val="50000"/>
                </a:spcBef>
              </a:pPr>
              <a:r>
                <a:rPr lang="ru-RU"/>
                <a:t>1886</a:t>
              </a:r>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133150">
                                            <p:txEl>
                                              <p:pRg st="0" end="0"/>
                                            </p:txEl>
                                          </p:spTgt>
                                        </p:tgtEl>
                                        <p:attrNameLst>
                                          <p:attrName>style.visibility</p:attrName>
                                        </p:attrNameLst>
                                      </p:cBhvr>
                                      <p:to>
                                        <p:strVal val="visible"/>
                                      </p:to>
                                    </p:set>
                                    <p:anim calcmode="lin" valueType="num">
                                      <p:cBhvr>
                                        <p:cTn id="13" dur="500" fill="hold"/>
                                        <p:tgtEl>
                                          <p:spTgt spid="133150">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33150">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133150">
                                            <p:txEl>
                                              <p:pRg st="0" end="0"/>
                                            </p:txEl>
                                          </p:spTgt>
                                        </p:tgtEl>
                                      </p:cBhvr>
                                    </p:animEffect>
                                  </p:childTnLst>
                                </p:cTn>
                              </p:par>
                            </p:childTnLst>
                          </p:cTn>
                        </p:par>
                        <p:par>
                          <p:cTn id="16" fill="hold">
                            <p:stCondLst>
                              <p:cond delay="1500"/>
                            </p:stCondLst>
                            <p:childTnLst>
                              <p:par>
                                <p:cTn id="17" presetID="29"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childTnLst>
                          </p:cTn>
                        </p:par>
                        <p:par>
                          <p:cTn id="22" fill="hold">
                            <p:stCondLst>
                              <p:cond delay="2500"/>
                            </p:stCondLst>
                            <p:childTnLst>
                              <p:par>
                                <p:cTn id="23" presetID="29" presetClass="entr" presetSubtype="0" fill="hold" nodeType="afterEffect">
                                  <p:stCondLst>
                                    <p:cond delay="0"/>
                                  </p:stCondLst>
                                  <p:childTnLst>
                                    <p:set>
                                      <p:cBhvr>
                                        <p:cTn id="24" dur="1" fill="hold">
                                          <p:stCondLst>
                                            <p:cond delay="0"/>
                                          </p:stCondLst>
                                        </p:cTn>
                                        <p:tgtEl>
                                          <p:spTgt spid="133151">
                                            <p:txEl>
                                              <p:pRg st="0" end="0"/>
                                            </p:txEl>
                                          </p:spTgt>
                                        </p:tgtEl>
                                        <p:attrNameLst>
                                          <p:attrName>style.visibility</p:attrName>
                                        </p:attrNameLst>
                                      </p:cBhvr>
                                      <p:to>
                                        <p:strVal val="visible"/>
                                      </p:to>
                                    </p:set>
                                    <p:anim calcmode="lin" valueType="num">
                                      <p:cBhvr>
                                        <p:cTn id="25" dur="1000" fill="hold"/>
                                        <p:tgtEl>
                                          <p:spTgt spid="133151">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1331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33151">
                                            <p:txEl>
                                              <p:pRg st="0" end="0"/>
                                            </p:txEl>
                                          </p:spTgt>
                                        </p:tgtEl>
                                      </p:cBhvr>
                                    </p:animEffect>
                                  </p:childTnLst>
                                </p:cTn>
                              </p:par>
                            </p:childTnLst>
                          </p:cTn>
                        </p:par>
                        <p:par>
                          <p:cTn id="28" fill="hold">
                            <p:stCondLst>
                              <p:cond delay="3500"/>
                            </p:stCondLst>
                            <p:childTnLst>
                              <p:par>
                                <p:cTn id="29" presetID="29"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ppt_x</p:attrName>
                                        </p:attrNameLst>
                                      </p:cBhvr>
                                      <p:tavLst>
                                        <p:tav tm="0">
                                          <p:val>
                                            <p:strVal val="#ppt_x-.2"/>
                                          </p:val>
                                        </p:tav>
                                        <p:tav tm="100000">
                                          <p:val>
                                            <p:strVal val="#ppt_x"/>
                                          </p:val>
                                        </p:tav>
                                      </p:tavLst>
                                    </p:anim>
                                    <p:anim calcmode="lin" valueType="num">
                                      <p:cBhvr>
                                        <p:cTn id="3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3" dur="1000"/>
                                        <p:tgtEl>
                                          <p:spTgt spid="5"/>
                                        </p:tgtEl>
                                      </p:cBhvr>
                                    </p:animEffect>
                                  </p:childTnLst>
                                </p:cTn>
                              </p:par>
                            </p:childTnLst>
                          </p:cTn>
                        </p:par>
                        <p:par>
                          <p:cTn id="34" fill="hold">
                            <p:stCondLst>
                              <p:cond delay="4500"/>
                            </p:stCondLst>
                            <p:childTnLst>
                              <p:par>
                                <p:cTn id="35" presetID="53" presetClass="entr" presetSubtype="0" fill="hold" nodeType="afterEffect">
                                  <p:stCondLst>
                                    <p:cond delay="0"/>
                                  </p:stCondLst>
                                  <p:childTnLst>
                                    <p:set>
                                      <p:cBhvr>
                                        <p:cTn id="36" dur="1" fill="hold">
                                          <p:stCondLst>
                                            <p:cond delay="0"/>
                                          </p:stCondLst>
                                        </p:cTn>
                                        <p:tgtEl>
                                          <p:spTgt spid="133152">
                                            <p:txEl>
                                              <p:pRg st="0" end="0"/>
                                            </p:txEl>
                                          </p:spTgt>
                                        </p:tgtEl>
                                        <p:attrNameLst>
                                          <p:attrName>style.visibility</p:attrName>
                                        </p:attrNameLst>
                                      </p:cBhvr>
                                      <p:to>
                                        <p:strVal val="visible"/>
                                      </p:to>
                                    </p:set>
                                    <p:anim calcmode="lin" valueType="num">
                                      <p:cBhvr>
                                        <p:cTn id="37" dur="500" fill="hold"/>
                                        <p:tgtEl>
                                          <p:spTgt spid="13315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33152">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33152">
                                            <p:txEl>
                                              <p:pRg st="0" end="0"/>
                                            </p:txEl>
                                          </p:spTgt>
                                        </p:tgtEl>
                                      </p:cBhvr>
                                    </p:animEffect>
                                  </p:childTnLst>
                                </p:cTn>
                              </p:par>
                            </p:childTnLst>
                          </p:cTn>
                        </p:par>
                        <p:par>
                          <p:cTn id="40" fill="hold">
                            <p:stCondLst>
                              <p:cond delay="5000"/>
                            </p:stCondLst>
                            <p:childTnLst>
                              <p:par>
                                <p:cTn id="41" presetID="29"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ppt_x</p:attrName>
                                        </p:attrNameLst>
                                      </p:cBhvr>
                                      <p:tavLst>
                                        <p:tav tm="0">
                                          <p:val>
                                            <p:strVal val="#ppt_x-.2"/>
                                          </p:val>
                                        </p:tav>
                                        <p:tav tm="100000">
                                          <p:val>
                                            <p:strVal val="#ppt_x"/>
                                          </p:val>
                                        </p:tav>
                                      </p:tavLst>
                                    </p:anim>
                                    <p:anim calcmode="lin" valueType="num">
                                      <p:cBhvr>
                                        <p:cTn id="4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6"/>
                                        </p:tgtEl>
                                      </p:cBhvr>
                                    </p:animEffect>
                                  </p:childTnLst>
                                </p:cTn>
                              </p:par>
                            </p:childTnLst>
                          </p:cTn>
                        </p:par>
                        <p:par>
                          <p:cTn id="46" fill="hold">
                            <p:stCondLst>
                              <p:cond delay="6000"/>
                            </p:stCondLst>
                            <p:childTnLst>
                              <p:par>
                                <p:cTn id="47" presetID="53" presetClass="entr" presetSubtype="0" fill="hold" grpId="0" nodeType="afterEffect">
                                  <p:stCondLst>
                                    <p:cond delay="0"/>
                                  </p:stCondLst>
                                  <p:childTnLst>
                                    <p:set>
                                      <p:cBhvr>
                                        <p:cTn id="48" dur="1" fill="hold">
                                          <p:stCondLst>
                                            <p:cond delay="0"/>
                                          </p:stCondLst>
                                        </p:cTn>
                                        <p:tgtEl>
                                          <p:spTgt spid="133153"/>
                                        </p:tgtEl>
                                        <p:attrNameLst>
                                          <p:attrName>style.visibility</p:attrName>
                                        </p:attrNameLst>
                                      </p:cBhvr>
                                      <p:to>
                                        <p:strVal val="visible"/>
                                      </p:to>
                                    </p:set>
                                    <p:anim calcmode="lin" valueType="num">
                                      <p:cBhvr>
                                        <p:cTn id="49" dur="500" fill="hold"/>
                                        <p:tgtEl>
                                          <p:spTgt spid="133153"/>
                                        </p:tgtEl>
                                        <p:attrNameLst>
                                          <p:attrName>ppt_w</p:attrName>
                                        </p:attrNameLst>
                                      </p:cBhvr>
                                      <p:tavLst>
                                        <p:tav tm="0">
                                          <p:val>
                                            <p:fltVal val="0"/>
                                          </p:val>
                                        </p:tav>
                                        <p:tav tm="100000">
                                          <p:val>
                                            <p:strVal val="#ppt_w"/>
                                          </p:val>
                                        </p:tav>
                                      </p:tavLst>
                                    </p:anim>
                                    <p:anim calcmode="lin" valueType="num">
                                      <p:cBhvr>
                                        <p:cTn id="50" dur="500" fill="hold"/>
                                        <p:tgtEl>
                                          <p:spTgt spid="133153"/>
                                        </p:tgtEl>
                                        <p:attrNameLst>
                                          <p:attrName>ppt_h</p:attrName>
                                        </p:attrNameLst>
                                      </p:cBhvr>
                                      <p:tavLst>
                                        <p:tav tm="0">
                                          <p:val>
                                            <p:fltVal val="0"/>
                                          </p:val>
                                        </p:tav>
                                        <p:tav tm="100000">
                                          <p:val>
                                            <p:strVal val="#ppt_h"/>
                                          </p:val>
                                        </p:tav>
                                      </p:tavLst>
                                    </p:anim>
                                    <p:animEffect transition="in" filter="fade">
                                      <p:cBhvr>
                                        <p:cTn id="51" dur="500"/>
                                        <p:tgtEl>
                                          <p:spTgt spid="133153"/>
                                        </p:tgtEl>
                                      </p:cBhvr>
                                    </p:animEffect>
                                  </p:childTnLst>
                                </p:cTn>
                              </p:par>
                            </p:childTnLst>
                          </p:cTn>
                        </p:par>
                        <p:par>
                          <p:cTn id="52" fill="hold">
                            <p:stCondLst>
                              <p:cond delay="6500"/>
                            </p:stCondLst>
                            <p:childTnLst>
                              <p:par>
                                <p:cTn id="53" presetID="29"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ppt_x</p:attrName>
                                        </p:attrNameLst>
                                      </p:cBhvr>
                                      <p:tavLst>
                                        <p:tav tm="0">
                                          <p:val>
                                            <p:strVal val="#ppt_x-.2"/>
                                          </p:val>
                                        </p:tav>
                                        <p:tav tm="100000">
                                          <p:val>
                                            <p:strVal val="#ppt_x"/>
                                          </p:val>
                                        </p:tav>
                                      </p:tavLst>
                                    </p:anim>
                                    <p:anim calcmode="lin" valueType="num">
                                      <p:cBhvr>
                                        <p:cTn id="5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
                                        </p:tgtEl>
                                      </p:cBhvr>
                                    </p:animEffect>
                                  </p:childTnLst>
                                </p:cTn>
                              </p:par>
                            </p:childTnLst>
                          </p:cTn>
                        </p:par>
                        <p:par>
                          <p:cTn id="58" fill="hold">
                            <p:stCondLst>
                              <p:cond delay="7500"/>
                            </p:stCondLst>
                            <p:childTnLst>
                              <p:par>
                                <p:cTn id="59" presetID="53" presetClass="entr" presetSubtype="0" fill="hold" nodeType="afterEffect">
                                  <p:stCondLst>
                                    <p:cond delay="0"/>
                                  </p:stCondLst>
                                  <p:childTnLst>
                                    <p:set>
                                      <p:cBhvr>
                                        <p:cTn id="60" dur="1" fill="hold">
                                          <p:stCondLst>
                                            <p:cond delay="0"/>
                                          </p:stCondLst>
                                        </p:cTn>
                                        <p:tgtEl>
                                          <p:spTgt spid="133154">
                                            <p:txEl>
                                              <p:pRg st="0" end="0"/>
                                            </p:txEl>
                                          </p:spTgt>
                                        </p:tgtEl>
                                        <p:attrNameLst>
                                          <p:attrName>style.visibility</p:attrName>
                                        </p:attrNameLst>
                                      </p:cBhvr>
                                      <p:to>
                                        <p:strVal val="visible"/>
                                      </p:to>
                                    </p:set>
                                    <p:anim calcmode="lin" valueType="num">
                                      <p:cBhvr>
                                        <p:cTn id="61" dur="500" fill="hold"/>
                                        <p:tgtEl>
                                          <p:spTgt spid="133154">
                                            <p:txEl>
                                              <p:pRg st="0" end="0"/>
                                            </p:txEl>
                                          </p:spTgt>
                                        </p:tgtEl>
                                        <p:attrNameLst>
                                          <p:attrName>ppt_w</p:attrName>
                                        </p:attrNameLst>
                                      </p:cBhvr>
                                      <p:tavLst>
                                        <p:tav tm="0">
                                          <p:val>
                                            <p:fltVal val="0"/>
                                          </p:val>
                                        </p:tav>
                                        <p:tav tm="100000">
                                          <p:val>
                                            <p:strVal val="#ppt_w"/>
                                          </p:val>
                                        </p:tav>
                                      </p:tavLst>
                                    </p:anim>
                                    <p:anim calcmode="lin" valueType="num">
                                      <p:cBhvr>
                                        <p:cTn id="62" dur="500" fill="hold"/>
                                        <p:tgtEl>
                                          <p:spTgt spid="133154">
                                            <p:txEl>
                                              <p:pRg st="0" end="0"/>
                                            </p:txEl>
                                          </p:spTgt>
                                        </p:tgtEl>
                                        <p:attrNameLst>
                                          <p:attrName>ppt_h</p:attrName>
                                        </p:attrNameLst>
                                      </p:cBhvr>
                                      <p:tavLst>
                                        <p:tav tm="0">
                                          <p:val>
                                            <p:fltVal val="0"/>
                                          </p:val>
                                        </p:tav>
                                        <p:tav tm="100000">
                                          <p:val>
                                            <p:strVal val="#ppt_h"/>
                                          </p:val>
                                        </p:tav>
                                      </p:tavLst>
                                    </p:anim>
                                    <p:animEffect transition="in" filter="fade">
                                      <p:cBhvr>
                                        <p:cTn id="63" dur="500"/>
                                        <p:tgtEl>
                                          <p:spTgt spid="133154">
                                            <p:txEl>
                                              <p:pRg st="0" end="0"/>
                                            </p:txEl>
                                          </p:spTgt>
                                        </p:tgtEl>
                                      </p:cBhvr>
                                    </p:animEffect>
                                  </p:childTnLst>
                                </p:cTn>
                              </p:par>
                            </p:childTnLst>
                          </p:cTn>
                        </p:par>
                        <p:par>
                          <p:cTn id="64" fill="hold">
                            <p:stCondLst>
                              <p:cond delay="8000"/>
                            </p:stCondLst>
                            <p:childTnLst>
                              <p:par>
                                <p:cTn id="65" presetID="29"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ppt_x</p:attrName>
                                        </p:attrNameLst>
                                      </p:cBhvr>
                                      <p:tavLst>
                                        <p:tav tm="0">
                                          <p:val>
                                            <p:strVal val="#ppt_x-.2"/>
                                          </p:val>
                                        </p:tav>
                                        <p:tav tm="100000">
                                          <p:val>
                                            <p:strVal val="#ppt_x"/>
                                          </p:val>
                                        </p:tav>
                                      </p:tavLst>
                                    </p:anim>
                                    <p:anim calcmode="lin" valueType="num">
                                      <p:cBhvr>
                                        <p:cTn id="6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69" dur="1000"/>
                                        <p:tgtEl>
                                          <p:spTgt spid="8"/>
                                        </p:tgtEl>
                                      </p:cBhvr>
                                    </p:animEffect>
                                  </p:childTnLst>
                                </p:cTn>
                              </p:par>
                            </p:childTnLst>
                          </p:cTn>
                        </p:par>
                        <p:par>
                          <p:cTn id="70" fill="hold">
                            <p:stCondLst>
                              <p:cond delay="9000"/>
                            </p:stCondLst>
                            <p:childTnLst>
                              <p:par>
                                <p:cTn id="71" presetID="53" presetClass="entr" presetSubtype="0" fill="hold" nodeType="afterEffect">
                                  <p:stCondLst>
                                    <p:cond delay="0"/>
                                  </p:stCondLst>
                                  <p:childTnLst>
                                    <p:set>
                                      <p:cBhvr>
                                        <p:cTn id="72" dur="1" fill="hold">
                                          <p:stCondLst>
                                            <p:cond delay="0"/>
                                          </p:stCondLst>
                                        </p:cTn>
                                        <p:tgtEl>
                                          <p:spTgt spid="133155">
                                            <p:txEl>
                                              <p:pRg st="0" end="0"/>
                                            </p:txEl>
                                          </p:spTgt>
                                        </p:tgtEl>
                                        <p:attrNameLst>
                                          <p:attrName>style.visibility</p:attrName>
                                        </p:attrNameLst>
                                      </p:cBhvr>
                                      <p:to>
                                        <p:strVal val="visible"/>
                                      </p:to>
                                    </p:set>
                                    <p:anim calcmode="lin" valueType="num">
                                      <p:cBhvr>
                                        <p:cTn id="73" dur="500" fill="hold"/>
                                        <p:tgtEl>
                                          <p:spTgt spid="1331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1331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133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талипова\Desktop\исемдә калганнар\Рисунок6 Кушлавыч авылы.jpg"/>
          <p:cNvPicPr>
            <a:picLocks noChangeAspect="1" noChangeArrowheads="1"/>
          </p:cNvPicPr>
          <p:nvPr/>
        </p:nvPicPr>
        <p:blipFill>
          <a:blip r:embed="rId2"/>
          <a:srcRect/>
          <a:stretch>
            <a:fillRect/>
          </a:stretch>
        </p:blipFill>
        <p:spPr bwMode="auto">
          <a:xfrm>
            <a:off x="1357291" y="285728"/>
            <a:ext cx="4059216" cy="2857520"/>
          </a:xfrm>
          <a:prstGeom prst="round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27" name="Picture 3" descr="C:\Users\талипова\Desktop\исемдә калганнар\Рисунок2.jpg"/>
          <p:cNvPicPr>
            <a:picLocks noChangeAspect="1" noChangeArrowheads="1"/>
          </p:cNvPicPr>
          <p:nvPr/>
        </p:nvPicPr>
        <p:blipFill>
          <a:blip r:embed="rId3"/>
          <a:srcRect/>
          <a:stretch>
            <a:fillRect/>
          </a:stretch>
        </p:blipFill>
        <p:spPr bwMode="auto">
          <a:xfrm>
            <a:off x="4643438" y="3214686"/>
            <a:ext cx="4046042" cy="3429000"/>
          </a:xfrm>
          <a:prstGeom prst="round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Прямоугольник 3"/>
          <p:cNvSpPr/>
          <p:nvPr/>
        </p:nvSpPr>
        <p:spPr>
          <a:xfrm>
            <a:off x="5643570" y="500042"/>
            <a:ext cx="3286148" cy="1785950"/>
          </a:xfrm>
          <a:prstGeom prst="rect">
            <a:avLst/>
          </a:prstGeom>
        </p:spPr>
        <p:txBody>
          <a:bodyPr wrap="square">
            <a:prstTxWarp prst="textPlain">
              <a:avLst/>
            </a:prstTxWarp>
            <a:spAutoFit/>
          </a:bodyPr>
          <a:lstStyle/>
          <a:p>
            <a:r>
              <a:rPr lang="tt-RU" dirty="0" smtClean="0">
                <a:solidFill>
                  <a:srgbClr val="0070C0"/>
                </a:solidFill>
                <a:effectLst>
                  <a:reflection blurRad="6350" stA="55000" endA="300" endPos="45500" dir="5400000" sy="-100000" algn="bl" rotWithShape="0"/>
                </a:effectLst>
              </a:rPr>
              <a:t>Габдулла Тукай 1986 елның 26 апрелендә Казан губернасы Кушлавыч авылында чабаталы мулла гаиләсендә туган. </a:t>
            </a:r>
            <a:endParaRPr lang="ru-RU" dirty="0">
              <a:solidFill>
                <a:srgbClr val="0070C0"/>
              </a:solidFill>
              <a:effectLst>
                <a:reflection blurRad="6350" stA="55000" endA="300" endPos="45500" dir="5400000" sy="-100000" algn="bl" rotWithShape="0"/>
              </a:effectLst>
            </a:endParaRPr>
          </a:p>
        </p:txBody>
      </p:sp>
      <p:pic>
        <p:nvPicPr>
          <p:cNvPr id="2" name="Picture 2" descr="C:\Users\талипова\Desktop\Тукай\20090928161659!Габдулла_Тукай_Lensk.jpg"/>
          <p:cNvPicPr>
            <a:picLocks noChangeAspect="1" noChangeArrowheads="1"/>
          </p:cNvPicPr>
          <p:nvPr/>
        </p:nvPicPr>
        <p:blipFill>
          <a:blip r:embed="rId4"/>
          <a:srcRect/>
          <a:stretch>
            <a:fillRect/>
          </a:stretch>
        </p:blipFill>
        <p:spPr bwMode="auto">
          <a:xfrm>
            <a:off x="1714480" y="3214686"/>
            <a:ext cx="2286016" cy="3350443"/>
          </a:xfrm>
          <a:prstGeom prst="roundRect">
            <a:avLst/>
          </a:prstGeom>
          <a:noFill/>
          <a:scene3d>
            <a:camera prst="orthographicFront"/>
            <a:lightRig rig="threePt" dir="t"/>
          </a:scene3d>
          <a:sp3d>
            <a:bevelT/>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ox(in)">
                                      <p:cBhvr>
                                        <p:cTn id="2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талипова\Desktop\исемдә калганнар\Рисунок6.png"/>
          <p:cNvPicPr>
            <a:picLocks noChangeAspect="1" noChangeArrowheads="1"/>
          </p:cNvPicPr>
          <p:nvPr/>
        </p:nvPicPr>
        <p:blipFill>
          <a:blip r:embed="rId2"/>
          <a:srcRect/>
          <a:stretch>
            <a:fillRect/>
          </a:stretch>
        </p:blipFill>
        <p:spPr bwMode="auto">
          <a:xfrm>
            <a:off x="1500166" y="214290"/>
            <a:ext cx="3286148" cy="4422753"/>
          </a:xfrm>
          <a:prstGeom prst="roundRect">
            <a:avLst/>
          </a:prstGeom>
          <a:noFill/>
        </p:spPr>
      </p:pic>
      <p:pic>
        <p:nvPicPr>
          <p:cNvPr id="2051" name="Picture 3" descr="C:\Users\талипова\Desktop\исемдә калганнар\Рисунок3.png"/>
          <p:cNvPicPr>
            <a:picLocks noChangeAspect="1" noChangeArrowheads="1"/>
          </p:cNvPicPr>
          <p:nvPr/>
        </p:nvPicPr>
        <p:blipFill>
          <a:blip r:embed="rId3"/>
          <a:srcRect/>
          <a:stretch>
            <a:fillRect/>
          </a:stretch>
        </p:blipFill>
        <p:spPr bwMode="auto">
          <a:xfrm>
            <a:off x="5286380" y="2285992"/>
            <a:ext cx="3303587" cy="4364037"/>
          </a:xfrm>
          <a:prstGeom prst="roundRect">
            <a:avLst/>
          </a:prstGeom>
          <a:noFill/>
        </p:spPr>
      </p:pic>
      <p:sp>
        <p:nvSpPr>
          <p:cNvPr id="5" name="TextBox 4"/>
          <p:cNvSpPr txBox="1"/>
          <p:nvPr/>
        </p:nvSpPr>
        <p:spPr>
          <a:xfrm>
            <a:off x="5214942" y="357166"/>
            <a:ext cx="3429024" cy="1571636"/>
          </a:xfrm>
          <a:prstGeom prst="rect">
            <a:avLst/>
          </a:prstGeom>
          <a:noFill/>
        </p:spPr>
        <p:txBody>
          <a:bodyPr wrap="none" rtlCol="0">
            <a:prstTxWarp prst="textSlantUp">
              <a:avLst/>
            </a:prstTxWarp>
            <a:spAutoFit/>
          </a:bodyPr>
          <a:lstStyle/>
          <a:p>
            <a:r>
              <a:rPr lang="tt-RU" b="1" dirty="0" smtClean="0">
                <a:ln w="10541" cmpd="sng">
                  <a:solidFill>
                    <a:schemeClr val="accent1">
                      <a:shade val="88000"/>
                      <a:satMod val="110000"/>
                    </a:schemeClr>
                  </a:solidFill>
                  <a:prstDash val="solid"/>
                </a:ln>
                <a:solidFill>
                  <a:srgbClr val="002060"/>
                </a:solidFill>
              </a:rPr>
              <a:t>Әтисе Мөхәммәтгариф мулла </a:t>
            </a:r>
            <a:endParaRPr lang="ru-RU" b="1" dirty="0">
              <a:ln w="10541" cmpd="sng">
                <a:solidFill>
                  <a:schemeClr val="accent1">
                    <a:shade val="88000"/>
                    <a:satMod val="110000"/>
                  </a:schemeClr>
                </a:solidFill>
                <a:prstDash val="solid"/>
              </a:ln>
              <a:solidFill>
                <a:srgbClr val="002060"/>
              </a:solidFill>
            </a:endParaRPr>
          </a:p>
        </p:txBody>
      </p:sp>
      <p:sp>
        <p:nvSpPr>
          <p:cNvPr id="6" name="TextBox 5"/>
          <p:cNvSpPr txBox="1"/>
          <p:nvPr/>
        </p:nvSpPr>
        <p:spPr>
          <a:xfrm>
            <a:off x="928662" y="4714884"/>
            <a:ext cx="4786346" cy="1571636"/>
          </a:xfrm>
          <a:prstGeom prst="rect">
            <a:avLst/>
          </a:prstGeom>
          <a:noFill/>
        </p:spPr>
        <p:txBody>
          <a:bodyPr wrap="none" rtlCol="0">
            <a:prstTxWarp prst="textSlantUp">
              <a:avLst/>
            </a:prstTxWarp>
            <a:spAutoFit/>
          </a:bodyPr>
          <a:lstStyle/>
          <a:p>
            <a:r>
              <a:rPr lang="tt-RU" b="1" dirty="0" smtClean="0">
                <a:ln w="10541" cmpd="sng">
                  <a:solidFill>
                    <a:schemeClr val="accent1">
                      <a:shade val="88000"/>
                      <a:satMod val="110000"/>
                    </a:schemeClr>
                  </a:solidFill>
                  <a:prstDash val="solid"/>
                </a:ln>
                <a:solidFill>
                  <a:srgbClr val="002060"/>
                </a:solidFill>
              </a:rPr>
              <a:t>Әнисе Бибимәмдүдә Зиннәтулла кызы</a:t>
            </a:r>
            <a:endParaRPr lang="ru-RU" b="1" dirty="0">
              <a:ln w="10541" cmpd="sng">
                <a:solidFill>
                  <a:schemeClr val="accent1">
                    <a:shade val="88000"/>
                    <a:satMod val="110000"/>
                  </a:schemeClr>
                </a:solidFill>
                <a:prstDash val="solid"/>
              </a:ln>
              <a:solidFill>
                <a:srgbClr val="00206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strips(downLeft)">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талипова\Desktop\исемдә калганнар\Рисунок4.jpg"/>
          <p:cNvPicPr>
            <a:picLocks noChangeAspect="1" noChangeArrowheads="1"/>
          </p:cNvPicPr>
          <p:nvPr/>
        </p:nvPicPr>
        <p:blipFill>
          <a:blip r:embed="rId2"/>
          <a:srcRect/>
          <a:stretch>
            <a:fillRect/>
          </a:stretch>
        </p:blipFill>
        <p:spPr bwMode="auto">
          <a:xfrm>
            <a:off x="2143108" y="285728"/>
            <a:ext cx="6000792" cy="5715040"/>
          </a:xfrm>
          <a:prstGeom prst="roundRect">
            <a:avLst/>
          </a:prstGeom>
          <a:noFill/>
          <a:ln>
            <a:solidFill>
              <a:schemeClr val="tx1">
                <a:lumMod val="95000"/>
                <a:lumOff val="5000"/>
              </a:schemeClr>
            </a:solidFill>
          </a:ln>
          <a:effectLst/>
          <a:scene3d>
            <a:camera prst="orthographicFront">
              <a:rot lat="0" lon="0" rev="0"/>
            </a:camera>
            <a:lightRig rig="glow" dir="t">
              <a:rot lat="0" lon="0" rev="14100000"/>
            </a:lightRig>
          </a:scene3d>
          <a:sp3d prstMaterial="softEdge">
            <a:bevelT w="127000" prst="artDeco"/>
          </a:sp3d>
        </p:spPr>
      </p:pic>
      <p:sp>
        <p:nvSpPr>
          <p:cNvPr id="5" name="TextBox 4"/>
          <p:cNvSpPr txBox="1"/>
          <p:nvPr/>
        </p:nvSpPr>
        <p:spPr>
          <a:xfrm>
            <a:off x="1357290" y="5873115"/>
            <a:ext cx="7500990" cy="984885"/>
          </a:xfrm>
          <a:prstGeom prst="rect">
            <a:avLst/>
          </a:prstGeom>
          <a:noFill/>
        </p:spPr>
        <p:txBody>
          <a:bodyPr wrap="square" rtlCol="0">
            <a:spAutoFit/>
          </a:bodyPr>
          <a:lstStyle/>
          <a:p>
            <a:r>
              <a:rPr lang="tt-RU" sz="2000" b="1" dirty="0" smtClean="0">
                <a:solidFill>
                  <a:srgbClr val="002060"/>
                </a:solidFill>
              </a:rPr>
              <a:t>Минем туганыма биш ай заман үткәч, атам аз гына вакыт  авырып үлгән.</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12"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7290" y="3571876"/>
            <a:ext cx="3714776" cy="2585323"/>
          </a:xfrm>
          <a:prstGeom prst="rect">
            <a:avLst/>
          </a:prstGeom>
          <a:noFill/>
        </p:spPr>
        <p:txBody>
          <a:bodyPr wrap="square" rtlCol="0">
            <a:spAutoFit/>
          </a:bodyPr>
          <a:lstStyle/>
          <a:p>
            <a:pPr algn="just"/>
            <a:r>
              <a:rPr lang="tt-RU" dirty="0" smtClean="0">
                <a:ln>
                  <a:solidFill>
                    <a:srgbClr val="002060"/>
                  </a:solidFill>
                </a:ln>
              </a:rPr>
              <a:t>Мин кыш көннәрендә төнлә ялан аяк, күлмәкчән көенчә тышка чыгам икән дә бераздан, өйгә кермәкче булып, ишеккә киләм, ишекне ача алмыйм вә ишек төбендә аякларым бозга ябышып катканчы көтеп торам икән.</a:t>
            </a:r>
          </a:p>
          <a:p>
            <a:endParaRPr lang="tt-RU" dirty="0" smtClean="0"/>
          </a:p>
          <a:p>
            <a:endParaRPr lang="ru-RU" dirty="0"/>
          </a:p>
        </p:txBody>
      </p:sp>
      <p:sp>
        <p:nvSpPr>
          <p:cNvPr id="4" name="TextBox 3"/>
          <p:cNvSpPr txBox="1"/>
          <p:nvPr/>
        </p:nvSpPr>
        <p:spPr>
          <a:xfrm>
            <a:off x="5000628" y="357166"/>
            <a:ext cx="3929058" cy="1754326"/>
          </a:xfrm>
          <a:prstGeom prst="rect">
            <a:avLst/>
          </a:prstGeom>
          <a:noFill/>
        </p:spPr>
        <p:txBody>
          <a:bodyPr wrap="square" rtlCol="0">
            <a:spAutoFit/>
          </a:bodyPr>
          <a:lstStyle/>
          <a:p>
            <a:pPr algn="just"/>
            <a:r>
              <a:rPr lang="tt-RU" dirty="0" smtClean="0">
                <a:ln>
                  <a:solidFill>
                    <a:srgbClr val="002060"/>
                  </a:solidFill>
                </a:ln>
              </a:rPr>
              <a:t>Тол калган анам янында мин берничә вакыт торгач, анам, мине авлыбыздагы Шәрифә исемле бер фәкыйр</a:t>
            </a:r>
            <a:r>
              <a:rPr lang="ru-RU" dirty="0" err="1" smtClean="0">
                <a:ln>
                  <a:solidFill>
                    <a:srgbClr val="002060"/>
                  </a:solidFill>
                </a:ln>
              </a:rPr>
              <a:t>ь</a:t>
            </a:r>
            <a:r>
              <a:rPr lang="ru-RU" dirty="0" smtClean="0">
                <a:ln>
                  <a:solidFill>
                    <a:srgbClr val="002060"/>
                  </a:solidFill>
                </a:ln>
              </a:rPr>
              <a:t> </a:t>
            </a:r>
            <a:r>
              <a:rPr lang="ru-RU" dirty="0" err="1" smtClean="0">
                <a:ln>
                  <a:solidFill>
                    <a:srgbClr val="002060"/>
                  </a:solidFill>
                </a:ln>
              </a:rPr>
              <a:t>карчыкка</a:t>
            </a:r>
            <a:r>
              <a:rPr lang="ru-RU" dirty="0" smtClean="0">
                <a:ln>
                  <a:solidFill>
                    <a:srgbClr val="002060"/>
                  </a:solidFill>
                </a:ln>
              </a:rPr>
              <a:t> </a:t>
            </a:r>
            <a:r>
              <a:rPr lang="ru-RU" dirty="0" err="1" smtClean="0">
                <a:ln>
                  <a:solidFill>
                    <a:srgbClr val="002060"/>
                  </a:solidFill>
                </a:ln>
              </a:rPr>
              <a:t>вакытлыча</a:t>
            </a:r>
            <a:r>
              <a:rPr lang="ru-RU" dirty="0" smtClean="0">
                <a:ln>
                  <a:solidFill>
                    <a:srgbClr val="002060"/>
                  </a:solidFill>
                </a:ln>
              </a:rPr>
              <a:t> </a:t>
            </a:r>
            <a:r>
              <a:rPr lang="ru-RU" dirty="0" err="1" smtClean="0">
                <a:ln>
                  <a:solidFill>
                    <a:srgbClr val="002060"/>
                  </a:solidFill>
                </a:ln>
              </a:rPr>
              <a:t>асрарга</a:t>
            </a:r>
            <a:r>
              <a:rPr lang="ru-RU" dirty="0" smtClean="0">
                <a:ln>
                  <a:solidFill>
                    <a:srgbClr val="002060"/>
                  </a:solidFill>
                </a:ln>
              </a:rPr>
              <a:t> </a:t>
            </a:r>
            <a:r>
              <a:rPr lang="ru-RU" dirty="0" err="1" smtClean="0">
                <a:ln>
                  <a:solidFill>
                    <a:srgbClr val="002060"/>
                  </a:solidFill>
                </a:ln>
              </a:rPr>
              <a:t>биреп</a:t>
            </a:r>
            <a:r>
              <a:rPr lang="ru-RU" dirty="0" smtClean="0">
                <a:ln>
                  <a:solidFill>
                    <a:srgbClr val="002060"/>
                  </a:solidFill>
                </a:ln>
              </a:rPr>
              <a:t> </a:t>
            </a:r>
            <a:r>
              <a:rPr lang="ru-RU" dirty="0" err="1" smtClean="0">
                <a:ln>
                  <a:solidFill>
                    <a:srgbClr val="002060"/>
                  </a:solidFill>
                </a:ln>
              </a:rPr>
              <a:t>калдырып</a:t>
            </a:r>
            <a:r>
              <a:rPr lang="ru-RU" dirty="0" smtClean="0">
                <a:ln>
                  <a:solidFill>
                    <a:srgbClr val="002060"/>
                  </a:solidFill>
                </a:ln>
              </a:rPr>
              <a:t>, </a:t>
            </a:r>
            <a:r>
              <a:rPr lang="ru-RU" dirty="0" err="1" smtClean="0">
                <a:ln>
                  <a:solidFill>
                    <a:srgbClr val="002060"/>
                  </a:solidFill>
                </a:ln>
              </a:rPr>
              <a:t>үзе Сасна</a:t>
            </a:r>
            <a:r>
              <a:rPr lang="ru-RU" dirty="0" smtClean="0">
                <a:ln>
                  <a:solidFill>
                    <a:srgbClr val="002060"/>
                  </a:solidFill>
                </a:ln>
              </a:rPr>
              <a:t> </a:t>
            </a:r>
            <a:r>
              <a:rPr lang="ru-RU" dirty="0" err="1" smtClean="0">
                <a:ln>
                  <a:solidFill>
                    <a:srgbClr val="002060"/>
                  </a:solidFill>
                </a:ln>
              </a:rPr>
              <a:t>исемле</a:t>
            </a:r>
            <a:r>
              <a:rPr lang="ru-RU" dirty="0" smtClean="0">
                <a:ln>
                  <a:solidFill>
                    <a:srgbClr val="002060"/>
                  </a:solidFill>
                </a:ln>
              </a:rPr>
              <a:t> </a:t>
            </a:r>
            <a:r>
              <a:rPr lang="ru-RU" dirty="0" err="1" smtClean="0">
                <a:ln>
                  <a:solidFill>
                    <a:srgbClr val="002060"/>
                  </a:solidFill>
                </a:ln>
              </a:rPr>
              <a:t>авлның мулласына</a:t>
            </a:r>
            <a:r>
              <a:rPr lang="ru-RU" dirty="0" smtClean="0">
                <a:ln>
                  <a:solidFill>
                    <a:srgbClr val="002060"/>
                  </a:solidFill>
                </a:ln>
              </a:rPr>
              <a:t> </a:t>
            </a:r>
            <a:r>
              <a:rPr lang="ru-RU" dirty="0" err="1" smtClean="0">
                <a:ln>
                  <a:solidFill>
                    <a:srgbClr val="002060"/>
                  </a:solidFill>
                </a:ln>
              </a:rPr>
              <a:t>кияүгә чыккан</a:t>
            </a:r>
            <a:r>
              <a:rPr lang="ru-RU" dirty="0" smtClean="0">
                <a:ln>
                  <a:solidFill>
                    <a:srgbClr val="002060"/>
                  </a:solidFill>
                </a:ln>
              </a:rPr>
              <a:t>…</a:t>
            </a:r>
            <a:endParaRPr lang="ru-RU" dirty="0">
              <a:ln>
                <a:solidFill>
                  <a:srgbClr val="002060"/>
                </a:solidFill>
              </a:ln>
            </a:endParaRPr>
          </a:p>
        </p:txBody>
      </p:sp>
      <p:pic>
        <p:nvPicPr>
          <p:cNvPr id="1026" name="Picture 2" descr="E:\исемдэ калганнар нов\исемдэ калганнар 001.jpg"/>
          <p:cNvPicPr>
            <a:picLocks noChangeAspect="1" noChangeArrowheads="1"/>
          </p:cNvPicPr>
          <p:nvPr/>
        </p:nvPicPr>
        <p:blipFill>
          <a:blip r:embed="rId2"/>
          <a:srcRect/>
          <a:stretch>
            <a:fillRect/>
          </a:stretch>
        </p:blipFill>
        <p:spPr bwMode="auto">
          <a:xfrm>
            <a:off x="1428728" y="357166"/>
            <a:ext cx="3571900" cy="3000396"/>
          </a:xfrm>
          <a:prstGeom prst="roundRect">
            <a:avLst/>
          </a:prstGeom>
          <a:noFill/>
          <a:ln>
            <a:noFill/>
          </a:ln>
          <a:effectLst>
            <a:glow rad="1397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27" name="Picture 3" descr="E:\исемдэ калганнар нов\исемдэ калганнар.jpg"/>
          <p:cNvPicPr>
            <a:picLocks noChangeAspect="1" noChangeArrowheads="1"/>
          </p:cNvPicPr>
          <p:nvPr/>
        </p:nvPicPr>
        <p:blipFill>
          <a:blip r:embed="rId3"/>
          <a:srcRect/>
          <a:stretch>
            <a:fillRect/>
          </a:stretch>
        </p:blipFill>
        <p:spPr bwMode="auto">
          <a:xfrm>
            <a:off x="5186366" y="2428868"/>
            <a:ext cx="3379079" cy="4137648"/>
          </a:xfrm>
          <a:prstGeom prst="roundRect">
            <a:avLst/>
          </a:prstGeom>
          <a:noFill/>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diamond(in)">
                                      <p:cBhvr>
                                        <p:cTn id="22"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талипова\Desktop\исемдә калганнар\Рисунок7сасна.jpg"/>
          <p:cNvPicPr>
            <a:picLocks noChangeAspect="1" noChangeArrowheads="1"/>
          </p:cNvPicPr>
          <p:nvPr/>
        </p:nvPicPr>
        <p:blipFill>
          <a:blip r:embed="rId2"/>
          <a:srcRect/>
          <a:stretch>
            <a:fillRect/>
          </a:stretch>
        </p:blipFill>
        <p:spPr bwMode="auto">
          <a:xfrm>
            <a:off x="1571604" y="214290"/>
            <a:ext cx="3429024" cy="3124200"/>
          </a:xfrm>
          <a:prstGeom prst="rect">
            <a:avLst/>
          </a:prstGeom>
          <a:noFill/>
        </p:spPr>
      </p:pic>
      <p:pic>
        <p:nvPicPr>
          <p:cNvPr id="5123" name="Picture 3" descr="C:\Users\талипова\Desktop\исемдә калганнар\Рисунок7сасна2.jpg"/>
          <p:cNvPicPr>
            <a:picLocks noChangeAspect="1" noChangeArrowheads="1"/>
          </p:cNvPicPr>
          <p:nvPr/>
        </p:nvPicPr>
        <p:blipFill>
          <a:blip r:embed="rId3"/>
          <a:srcRect/>
          <a:stretch>
            <a:fillRect/>
          </a:stretch>
        </p:blipFill>
        <p:spPr bwMode="auto">
          <a:xfrm>
            <a:off x="5214942" y="3429000"/>
            <a:ext cx="3500430" cy="3242334"/>
          </a:xfrm>
          <a:prstGeom prst="rect">
            <a:avLst/>
          </a:prstGeom>
          <a:noFill/>
        </p:spPr>
      </p:pic>
      <p:sp>
        <p:nvSpPr>
          <p:cNvPr id="4" name="TextBox 3"/>
          <p:cNvSpPr txBox="1"/>
          <p:nvPr/>
        </p:nvSpPr>
        <p:spPr>
          <a:xfrm>
            <a:off x="5148547" y="571480"/>
            <a:ext cx="3995453" cy="2031325"/>
          </a:xfrm>
          <a:prstGeom prst="rect">
            <a:avLst/>
          </a:prstGeom>
          <a:noFill/>
        </p:spPr>
        <p:txBody>
          <a:bodyPr wrap="square" rtlCol="0">
            <a:spAutoFit/>
          </a:bodyPr>
          <a:lstStyle/>
          <a:p>
            <a:pPr algn="just"/>
            <a:r>
              <a:rPr lang="tt-RU" dirty="0" smtClean="0">
                <a:ln>
                  <a:solidFill>
                    <a:srgbClr val="002060"/>
                  </a:solidFill>
                </a:ln>
              </a:rPr>
              <a:t>Аннары мине Саснага алып киткәннәр...</a:t>
            </a:r>
          </a:p>
          <a:p>
            <a:pPr algn="just"/>
            <a:r>
              <a:rPr lang="tt-RU" dirty="0" smtClean="0">
                <a:ln>
                  <a:solidFill>
                    <a:srgbClr val="002060"/>
                  </a:solidFill>
                </a:ln>
              </a:rPr>
              <a:t>Үги әтиемнең мине сөюе, миңа чәй янында кәрәзле балны ак күмәчкә ягып бирүе, мине шунда куанганнарым, биш минутлык төш шикелле генә, әле дә булса хәтеремдә.</a:t>
            </a:r>
            <a:endParaRPr lang="ru-RU" dirty="0">
              <a:ln>
                <a:solidFill>
                  <a:srgbClr val="002060"/>
                </a:solidFill>
              </a:ln>
            </a:endParaRPr>
          </a:p>
        </p:txBody>
      </p:sp>
      <p:pic>
        <p:nvPicPr>
          <p:cNvPr id="2050" name="Picture 2" descr="E:\исемдэ калганнар нов\исемдэ калганнар 002.jpg"/>
          <p:cNvPicPr>
            <a:picLocks noChangeAspect="1" noChangeArrowheads="1"/>
          </p:cNvPicPr>
          <p:nvPr/>
        </p:nvPicPr>
        <p:blipFill>
          <a:blip r:embed="rId4"/>
          <a:srcRect/>
          <a:stretch>
            <a:fillRect/>
          </a:stretch>
        </p:blipFill>
        <p:spPr bwMode="auto">
          <a:xfrm>
            <a:off x="1571604" y="3357562"/>
            <a:ext cx="3171979" cy="336074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770" decel="100000"/>
                                        <p:tgtEl>
                                          <p:spTgt spid="2050"/>
                                        </p:tgtEl>
                                      </p:cBhvr>
                                    </p:animEffect>
                                    <p:animScale>
                                      <p:cBhvr>
                                        <p:cTn id="18" dur="770" decel="100000"/>
                                        <p:tgtEl>
                                          <p:spTgt spid="2050"/>
                                        </p:tgtEl>
                                      </p:cBhvr>
                                      <p:from x="10000" y="10000"/>
                                      <p:to x="200000" y="450000"/>
                                    </p:animScale>
                                    <p:animScale>
                                      <p:cBhvr>
                                        <p:cTn id="19" dur="1230" accel="100000" fill="hold">
                                          <p:stCondLst>
                                            <p:cond delay="770"/>
                                          </p:stCondLst>
                                        </p:cTn>
                                        <p:tgtEl>
                                          <p:spTgt spid="2050"/>
                                        </p:tgtEl>
                                      </p:cBhvr>
                                      <p:from x="200000" y="450000"/>
                                      <p:to x="100000" y="100000"/>
                                    </p:animScale>
                                    <p:set>
                                      <p:cBhvr>
                                        <p:cTn id="20" dur="770" fill="hold"/>
                                        <p:tgtEl>
                                          <p:spTgt spid="2050"/>
                                        </p:tgtEl>
                                        <p:attrNameLst>
                                          <p:attrName>ppt_x</p:attrName>
                                        </p:attrNameLst>
                                      </p:cBhvr>
                                      <p:to>
                                        <p:strVal val="(0.5)"/>
                                      </p:to>
                                    </p:set>
                                    <p:anim from="(0.5)" to="(#ppt_x)" calcmode="lin" valueType="num">
                                      <p:cBhvr>
                                        <p:cTn id="21" dur="1230" accel="100000" fill="hold">
                                          <p:stCondLst>
                                            <p:cond delay="770"/>
                                          </p:stCondLst>
                                        </p:cTn>
                                        <p:tgtEl>
                                          <p:spTgt spid="2050"/>
                                        </p:tgtEl>
                                        <p:attrNameLst>
                                          <p:attrName>ppt_x</p:attrName>
                                        </p:attrNameLst>
                                      </p:cBhvr>
                                    </p:anim>
                                    <p:set>
                                      <p:cBhvr>
                                        <p:cTn id="22" dur="770" fill="hold"/>
                                        <p:tgtEl>
                                          <p:spTgt spid="2050"/>
                                        </p:tgtEl>
                                        <p:attrNameLst>
                                          <p:attrName>ppt_y</p:attrName>
                                        </p:attrNameLst>
                                      </p:cBhvr>
                                      <p:to>
                                        <p:strVal val="(#ppt_y+0.4)"/>
                                      </p:to>
                                    </p:set>
                                    <p:anim from="(#ppt_y+0.4)" to="(#ppt_y)" calcmode="lin" valueType="num">
                                      <p:cBhvr>
                                        <p:cTn id="23" dur="1230" accel="100000" fill="hold">
                                          <p:stCondLst>
                                            <p:cond delay="770"/>
                                          </p:stCondLst>
                                        </p:cTn>
                                        <p:tgtEl>
                                          <p:spTgt spid="2050"/>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5123"/>
                                        </p:tgtEl>
                                        <p:attrNameLst>
                                          <p:attrName>style.visibility</p:attrName>
                                        </p:attrNameLst>
                                      </p:cBhvr>
                                      <p:to>
                                        <p:strVal val="visible"/>
                                      </p:to>
                                    </p:set>
                                    <p:animEffect transition="in" filter="strips(downLeft)">
                                      <p:cBhvr>
                                        <p:cTn id="28"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талипова\Desktop\исемдә калганнар\Рисунок7Өчиле.jpg"/>
          <p:cNvPicPr>
            <a:picLocks noChangeAspect="1" noChangeArrowheads="1"/>
          </p:cNvPicPr>
          <p:nvPr/>
        </p:nvPicPr>
        <p:blipFill>
          <a:blip r:embed="rId2"/>
          <a:srcRect/>
          <a:stretch>
            <a:fillRect/>
          </a:stretch>
        </p:blipFill>
        <p:spPr bwMode="auto">
          <a:xfrm>
            <a:off x="1500166" y="214290"/>
            <a:ext cx="3643338" cy="3670392"/>
          </a:xfrm>
          <a:prstGeom prst="ellipse">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147" name="Picture 3" descr="C:\Users\талипова\Desktop\исемдә калганнар\Рисунок7Саҗидә.jpg"/>
          <p:cNvPicPr>
            <a:picLocks noChangeAspect="1" noChangeArrowheads="1"/>
          </p:cNvPicPr>
          <p:nvPr/>
        </p:nvPicPr>
        <p:blipFill>
          <a:blip r:embed="rId3"/>
          <a:srcRect/>
          <a:stretch>
            <a:fillRect/>
          </a:stretch>
        </p:blipFill>
        <p:spPr bwMode="auto">
          <a:xfrm>
            <a:off x="5357818" y="2786058"/>
            <a:ext cx="3571900" cy="4018400"/>
          </a:xfrm>
          <a:prstGeom prst="flowChartAlternateProcess">
            <a:avLst/>
          </a:prstGeom>
          <a:noFill/>
          <a:effectLst>
            <a:outerShdw blurRad="50800" dist="38100" dir="8100000" algn="tr" rotWithShape="0">
              <a:prstClr val="black">
                <a:alpha val="40000"/>
              </a:prstClr>
            </a:outerShdw>
          </a:effectLst>
        </p:spPr>
      </p:pic>
      <p:sp>
        <p:nvSpPr>
          <p:cNvPr id="4" name="TextBox 3"/>
          <p:cNvSpPr txBox="1"/>
          <p:nvPr/>
        </p:nvSpPr>
        <p:spPr>
          <a:xfrm>
            <a:off x="5286380" y="214290"/>
            <a:ext cx="3643370" cy="1754326"/>
          </a:xfrm>
          <a:prstGeom prst="rect">
            <a:avLst/>
          </a:prstGeom>
          <a:noFill/>
        </p:spPr>
        <p:txBody>
          <a:bodyPr wrap="square" rtlCol="0">
            <a:spAutoFit/>
          </a:bodyPr>
          <a:lstStyle/>
          <a:p>
            <a:pPr algn="just"/>
            <a:r>
              <a:rPr lang="tt-RU" dirty="0" smtClean="0">
                <a:ln>
                  <a:solidFill>
                    <a:srgbClr val="002060"/>
                  </a:solidFill>
                </a:ln>
              </a:rPr>
              <a:t>Үги әбинең алты күгәрченнәре эчендә мин бер чәүкә булганга, мине еласам-юатучы, иркәләним дисәм – сөюче, ашыйсым-эчәсем килсә, кызганучы бер дә булмаган, мине эткәннәр дә төрткәннәр.</a:t>
            </a:r>
            <a:endParaRPr lang="ru-RU" dirty="0">
              <a:ln>
                <a:solidFill>
                  <a:srgbClr val="002060"/>
                </a:solidFill>
              </a:ln>
            </a:endParaRPr>
          </a:p>
        </p:txBody>
      </p:sp>
      <p:sp>
        <p:nvSpPr>
          <p:cNvPr id="5" name="TextBox 4"/>
          <p:cNvSpPr txBox="1"/>
          <p:nvPr/>
        </p:nvSpPr>
        <p:spPr>
          <a:xfrm>
            <a:off x="1142976" y="4000504"/>
            <a:ext cx="4143404" cy="2031325"/>
          </a:xfrm>
          <a:prstGeom prst="rect">
            <a:avLst/>
          </a:prstGeom>
          <a:noFill/>
        </p:spPr>
        <p:txBody>
          <a:bodyPr wrap="square" rtlCol="0">
            <a:spAutoFit/>
          </a:bodyPr>
          <a:lstStyle/>
          <a:p>
            <a:pPr algn="just"/>
            <a:r>
              <a:rPr lang="tt-RU" dirty="0" smtClean="0">
                <a:ln>
                  <a:solidFill>
                    <a:srgbClr val="002060"/>
                  </a:solidFill>
                </a:ln>
              </a:rPr>
              <a:t>Мин әле хәзер аерып алганым Саҗидә апайның, үги әбдән яшереп кенә, мине юатканын вә сөйгәнен, әби килә башлагач та, минем белән эше юк кеше шикелле, үзенә икенче кыяфәт биргәнен һаман хәтеремдә саклыйм. </a:t>
            </a: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fade">
                                      <p:cBhvr>
                                        <p:cTn id="17" dur="1000"/>
                                        <p:tgtEl>
                                          <p:spTgt spid="6147"/>
                                        </p:tgtEl>
                                      </p:cBhvr>
                                    </p:animEffect>
                                    <p:anim calcmode="lin" valueType="num">
                                      <p:cBhvr>
                                        <p:cTn id="18" dur="1000" fill="hold"/>
                                        <p:tgtEl>
                                          <p:spTgt spid="6147"/>
                                        </p:tgtEl>
                                        <p:attrNameLst>
                                          <p:attrName>ppt_x</p:attrName>
                                        </p:attrNameLst>
                                      </p:cBhvr>
                                      <p:tavLst>
                                        <p:tav tm="0">
                                          <p:val>
                                            <p:strVal val="#ppt_x"/>
                                          </p:val>
                                        </p:tav>
                                        <p:tav tm="100000">
                                          <p:val>
                                            <p:strVal val="#ppt_x"/>
                                          </p:val>
                                        </p:tav>
                                      </p:tavLst>
                                    </p:anim>
                                    <p:anim calcmode="lin" valueType="num">
                                      <p:cBhvr>
                                        <p:cTn id="19" dur="900" decel="100000" fill="hold"/>
                                        <p:tgtEl>
                                          <p:spTgt spid="614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4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2_Тема2">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4">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2">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зеленая</Template>
  <TotalTime>359</TotalTime>
  <Words>628</Words>
  <Application>Microsoft Office PowerPoint</Application>
  <PresentationFormat>Экран (4:3)</PresentationFormat>
  <Paragraphs>65</Paragraphs>
  <Slides>17</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17</vt:i4>
      </vt:variant>
    </vt:vector>
  </HeadingPairs>
  <TitlesOfParts>
    <vt:vector size="20" baseType="lpstr">
      <vt:lpstr>2_Тема2</vt:lpstr>
      <vt:lpstr>Тема4</vt:lpstr>
      <vt:lpstr>Тема2</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талипова</dc:creator>
  <cp:lastModifiedBy>Администратор</cp:lastModifiedBy>
  <cp:revision>39</cp:revision>
  <dcterms:created xsi:type="dcterms:W3CDTF">2011-03-15T09:08:48Z</dcterms:created>
  <dcterms:modified xsi:type="dcterms:W3CDTF">2011-12-15T06:09:34Z</dcterms:modified>
</cp:coreProperties>
</file>