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6"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17BFEA-4A12-4FE8-A0EF-D9A71F97D146}" type="datetimeFigureOut">
              <a:rPr lang="ru-RU" smtClean="0"/>
              <a:pPr/>
              <a:t>06.12.2011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069427-2AE6-4089-8905-CE2F4635C24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A069427-2AE6-4089-8905-CE2F4635C24D}" type="slidenum">
              <a:rPr lang="ru-RU" smtClean="0"/>
              <a:pPr/>
              <a:t>2</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A069427-2AE6-4089-8905-CE2F4635C24D}" type="slidenum">
              <a:rPr lang="ru-RU" smtClean="0"/>
              <a:pPr/>
              <a:t>11</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A069427-2AE6-4089-8905-CE2F4635C24D}" type="slidenum">
              <a:rPr lang="ru-RU" smtClean="0"/>
              <a:pPr/>
              <a:t>13</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A069427-2AE6-4089-8905-CE2F4635C24D}" type="slidenum">
              <a:rPr lang="ru-RU" smtClean="0"/>
              <a:pPr/>
              <a:t>14</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A069427-2AE6-4089-8905-CE2F4635C24D}" type="slidenum">
              <a:rPr lang="ru-RU" smtClean="0"/>
              <a:pPr/>
              <a:t>15</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A069427-2AE6-4089-8905-CE2F4635C24D}" type="slidenum">
              <a:rPr lang="ru-RU" smtClean="0"/>
              <a:pPr/>
              <a:t>16</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A069427-2AE6-4089-8905-CE2F4635C24D}" type="slidenum">
              <a:rPr lang="ru-RU" smtClean="0"/>
              <a:pPr/>
              <a:t>17</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A069427-2AE6-4089-8905-CE2F4635C24D}" type="slidenum">
              <a:rPr lang="ru-RU" smtClean="0"/>
              <a:pPr/>
              <a:t>18</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A069427-2AE6-4089-8905-CE2F4635C24D}" type="slidenum">
              <a:rPr lang="ru-RU" smtClean="0"/>
              <a:pPr/>
              <a:t>19</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A069427-2AE6-4089-8905-CE2F4635C24D}" type="slidenum">
              <a:rPr lang="ru-RU" smtClean="0"/>
              <a:pPr/>
              <a:t>20</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A069427-2AE6-4089-8905-CE2F4635C24D}" type="slidenum">
              <a:rPr lang="ru-RU" smtClean="0"/>
              <a:pPr/>
              <a:t>21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p:cNvSpPr>
            <a:spLocks noGrp="1" noRot="1" noChangeAspect="1" noTextEdit="1"/>
          </p:cNvSpPr>
          <p:nvPr>
            <p:ph type="sldImg"/>
          </p:nvPr>
        </p:nvSpPr>
        <p:spPr bwMode="auto">
          <a:noFill/>
          <a:ln>
            <a:solidFill>
              <a:srgbClr val="000000"/>
            </a:solidFill>
            <a:miter lim="800000"/>
            <a:headEnd/>
            <a:tailEnd/>
          </a:ln>
        </p:spPr>
      </p:sp>
      <p:sp>
        <p:nvSpPr>
          <p:cNvPr id="3277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dirty="0" smtClean="0"/>
          </a:p>
        </p:txBody>
      </p:sp>
      <p:sp>
        <p:nvSpPr>
          <p:cNvPr id="4" name="Номер слайда 3"/>
          <p:cNvSpPr>
            <a:spLocks noGrp="1"/>
          </p:cNvSpPr>
          <p:nvPr>
            <p:ph type="sldNum" sz="quarter" idx="5"/>
          </p:nvPr>
        </p:nvSpPr>
        <p:spPr/>
        <p:txBody>
          <a:bodyPr/>
          <a:lstStyle/>
          <a:p>
            <a:pPr>
              <a:defRPr/>
            </a:pPr>
            <a:fld id="{29785B80-C51A-48AF-9F60-C13F5147DEAB}" type="slidenum">
              <a:rPr lang="ru-RU" smtClean="0"/>
              <a:pPr>
                <a:defRPr/>
              </a:pPr>
              <a:t>3</a:t>
            </a:fld>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A069427-2AE6-4089-8905-CE2F4635C24D}" type="slidenum">
              <a:rPr lang="ru-RU" smtClean="0"/>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A069427-2AE6-4089-8905-CE2F4635C24D}" type="slidenum">
              <a:rPr lang="ru-RU" smtClean="0"/>
              <a:pPr/>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bwMode="auto">
          <a:noFill/>
          <a:ln>
            <a:solidFill>
              <a:srgbClr val="000000"/>
            </a:solidFill>
            <a:miter lim="800000"/>
            <a:headEnd/>
            <a:tailEnd/>
          </a:ln>
        </p:spPr>
      </p:sp>
      <p:sp>
        <p:nvSpPr>
          <p:cNvPr id="3379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smtClean="0"/>
          </a:p>
        </p:txBody>
      </p:sp>
      <p:sp>
        <p:nvSpPr>
          <p:cNvPr id="2765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DDF395-95A3-4B4F-A5C1-0DE062B5FD06}" type="slidenum">
              <a:rPr lang="ru-RU" smtClean="0"/>
              <a:pPr fontAlgn="base">
                <a:spcBef>
                  <a:spcPct val="0"/>
                </a:spcBef>
                <a:spcAft>
                  <a:spcPct val="0"/>
                </a:spcAft>
                <a:defRPr/>
              </a:pPr>
              <a:t>6</a:t>
            </a:fld>
            <a:endParaRPr lang="ru-RU"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A069427-2AE6-4089-8905-CE2F4635C24D}" type="slidenum">
              <a:rPr lang="ru-RU" smtClean="0"/>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A069427-2AE6-4089-8905-CE2F4635C24D}" type="slidenum">
              <a:rPr lang="ru-RU" smtClean="0"/>
              <a:pPr/>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A069427-2AE6-4089-8905-CE2F4635C24D}" type="slidenum">
              <a:rPr lang="ru-RU" smtClean="0"/>
              <a:pPr/>
              <a:t>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A069427-2AE6-4089-8905-CE2F4635C24D}"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29"/>
          <p:cNvSpPr>
            <a:spLocks noGrp="1"/>
          </p:cNvSpPr>
          <p:nvPr>
            <p:ph type="dt" sz="half" idx="10"/>
          </p:nvPr>
        </p:nvSpPr>
        <p:spPr/>
        <p:txBody>
          <a:bodyPr/>
          <a:lstStyle>
            <a:lvl1pPr>
              <a:defRPr/>
            </a:lvl1pPr>
          </a:lstStyle>
          <a:p>
            <a:pPr>
              <a:defRPr/>
            </a:pPr>
            <a:fld id="{ABB314E5-9249-4C89-9233-E842A2AC64A8}" type="datetimeFigureOut">
              <a:rPr lang="ru-RU"/>
              <a:pPr>
                <a:defRPr/>
              </a:pPr>
              <a:t>06.12.2011</a:t>
            </a:fld>
            <a:endParaRPr lang="ru-RU" dirty="0"/>
          </a:p>
        </p:txBody>
      </p:sp>
      <p:sp>
        <p:nvSpPr>
          <p:cNvPr id="5" name="Нижний колонтитул 18"/>
          <p:cNvSpPr>
            <a:spLocks noGrp="1"/>
          </p:cNvSpPr>
          <p:nvPr>
            <p:ph type="ftr" sz="quarter" idx="11"/>
          </p:nvPr>
        </p:nvSpPr>
        <p:spPr/>
        <p:txBody>
          <a:bodyPr/>
          <a:lstStyle>
            <a:lvl1pPr>
              <a:defRPr/>
            </a:lvl1pPr>
          </a:lstStyle>
          <a:p>
            <a:pPr>
              <a:defRPr/>
            </a:pPr>
            <a:endParaRPr lang="ru-RU"/>
          </a:p>
        </p:txBody>
      </p:sp>
      <p:sp>
        <p:nvSpPr>
          <p:cNvPr id="6" name="Номер слайда 26"/>
          <p:cNvSpPr>
            <a:spLocks noGrp="1"/>
          </p:cNvSpPr>
          <p:nvPr>
            <p:ph type="sldNum" sz="quarter" idx="12"/>
          </p:nvPr>
        </p:nvSpPr>
        <p:spPr/>
        <p:txBody>
          <a:bodyPr/>
          <a:lstStyle>
            <a:lvl1pPr>
              <a:defRPr/>
            </a:lvl1pPr>
          </a:lstStyle>
          <a:p>
            <a:pPr>
              <a:defRPr/>
            </a:pPr>
            <a:fld id="{0895B02A-7297-418C-86A6-5FC2AAE96580}" type="slidenum">
              <a:rPr lang="ru-RU"/>
              <a:pPr>
                <a:defRPr/>
              </a:pPr>
              <a:t>‹#›</a:t>
            </a:fld>
            <a:endParaRPr lang="ru-RU"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78845FDA-9481-4689-A8CE-E7AF0FE9765C}" type="datetimeFigureOut">
              <a:rPr lang="ru-RU"/>
              <a:pPr>
                <a:defRPr/>
              </a:pPr>
              <a:t>06.12.2011</a:t>
            </a:fld>
            <a:endParaRPr lang="ru-RU" dirty="0"/>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5242CE5B-6CAF-428E-9645-F2991AC0B60E}" type="slidenum">
              <a:rPr lang="ru-RU"/>
              <a:pPr>
                <a:defRPr/>
              </a:pPr>
              <a:t>‹#›</a:t>
            </a:fld>
            <a:endParaRPr lang="ru-RU"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3255B541-6AA0-4FFE-A572-70EA591B239B}" type="datetimeFigureOut">
              <a:rPr lang="ru-RU"/>
              <a:pPr>
                <a:defRPr/>
              </a:pPr>
              <a:t>06.12.2011</a:t>
            </a:fld>
            <a:endParaRPr lang="ru-RU" dirty="0"/>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A9422818-1BD2-4222-80F9-E8393DF1AD1A}" type="slidenum">
              <a:rPr lang="ru-RU"/>
              <a:pPr>
                <a:defRPr/>
              </a:pPr>
              <a:t>‹#›</a:t>
            </a:fld>
            <a:endParaRPr lang="ru-RU"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38CA1A30-CFCB-4D4E-9ABE-9F9DAA3B31F5}" type="datetimeFigureOut">
              <a:rPr lang="ru-RU"/>
              <a:pPr>
                <a:defRPr/>
              </a:pPr>
              <a:t>06.12.2011</a:t>
            </a:fld>
            <a:endParaRPr lang="ru-RU" dirty="0"/>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C47BC323-1A47-4E98-A6C6-372C80A83147}" type="slidenum">
              <a:rPr lang="ru-RU"/>
              <a:pPr>
                <a:defRPr/>
              </a:pPr>
              <a:t>‹#›</a:t>
            </a:fld>
            <a:endParaRPr lang="ru-RU"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E2BC7DB-2E0A-4215-B43A-5D0F3D49F1CF}" type="datetimeFigureOut">
              <a:rPr lang="ru-RU"/>
              <a:pPr>
                <a:defRPr/>
              </a:pPr>
              <a:t>06.12.2011</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733378F-B9B7-468E-BB88-38A6F935274A}" type="slidenum">
              <a:rPr lang="ru-RU"/>
              <a:pPr>
                <a:defRPr/>
              </a:pPr>
              <a:t>‹#›</a:t>
            </a:fld>
            <a:endParaRPr lang="ru-RU"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C40D2B56-12DE-4553-8A5E-CB5B4F22D613}" type="datetimeFigureOut">
              <a:rPr lang="ru-RU"/>
              <a:pPr>
                <a:defRPr/>
              </a:pPr>
              <a:t>06.12.2011</a:t>
            </a:fld>
            <a:endParaRPr lang="ru-RU" dirty="0"/>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35429250-13AA-4F7C-BE56-B53C1DBAF23F}" type="slidenum">
              <a:rPr lang="ru-RU"/>
              <a:pPr>
                <a:defRPr/>
              </a:pPr>
              <a:t>‹#›</a:t>
            </a:fld>
            <a:endParaRPr lang="ru-RU"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E344A569-1D8C-4A4F-A010-24EACF134CD3}" type="datetimeFigureOut">
              <a:rPr lang="ru-RU"/>
              <a:pPr>
                <a:defRPr/>
              </a:pPr>
              <a:t>06.12.2011</a:t>
            </a:fld>
            <a:endParaRPr lang="ru-RU" dirty="0"/>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E9D9B049-8FBD-4B7B-859C-C65F6DF50C85}" type="slidenum">
              <a:rPr lang="ru-RU"/>
              <a:pPr>
                <a:defRPr/>
              </a:pPr>
              <a:t>‹#›</a:t>
            </a:fld>
            <a:endParaRPr lang="ru-RU"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CFB0F935-CEBA-48D5-9957-059962FDE62A}" type="datetimeFigureOut">
              <a:rPr lang="ru-RU"/>
              <a:pPr>
                <a:defRPr/>
              </a:pPr>
              <a:t>06.12.2011</a:t>
            </a:fld>
            <a:endParaRPr lang="ru-RU" dirty="0"/>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DBEE154C-080D-4B83-9637-F62EAFAB957D}" type="slidenum">
              <a:rPr lang="ru-RU"/>
              <a:pPr>
                <a:defRPr/>
              </a:pPr>
              <a:t>‹#›</a:t>
            </a:fld>
            <a:endParaRPr lang="ru-RU"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53C1306F-B664-41CB-8DC3-DEA8EA907911}" type="datetimeFigureOut">
              <a:rPr lang="ru-RU"/>
              <a:pPr>
                <a:defRPr/>
              </a:pPr>
              <a:t>06.12.2011</a:t>
            </a:fld>
            <a:endParaRPr lang="ru-RU" dirty="0"/>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F0A31F97-C69D-4E99-9C09-BE0D16C621C1}" type="slidenum">
              <a:rPr lang="ru-RU"/>
              <a:pPr>
                <a:defRPr/>
              </a:pPr>
              <a:t>‹#›</a:t>
            </a:fld>
            <a:endParaRPr lang="ru-RU"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A96C2DA9-99DE-402C-A789-57089F50EC27}" type="datetimeFigureOut">
              <a:rPr lang="ru-RU"/>
              <a:pPr>
                <a:defRPr/>
              </a:pPr>
              <a:t>06.12.2011</a:t>
            </a:fld>
            <a:endParaRPr lang="ru-RU" dirty="0"/>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E8317F4B-8C45-464B-B423-D1A8E67CD7E2}" type="slidenum">
              <a:rPr lang="ru-RU"/>
              <a:pPr>
                <a:defRPr/>
              </a:pPr>
              <a:t>‹#›</a:t>
            </a:fld>
            <a:endParaRPr lang="ru-RU"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Прямоугольный треугольник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Полилиния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Полилиния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dirty="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106C7AC3-36E0-439B-AC42-7D7C6191F05E}" type="datetimeFigureOut">
              <a:rPr lang="ru-RU"/>
              <a:pPr>
                <a:defRPr/>
              </a:pPr>
              <a:t>06.12.2011</a:t>
            </a:fld>
            <a:endParaRPr lang="ru-RU" dirty="0"/>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2D99FAAF-BC52-4982-8859-8EFF2A7C51EF}" type="slidenum">
              <a:rPr lang="ru-RU"/>
              <a:pPr>
                <a:defRPr/>
              </a:pPr>
              <a:t>‹#›</a:t>
            </a:fld>
            <a:endParaRPr lang="ru-RU"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1000">
              <a:schemeClr val="accent5">
                <a:lumMod val="75000"/>
              </a:schemeClr>
            </a:gs>
            <a:gs pos="25000">
              <a:schemeClr val="bg2">
                <a:tint val="83000"/>
                <a:satMod val="320000"/>
              </a:schemeClr>
            </a:gs>
            <a:gs pos="100000">
              <a:schemeClr val="bg2">
                <a:shade val="15000"/>
                <a:satMod val="32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028"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20F71831-3143-4DB8-965E-5B8BED56B61E}" type="datetimeFigureOut">
              <a:rPr lang="ru-RU"/>
              <a:pPr>
                <a:defRPr/>
              </a:pPr>
              <a:t>06.12.2011</a:t>
            </a:fld>
            <a:endParaRPr lang="ru-RU" dirty="0"/>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E27C01A1-60A9-40E8-846D-2AB8B7D09ACD}" type="slidenum">
              <a:rPr lang="ru-RU"/>
              <a:pPr>
                <a:defRPr/>
              </a:pPr>
              <a:t>‹#›</a:t>
            </a:fld>
            <a:endParaRPr lang="ru-RU" dirty="0"/>
          </a:p>
        </p:txBody>
      </p:sp>
      <p:grpSp>
        <p:nvGrpSpPr>
          <p:cNvPr id="2"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0">
    <p:cover dir="ld"/>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A8CDD7"/>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A8CDD7"/>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C0BEAF"/>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tt.wikipedia.org/wiki/1910_%D0%B5%D0%BB"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tt.wikipedia.org/wiki/%D0%A2%D2%AF%D0%B1%D3%99%D0%BD_%D0%9D%D0%BE%D0%B2%D0%B3%D0%BE%D1%80%D0%BE%D0%B4" TargetMode="External"/><Relationship Id="rId7" Type="http://schemas.openxmlformats.org/officeDocument/2006/relationships/hyperlink" Target="http://tt.wikipedia.org/wiki/%D0%A8%D3%99%D1%80%D1%8B%D0%BA_%D0%BA%D0%BB%D1%83%D0%B1%D1%8B"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tt.wikipedia.org/wiki/%D0%A1%D3%99%D0%B3%D1%8B%D0%B9%D1%82%D1%8C_%D0%A0%D3%99%D0%BC%D0%B8%D0%B5%D0%B2" TargetMode="External"/><Relationship Id="rId5" Type="http://schemas.openxmlformats.org/officeDocument/2006/relationships/hyperlink" Target="http://tt.wikipedia.org/wiki/%D3%98%D1%81%D1%82%D0%B5%D1%80%D1%85%D0%B0%D0%BD" TargetMode="External"/><Relationship Id="rId4" Type="http://schemas.openxmlformats.org/officeDocument/2006/relationships/hyperlink" Target="http://tt.wikipedia.org/wiki/%D0%A1%D0%B5%D0%BC%D0%B1%D0%B5%D1%80_%D3%A9%D0%BB%D0%BA%D3%99%D1%81%D0%B5"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hyperlink" Target="http://tt.wikipedia.org/wiki/%D0%9B%D0%B5%D0%B2_%D0%A2%D0%BE%D0%BB%D1%81%D1%82%D0%BE%D0%B9" TargetMode="External"/><Relationship Id="rId7" Type="http://schemas.openxmlformats.org/officeDocument/2006/relationships/hyperlink" Target="http://tashlar.narod.ru/photo/tatarlar/tukay-gabdulla.jp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hyperlink" Target="http://tt.wikipedia.org/wiki/%D0%9A%D0%BE%D1%80%D1%8A%D3%99%D0%BD" TargetMode="External"/><Relationship Id="rId4" Type="http://schemas.openxmlformats.org/officeDocument/2006/relationships/hyperlink" Target="http://tt.wikipedia.org/wiki/%D0%A8%D0%B8%D2%BB%D0%B0%D0%B1%D0%B5%D1%82%D0%B4%D0%B8%D0%BD_%D0%9C%D3%99%D1%80%D2%97%D0%B0%D0%BD%D0%B8"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 Id="rId9" Type="http://schemas.openxmlformats.org/officeDocument/2006/relationships/image" Target="../media/image43.jpe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hyperlink" Target="http://www.mishansaba.ucoz.ru/_bl/0/s30937953.jp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tt-RU" dirty="0" smtClean="0"/>
              <a:t>Г.Тукайның тормышы һәм иҗаты</a:t>
            </a:r>
            <a:endParaRPr lang="ru-RU" dirty="0"/>
          </a:p>
        </p:txBody>
      </p:sp>
      <p:sp>
        <p:nvSpPr>
          <p:cNvPr id="3" name="Подзаголовок 2"/>
          <p:cNvSpPr>
            <a:spLocks noGrp="1"/>
          </p:cNvSpPr>
          <p:nvPr>
            <p:ph type="subTitle" idx="1"/>
          </p:nvPr>
        </p:nvSpPr>
        <p:spPr/>
        <p:txBody>
          <a:bodyPr/>
          <a:lstStyle/>
          <a:p>
            <a:endParaRPr lang="ru-RU"/>
          </a:p>
        </p:txBody>
      </p:sp>
      <p:sp>
        <p:nvSpPr>
          <p:cNvPr id="4" name="Прямоугольник 3"/>
          <p:cNvSpPr/>
          <p:nvPr/>
        </p:nvSpPr>
        <p:spPr>
          <a:xfrm>
            <a:off x="500034" y="1285860"/>
            <a:ext cx="8001056" cy="3785652"/>
          </a:xfrm>
          <a:prstGeom prst="rect">
            <a:avLst/>
          </a:prstGeom>
        </p:spPr>
        <p:style>
          <a:lnRef idx="1">
            <a:schemeClr val="accent5"/>
          </a:lnRef>
          <a:fillRef idx="3">
            <a:schemeClr val="accent5"/>
          </a:fillRef>
          <a:effectRef idx="2">
            <a:schemeClr val="accent5"/>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t-RU" sz="8000" b="1" cap="none" spc="50" dirty="0" smtClean="0">
                <a:ln w="11430"/>
                <a:solidFill>
                  <a:schemeClr val="accent4"/>
                </a:solidFill>
                <a:effectLst>
                  <a:outerShdw blurRad="76200" dist="50800" dir="5400000" algn="tl" rotWithShape="0">
                    <a:srgbClr val="000000">
                      <a:alpha val="65000"/>
                    </a:srgbClr>
                  </a:outerShdw>
                </a:effectLst>
              </a:rPr>
              <a:t>Г.Тукайның </a:t>
            </a:r>
          </a:p>
          <a:p>
            <a:pPr algn="ctr"/>
            <a:r>
              <a:rPr lang="tt-RU" sz="8000" b="1" cap="none" spc="50" dirty="0" smtClean="0">
                <a:ln w="11430"/>
                <a:solidFill>
                  <a:schemeClr val="accent4"/>
                </a:solidFill>
                <a:effectLst>
                  <a:outerShdw blurRad="76200" dist="50800" dir="5400000" algn="tl" rotWithShape="0">
                    <a:srgbClr val="000000">
                      <a:alpha val="65000"/>
                    </a:srgbClr>
                  </a:outerShdw>
                </a:effectLst>
              </a:rPr>
              <a:t>тормышы һәм иҗаты</a:t>
            </a:r>
            <a:endParaRPr lang="ru-RU" sz="8000" b="1" cap="none" spc="50" dirty="0">
              <a:ln w="11430"/>
              <a:solidFill>
                <a:schemeClr val="accent4"/>
              </a:solidFill>
              <a:effectLst>
                <a:outerShdw blurRad="76200" dist="50800" dir="5400000" algn="tl" rotWithShape="0">
                  <a:srgbClr val="000000">
                    <a:alpha val="65000"/>
                  </a:srgbClr>
                </a:outerShdw>
              </a:effectLst>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5" y="6000750"/>
            <a:ext cx="4357688" cy="1143000"/>
          </a:xfrm>
        </p:spPr>
        <p:txBody>
          <a:bodyPr>
            <a:normAutofit fontScale="90000"/>
          </a:bodyPr>
          <a:lstStyle/>
          <a:p>
            <a:pPr algn="just" eaLnBrk="1" fontAlgn="auto" hangingPunct="1">
              <a:spcAft>
                <a:spcPts val="0"/>
              </a:spcAft>
              <a:defRPr/>
            </a:pPr>
            <a:r>
              <a:rPr lang="ru-RU" sz="1800" b="1" u="sng" dirty="0" smtClean="0">
                <a:solidFill>
                  <a:schemeClr val="accent6">
                    <a:lumMod val="50000"/>
                  </a:schemeClr>
                </a:solidFill>
                <a:latin typeface="Arial" pitchFamily="34" charset="0"/>
                <a:cs typeface="Arial" pitchFamily="34" charset="0"/>
              </a:rPr>
              <a:t>1894 </a:t>
            </a:r>
            <a:r>
              <a:rPr lang="ru-RU" sz="1800" b="1" dirty="0" smtClean="0">
                <a:solidFill>
                  <a:schemeClr val="accent6">
                    <a:lumMod val="50000"/>
                  </a:schemeClr>
                </a:solidFill>
                <a:latin typeface="Arial" pitchFamily="34" charset="0"/>
                <a:cs typeface="Arial" pitchFamily="34" charset="0"/>
              </a:rPr>
              <a:t>нче  елның ахыры, </a:t>
            </a:r>
            <a:r>
              <a:rPr lang="ru-RU" sz="1800" b="1" u="sng" dirty="0" smtClean="0">
                <a:solidFill>
                  <a:schemeClr val="accent6">
                    <a:lumMod val="50000"/>
                  </a:schemeClr>
                </a:solidFill>
                <a:latin typeface="Arial" pitchFamily="34" charset="0"/>
                <a:cs typeface="Arial" pitchFamily="34" charset="0"/>
              </a:rPr>
              <a:t>1895</a:t>
            </a:r>
            <a:r>
              <a:rPr lang="ru-RU" sz="1800" b="1" dirty="0" smtClean="0">
                <a:solidFill>
                  <a:schemeClr val="accent6">
                    <a:lumMod val="50000"/>
                  </a:schemeClr>
                </a:solidFill>
                <a:latin typeface="Arial" pitchFamily="34" charset="0"/>
                <a:cs typeface="Arial" pitchFamily="34" charset="0"/>
              </a:rPr>
              <a:t> елның башларында, әтисе белән бертуган апасы Газизә һәм сәүдәгәр җизнәсе Галиәсгар Госмановлар Тукайны Ураль</a:t>
            </a:r>
            <a:r>
              <a:rPr lang="tt-RU" sz="1800" b="1" dirty="0" smtClean="0">
                <a:solidFill>
                  <a:schemeClr val="accent6">
                    <a:lumMod val="50000"/>
                  </a:schemeClr>
                </a:solidFill>
                <a:latin typeface="Arial" pitchFamily="34" charset="0"/>
                <a:cs typeface="Arial" pitchFamily="34" charset="0"/>
              </a:rPr>
              <a:t>скига алдыралар.</a:t>
            </a:r>
            <a:r>
              <a:rPr lang="tt-RU" sz="1800" dirty="0" smtClean="0"/>
              <a:t/>
            </a:r>
            <a:br>
              <a:rPr lang="tt-RU" sz="1800" dirty="0" smtClean="0"/>
            </a:br>
            <a:r>
              <a:rPr lang="ru-RU" sz="1800" b="1" dirty="0" smtClean="0">
                <a:solidFill>
                  <a:schemeClr val="accent6">
                    <a:lumMod val="50000"/>
                  </a:schemeClr>
                </a:solidFill>
                <a:latin typeface="Arial" pitchFamily="34" charset="0"/>
                <a:cs typeface="Arial" pitchFamily="34" charset="0"/>
              </a:rPr>
              <a:t> Ураль</a:t>
            </a:r>
            <a:r>
              <a:rPr lang="tt-RU" sz="1800" b="1" dirty="0" smtClean="0">
                <a:solidFill>
                  <a:schemeClr val="accent6">
                    <a:lumMod val="50000"/>
                  </a:schemeClr>
                </a:solidFill>
                <a:latin typeface="Arial" pitchFamily="34" charset="0"/>
                <a:cs typeface="Arial" pitchFamily="34" charset="0"/>
              </a:rPr>
              <a:t>скига китәр алдыннан ул Кушлавычта туганнарында бер ай чамасы яши.</a:t>
            </a:r>
            <a:r>
              <a:rPr lang="tt-RU" sz="1800" dirty="0" smtClean="0"/>
              <a:t/>
            </a:r>
            <a:br>
              <a:rPr lang="tt-RU" sz="1800" dirty="0" smtClean="0"/>
            </a:br>
            <a:r>
              <a:rPr lang="tt-RU" sz="1800" b="1" u="sng" dirty="0" smtClean="0">
                <a:solidFill>
                  <a:schemeClr val="accent6">
                    <a:lumMod val="50000"/>
                  </a:schemeClr>
                </a:solidFill>
                <a:latin typeface="Arial" pitchFamily="34" charset="0"/>
                <a:cs typeface="Arial" pitchFamily="34" charset="0"/>
              </a:rPr>
              <a:t>1895-1906</a:t>
            </a:r>
            <a:r>
              <a:rPr lang="tt-RU" sz="1800" b="1" dirty="0" smtClean="0">
                <a:solidFill>
                  <a:schemeClr val="accent6">
                    <a:lumMod val="50000"/>
                  </a:schemeClr>
                </a:solidFill>
                <a:latin typeface="Arial" pitchFamily="34" charset="0"/>
                <a:cs typeface="Arial" pitchFamily="34" charset="0"/>
              </a:rPr>
              <a:t> елларда Тукай Мотыйгулла Төхфәтуллин мәдрәсәсендә укый һәм мөгәллим булып эшли. Мәдрәсәдә укыганда  язган өйрәнчек шигырьләрнең сакланып калганнарыннан берсе - нәзир Вәлиулла Хәмидуллин турындагы шигыр</a:t>
            </a:r>
            <a:r>
              <a:rPr lang="ru-RU" sz="1800" b="1" dirty="0" smtClean="0">
                <a:solidFill>
                  <a:schemeClr val="accent6">
                    <a:lumMod val="50000"/>
                  </a:schemeClr>
                </a:solidFill>
                <a:latin typeface="Arial" pitchFamily="34" charset="0"/>
                <a:cs typeface="Arial" pitchFamily="34" charset="0"/>
              </a:rPr>
              <a:t>ь</a:t>
            </a:r>
            <a:r>
              <a:rPr lang="tt-RU" sz="1800" b="1" dirty="0" smtClean="0">
                <a:solidFill>
                  <a:schemeClr val="accent6">
                    <a:lumMod val="50000"/>
                  </a:schemeClr>
                </a:solidFill>
                <a:latin typeface="Arial" pitchFamily="34" charset="0"/>
                <a:cs typeface="Arial" pitchFamily="34" charset="0"/>
              </a:rPr>
              <a:t>: </a:t>
            </a:r>
            <a:br>
              <a:rPr lang="tt-RU" sz="1800" b="1" dirty="0" smtClean="0">
                <a:solidFill>
                  <a:schemeClr val="accent6">
                    <a:lumMod val="50000"/>
                  </a:schemeClr>
                </a:solidFill>
                <a:latin typeface="Arial" pitchFamily="34" charset="0"/>
                <a:cs typeface="Arial" pitchFamily="34" charset="0"/>
              </a:rPr>
            </a:br>
            <a:r>
              <a:rPr lang="tt-RU" sz="1800" dirty="0" smtClean="0"/>
              <a:t/>
            </a:r>
            <a:br>
              <a:rPr lang="tt-RU" sz="1800" dirty="0" smtClean="0"/>
            </a:br>
            <a:r>
              <a:rPr lang="tt-RU" sz="1800" b="1" i="1" dirty="0" smtClean="0">
                <a:solidFill>
                  <a:srgbClr val="002060"/>
                </a:solidFill>
                <a:latin typeface="Arial" pitchFamily="34" charset="0"/>
                <a:cs typeface="Arial" pitchFamily="34" charset="0"/>
              </a:rPr>
              <a:t>Исеме аның Вәлиулла,димәк, улыр әүлия,</a:t>
            </a:r>
            <a:br>
              <a:rPr lang="tt-RU" sz="1800" b="1" i="1" dirty="0" smtClean="0">
                <a:solidFill>
                  <a:srgbClr val="002060"/>
                </a:solidFill>
                <a:latin typeface="Arial" pitchFamily="34" charset="0"/>
                <a:cs typeface="Arial" pitchFamily="34" charset="0"/>
              </a:rPr>
            </a:br>
            <a:r>
              <a:rPr lang="tt-RU" sz="1800" b="1" i="1" dirty="0" smtClean="0">
                <a:solidFill>
                  <a:srgbClr val="002060"/>
                </a:solidFill>
                <a:latin typeface="Arial" pitchFamily="34" charset="0"/>
                <a:cs typeface="Arial" pitchFamily="34" charset="0"/>
              </a:rPr>
              <a:t>Хамие дине Мөхәммәт һәм хәбибе әнбия</a:t>
            </a:r>
            <a:br>
              <a:rPr lang="tt-RU" sz="1800" b="1" i="1" dirty="0" smtClean="0">
                <a:solidFill>
                  <a:srgbClr val="002060"/>
                </a:solidFill>
                <a:latin typeface="Arial" pitchFamily="34" charset="0"/>
                <a:cs typeface="Arial" pitchFamily="34" charset="0"/>
              </a:rPr>
            </a:br>
            <a:r>
              <a:rPr lang="tt-RU" sz="1800" b="1" i="1" dirty="0" smtClean="0">
                <a:solidFill>
                  <a:srgbClr val="002060"/>
                </a:solidFill>
                <a:latin typeface="Arial" pitchFamily="34" charset="0"/>
                <a:cs typeface="Arial" pitchFamily="34" charset="0"/>
              </a:rPr>
              <a:t>..........................................................................</a:t>
            </a: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800" b="1" u="sng" dirty="0" smtClean="0">
                <a:solidFill>
                  <a:schemeClr val="accent6">
                    <a:lumMod val="50000"/>
                  </a:schemeClr>
                </a:solidFill>
                <a:latin typeface="Arial" pitchFamily="34" charset="0"/>
                <a:cs typeface="Arial" pitchFamily="34" charset="0"/>
              </a:rPr>
              <a:t>1896-1899</a:t>
            </a:r>
            <a:r>
              <a:rPr lang="ru-RU" sz="1800" b="1" dirty="0" smtClean="0">
                <a:solidFill>
                  <a:schemeClr val="accent6">
                    <a:lumMod val="50000"/>
                  </a:schemeClr>
                </a:solidFill>
                <a:latin typeface="Arial" pitchFamily="34" charset="0"/>
                <a:cs typeface="Arial" pitchFamily="34" charset="0"/>
              </a:rPr>
              <a:t> елларны Габдулла  мәдрәсә каршында ачылган рус мәктәбендә дә укый. </a:t>
            </a:r>
            <a:br>
              <a:rPr lang="ru-RU" sz="1800" b="1" dirty="0" smtClean="0">
                <a:solidFill>
                  <a:schemeClr val="accent6">
                    <a:lumMod val="50000"/>
                  </a:schemeClr>
                </a:solidFill>
                <a:latin typeface="Arial" pitchFamily="34" charset="0"/>
                <a:cs typeface="Arial" pitchFamily="34" charset="0"/>
              </a:rPr>
            </a:br>
            <a:r>
              <a:rPr lang="ru-RU" sz="1800" b="1" dirty="0" smtClean="0">
                <a:solidFill>
                  <a:schemeClr val="accent6">
                    <a:lumMod val="50000"/>
                  </a:schemeClr>
                </a:solidFill>
                <a:latin typeface="Arial" pitchFamily="34" charset="0"/>
                <a:cs typeface="Arial" pitchFamily="34" charset="0"/>
              </a:rPr>
              <a:t/>
            </a:r>
            <a:br>
              <a:rPr lang="ru-RU" sz="1800" b="1" dirty="0" smtClean="0">
                <a:solidFill>
                  <a:schemeClr val="accent6">
                    <a:lumMod val="50000"/>
                  </a:schemeClr>
                </a:solidFill>
                <a:latin typeface="Arial" pitchFamily="34" charset="0"/>
                <a:cs typeface="Arial" pitchFamily="34" charset="0"/>
              </a:rPr>
            </a:br>
            <a:r>
              <a:rPr lang="ru-RU" sz="1800" b="1" u="sng" dirty="0" smtClean="0">
                <a:solidFill>
                  <a:schemeClr val="accent6">
                    <a:lumMod val="50000"/>
                  </a:schemeClr>
                </a:solidFill>
                <a:latin typeface="Arial" pitchFamily="34" charset="0"/>
                <a:cs typeface="Arial" pitchFamily="34" charset="0"/>
              </a:rPr>
              <a:t>1905 </a:t>
            </a:r>
            <a:r>
              <a:rPr lang="ru-RU" sz="1800" b="1" dirty="0" smtClean="0">
                <a:solidFill>
                  <a:schemeClr val="accent6">
                    <a:lumMod val="50000"/>
                  </a:schemeClr>
                </a:solidFill>
                <a:latin typeface="Arial" pitchFamily="34" charset="0"/>
                <a:cs typeface="Arial" pitchFamily="34" charset="0"/>
              </a:rPr>
              <a:t>елның язында рус телендә чыга    торган «Уралец» газетасы типографиясенә хәреф җыючы булып эшкә керә. </a:t>
            </a:r>
            <a:r>
              <a:rPr lang="tt-RU" sz="1800" dirty="0" smtClean="0"/>
              <a:t/>
            </a:r>
            <a:br>
              <a:rPr lang="tt-RU" sz="1800" dirty="0" smtClean="0"/>
            </a:br>
            <a:r>
              <a:rPr lang="ru-RU" sz="1800" dirty="0" smtClean="0"/>
              <a:t> </a:t>
            </a:r>
            <a:br>
              <a:rPr lang="ru-RU" sz="1800" dirty="0" smtClean="0"/>
            </a:br>
            <a:endParaRPr lang="ru-RU" sz="1800" dirty="0"/>
          </a:p>
        </p:txBody>
      </p:sp>
      <p:sp>
        <p:nvSpPr>
          <p:cNvPr id="13315" name="TextBox 3"/>
          <p:cNvSpPr txBox="1">
            <a:spLocks noChangeArrowheads="1"/>
          </p:cNvSpPr>
          <p:nvPr/>
        </p:nvSpPr>
        <p:spPr bwMode="auto">
          <a:xfrm>
            <a:off x="5072063" y="1214438"/>
            <a:ext cx="3571875" cy="369887"/>
          </a:xfrm>
          <a:prstGeom prst="rect">
            <a:avLst/>
          </a:prstGeom>
          <a:noFill/>
          <a:ln w="9525">
            <a:noFill/>
            <a:miter lim="800000"/>
            <a:headEnd/>
            <a:tailEnd/>
          </a:ln>
        </p:spPr>
        <p:txBody>
          <a:bodyPr>
            <a:spAutoFit/>
          </a:bodyPr>
          <a:lstStyle/>
          <a:p>
            <a:endParaRPr lang="ru-RU">
              <a:latin typeface="Constantia" pitchFamily="18" charset="0"/>
            </a:endParaRPr>
          </a:p>
        </p:txBody>
      </p:sp>
      <p:sp>
        <p:nvSpPr>
          <p:cNvPr id="13316" name="Rectangle 6"/>
          <p:cNvSpPr>
            <a:spLocks noChangeArrowheads="1"/>
          </p:cNvSpPr>
          <p:nvPr/>
        </p:nvSpPr>
        <p:spPr bwMode="auto">
          <a:xfrm>
            <a:off x="5148263" y="2152650"/>
            <a:ext cx="3302000" cy="1004888"/>
          </a:xfrm>
          <a:prstGeom prst="rect">
            <a:avLst/>
          </a:prstGeom>
          <a:noFill/>
          <a:ln w="9525">
            <a:noFill/>
            <a:miter lim="800000"/>
            <a:headEnd/>
            <a:tailEnd/>
          </a:ln>
        </p:spPr>
        <p:txBody>
          <a:bodyPr anchor="ctr">
            <a:spAutoFit/>
          </a:bodyPr>
          <a:lstStyle/>
          <a:p>
            <a:pPr algn="ctr"/>
            <a:endParaRPr lang="ru-RU"/>
          </a:p>
          <a:p>
            <a:pPr algn="ctr"/>
            <a:r>
              <a:rPr lang="tt-RU" sz="1400" b="1"/>
              <a:t>Сәүдәгәр Галиәсгар Госманов йорты</a:t>
            </a:r>
            <a:endParaRPr lang="ru-RU" sz="1400" b="1"/>
          </a:p>
          <a:p>
            <a:pPr algn="ctr" eaLnBrk="0" hangingPunct="0"/>
            <a:endParaRPr lang="ru-RU" sz="1400" b="1"/>
          </a:p>
        </p:txBody>
      </p:sp>
      <p:pic>
        <p:nvPicPr>
          <p:cNvPr id="13317" name="Picture 10" descr="i?id=193641490-07-24"/>
          <p:cNvPicPr>
            <a:picLocks noChangeAspect="1" noChangeArrowheads="1"/>
          </p:cNvPicPr>
          <p:nvPr/>
        </p:nvPicPr>
        <p:blipFill>
          <a:blip r:embed="rId3" cstate="print"/>
          <a:srcRect/>
          <a:stretch>
            <a:fillRect/>
          </a:stretch>
        </p:blipFill>
        <p:spPr bwMode="auto">
          <a:xfrm>
            <a:off x="5589588" y="260350"/>
            <a:ext cx="2554287" cy="2081213"/>
          </a:xfrm>
          <a:prstGeom prst="rect">
            <a:avLst/>
          </a:prstGeom>
          <a:noFill/>
          <a:ln w="38100">
            <a:solidFill>
              <a:srgbClr val="9D3232"/>
            </a:solidFill>
            <a:miter lim="800000"/>
            <a:headEnd/>
            <a:tailEnd/>
          </a:ln>
        </p:spPr>
      </p:pic>
      <p:sp>
        <p:nvSpPr>
          <p:cNvPr id="13318" name="Text Box 14"/>
          <p:cNvSpPr txBox="1">
            <a:spLocks noChangeArrowheads="1"/>
          </p:cNvSpPr>
          <p:nvPr/>
        </p:nvSpPr>
        <p:spPr bwMode="auto">
          <a:xfrm>
            <a:off x="5572125" y="5357813"/>
            <a:ext cx="2663825" cy="517525"/>
          </a:xfrm>
          <a:prstGeom prst="rect">
            <a:avLst/>
          </a:prstGeom>
          <a:noFill/>
          <a:ln w="9525">
            <a:noFill/>
            <a:miter lim="800000"/>
            <a:headEnd/>
            <a:tailEnd/>
          </a:ln>
        </p:spPr>
        <p:txBody>
          <a:bodyPr>
            <a:spAutoFit/>
          </a:bodyPr>
          <a:lstStyle/>
          <a:p>
            <a:pPr algn="ctr">
              <a:spcBef>
                <a:spcPct val="50000"/>
              </a:spcBef>
            </a:pPr>
            <a:r>
              <a:rPr lang="tt-RU" sz="1400" b="1"/>
              <a:t>Г.Тукай укыган өч класслы русча мәктәп бинасы.</a:t>
            </a:r>
            <a:endParaRPr lang="ru-RU" sz="1400" b="1"/>
          </a:p>
        </p:txBody>
      </p:sp>
      <p:pic>
        <p:nvPicPr>
          <p:cNvPr id="13319" name="Picture 16"/>
          <p:cNvPicPr>
            <a:picLocks noChangeAspect="1" noChangeArrowheads="1"/>
          </p:cNvPicPr>
          <p:nvPr/>
        </p:nvPicPr>
        <p:blipFill>
          <a:blip r:embed="rId4" cstate="print"/>
          <a:srcRect/>
          <a:stretch>
            <a:fillRect/>
          </a:stretch>
        </p:blipFill>
        <p:spPr bwMode="auto">
          <a:xfrm>
            <a:off x="5219700" y="3284538"/>
            <a:ext cx="3241675" cy="2000250"/>
          </a:xfrm>
          <a:prstGeom prst="rect">
            <a:avLst/>
          </a:prstGeom>
          <a:noFill/>
          <a:ln w="28575">
            <a:solidFill>
              <a:srgbClr val="9D3232"/>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3000" fill="hold"/>
                                        <p:tgtEl>
                                          <p:spTgt spid="2"/>
                                        </p:tgtEl>
                                        <p:attrNameLst>
                                          <p:attrName>ppt_y</p:attrName>
                                        </p:attrNameLst>
                                      </p:cBhvr>
                                      <p:tavLst>
                                        <p:tav tm="0">
                                          <p:val>
                                            <p:strVal val="#ppt_y+.1"/>
                                          </p:val>
                                        </p:tav>
                                        <p:tav tm="100000">
                                          <p:val>
                                            <p:strVal val="#ppt_y"/>
                                          </p:val>
                                        </p:tav>
                                      </p:tavLst>
                                    </p:anim>
                                  </p:childTnLst>
                                </p:cTn>
                              </p:par>
                              <p:par>
                                <p:cTn id="10" presetID="9" presetClass="entr" presetSubtype="0" fill="hold" nodeType="withEffect">
                                  <p:stCondLst>
                                    <p:cond delay="0"/>
                                  </p:stCondLst>
                                  <p:childTnLst>
                                    <p:set>
                                      <p:cBhvr>
                                        <p:cTn id="11" dur="1" fill="hold">
                                          <p:stCondLst>
                                            <p:cond delay="0"/>
                                          </p:stCondLst>
                                        </p:cTn>
                                        <p:tgtEl>
                                          <p:spTgt spid="13317"/>
                                        </p:tgtEl>
                                        <p:attrNameLst>
                                          <p:attrName>style.visibility</p:attrName>
                                        </p:attrNameLst>
                                      </p:cBhvr>
                                      <p:to>
                                        <p:strVal val="visible"/>
                                      </p:to>
                                    </p:set>
                                    <p:animEffect transition="in" filter="dissolve">
                                      <p:cBhvr>
                                        <p:cTn id="12" dur="3000"/>
                                        <p:tgtEl>
                                          <p:spTgt spid="133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316"/>
                                        </p:tgtEl>
                                        <p:attrNameLst>
                                          <p:attrName>style.visibility</p:attrName>
                                        </p:attrNameLst>
                                      </p:cBhvr>
                                      <p:to>
                                        <p:strVal val="visible"/>
                                      </p:to>
                                    </p:set>
                                    <p:animEffect transition="in" filter="fade">
                                      <p:cBhvr>
                                        <p:cTn id="15" dur="2000"/>
                                        <p:tgtEl>
                                          <p:spTgt spid="13316"/>
                                        </p:tgtEl>
                                      </p:cBhvr>
                                    </p:animEffect>
                                  </p:childTnLst>
                                </p:cTn>
                              </p:par>
                            </p:childTnLst>
                          </p:cTn>
                        </p:par>
                        <p:par>
                          <p:cTn id="16" fill="hold">
                            <p:stCondLst>
                              <p:cond delay="3000"/>
                            </p:stCondLst>
                            <p:childTnLst>
                              <p:par>
                                <p:cTn id="17" presetID="9" presetClass="entr" presetSubtype="0" fill="hold" nodeType="afterEffect">
                                  <p:stCondLst>
                                    <p:cond delay="0"/>
                                  </p:stCondLst>
                                  <p:childTnLst>
                                    <p:set>
                                      <p:cBhvr>
                                        <p:cTn id="18" dur="1" fill="hold">
                                          <p:stCondLst>
                                            <p:cond delay="0"/>
                                          </p:stCondLst>
                                        </p:cTn>
                                        <p:tgtEl>
                                          <p:spTgt spid="13319"/>
                                        </p:tgtEl>
                                        <p:attrNameLst>
                                          <p:attrName>style.visibility</p:attrName>
                                        </p:attrNameLst>
                                      </p:cBhvr>
                                      <p:to>
                                        <p:strVal val="visible"/>
                                      </p:to>
                                    </p:set>
                                    <p:animEffect transition="in" filter="dissolve">
                                      <p:cBhvr>
                                        <p:cTn id="19" dur="2000"/>
                                        <p:tgtEl>
                                          <p:spTgt spid="1331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3318"/>
                                        </p:tgtEl>
                                        <p:attrNameLst>
                                          <p:attrName>style.visibility</p:attrName>
                                        </p:attrNameLst>
                                      </p:cBhvr>
                                      <p:to>
                                        <p:strVal val="visible"/>
                                      </p:to>
                                    </p:set>
                                    <p:animEffect transition="in" filter="dissolve">
                                      <p:cBhvr>
                                        <p:cTn id="22" dur="5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316" grpId="0"/>
      <p:bldP spid="133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1643063"/>
            <a:ext cx="8286750" cy="1285875"/>
          </a:xfrm>
        </p:spPr>
        <p:txBody>
          <a:bodyPr>
            <a:normAutofit fontScale="90000"/>
          </a:bodyPr>
          <a:lstStyle/>
          <a:p>
            <a:pPr algn="just" eaLnBrk="1" hangingPunct="1">
              <a:defRPr/>
            </a:pPr>
            <a:r>
              <a:rPr lang="tt-RU" sz="1400" dirty="0" smtClean="0"/>
              <a:t/>
            </a:r>
            <a:br>
              <a:rPr lang="tt-RU" sz="1400" dirty="0" smtClean="0"/>
            </a:br>
            <a:r>
              <a:rPr lang="tt-RU" sz="1400" dirty="0" smtClean="0">
                <a:latin typeface="Arial" charset="0"/>
              </a:rPr>
              <a:t>         </a:t>
            </a:r>
            <a:r>
              <a:rPr lang="tt-RU" sz="1600" b="1" dirty="0" smtClean="0">
                <a:solidFill>
                  <a:srgbClr val="9D3232"/>
                </a:solidFill>
                <a:latin typeface="Arial" charset="0"/>
                <a:cs typeface="Arial" charset="0"/>
              </a:rPr>
              <a:t>Тукай Казанга кайту белән,   “Әл</a:t>
            </a:r>
            <a:r>
              <a:rPr lang="ru-RU" sz="1600" b="1" dirty="0" err="1" smtClean="0">
                <a:solidFill>
                  <a:srgbClr val="9D3232"/>
                </a:solidFill>
                <a:latin typeface="Arial" charset="0"/>
                <a:cs typeface="Arial" charset="0"/>
              </a:rPr>
              <a:t>ь</a:t>
            </a:r>
            <a:r>
              <a:rPr lang="tt-RU" sz="1600" b="1" dirty="0" smtClean="0">
                <a:solidFill>
                  <a:srgbClr val="9D3232"/>
                </a:solidFill>
                <a:latin typeface="Arial" charset="0"/>
                <a:cs typeface="Arial" charset="0"/>
              </a:rPr>
              <a:t>ислах”   газетасының   хезмәткәре булып китә. </a:t>
            </a:r>
            <a:br>
              <a:rPr lang="tt-RU" sz="1600" b="1" dirty="0" smtClean="0">
                <a:solidFill>
                  <a:srgbClr val="9D3232"/>
                </a:solidFill>
                <a:latin typeface="Arial" charset="0"/>
                <a:cs typeface="Arial" charset="0"/>
              </a:rPr>
            </a:br>
            <a:r>
              <a:rPr lang="tt-RU" sz="1600" b="1" dirty="0" smtClean="0">
                <a:solidFill>
                  <a:srgbClr val="9D3232"/>
                </a:solidFill>
                <a:latin typeface="Arial" charset="0"/>
                <a:cs typeface="Arial" charset="0"/>
              </a:rPr>
              <a:t>1908 ел башында Тукай “Сарай” кунакханәсенән “Болгар”    кунакханәсенә  күчә. </a:t>
            </a:r>
            <a:br>
              <a:rPr lang="tt-RU" sz="1600" b="1" dirty="0" smtClean="0">
                <a:solidFill>
                  <a:srgbClr val="9D3232"/>
                </a:solidFill>
                <a:latin typeface="Arial" charset="0"/>
                <a:cs typeface="Arial" charset="0"/>
              </a:rPr>
            </a:br>
            <a:r>
              <a:rPr lang="tt-RU" sz="1600" b="1" dirty="0" smtClean="0">
                <a:solidFill>
                  <a:srgbClr val="9D3232"/>
                </a:solidFill>
                <a:latin typeface="Arial" charset="0"/>
                <a:cs typeface="Arial" charset="0"/>
              </a:rPr>
              <a:t> Габдулла Тукай    </a:t>
            </a:r>
            <a:r>
              <a:rPr lang="ru-RU" sz="1600" b="1" dirty="0" smtClean="0">
                <a:solidFill>
                  <a:srgbClr val="9D3232"/>
                </a:solidFill>
                <a:latin typeface="Arial" charset="0"/>
              </a:rPr>
              <a:t>«</a:t>
            </a:r>
            <a:r>
              <a:rPr lang="ru-RU" sz="1600" b="1" dirty="0" err="1" smtClean="0">
                <a:solidFill>
                  <a:srgbClr val="9D3232"/>
                </a:solidFill>
                <a:latin typeface="Arial" charset="0"/>
              </a:rPr>
              <a:t>Печ</a:t>
            </a:r>
            <a:r>
              <a:rPr lang="tt-RU" sz="1600" b="1" dirty="0" smtClean="0">
                <a:solidFill>
                  <a:srgbClr val="9D3232"/>
                </a:solidFill>
                <a:latin typeface="Arial" charset="0"/>
              </a:rPr>
              <a:t>ән  базары, яхуд Яңа Кисекбаш” поэмасын шунда язган.</a:t>
            </a:r>
            <a:r>
              <a:rPr lang="ru-RU" sz="1600" b="1" dirty="0" smtClean="0">
                <a:solidFill>
                  <a:srgbClr val="9D3232"/>
                </a:solidFill>
                <a:latin typeface="Arial" charset="0"/>
              </a:rPr>
              <a:t/>
            </a:r>
            <a:br>
              <a:rPr lang="ru-RU" sz="1600" b="1" dirty="0" smtClean="0">
                <a:solidFill>
                  <a:srgbClr val="9D3232"/>
                </a:solidFill>
                <a:latin typeface="Arial" charset="0"/>
              </a:rPr>
            </a:br>
            <a:r>
              <a:rPr lang="tt-RU" sz="1600" b="1" dirty="0" smtClean="0">
                <a:solidFill>
                  <a:srgbClr val="9D3232"/>
                </a:solidFill>
                <a:latin typeface="Arial" charset="0"/>
                <a:cs typeface="Arial" charset="0"/>
              </a:rPr>
              <a:t/>
            </a:r>
            <a:br>
              <a:rPr lang="tt-RU" sz="1600" b="1" dirty="0" smtClean="0">
                <a:solidFill>
                  <a:srgbClr val="9D3232"/>
                </a:solidFill>
                <a:latin typeface="Arial" charset="0"/>
                <a:cs typeface="Arial" charset="0"/>
              </a:rPr>
            </a:br>
            <a:r>
              <a:rPr lang="tt-RU" sz="1600" b="1" dirty="0" smtClean="0">
                <a:solidFill>
                  <a:srgbClr val="9D3232"/>
                </a:solidFill>
                <a:latin typeface="Arial" charset="0"/>
                <a:cs typeface="Arial" charset="0"/>
              </a:rPr>
              <a:t/>
            </a:r>
            <a:br>
              <a:rPr lang="tt-RU" sz="1600" b="1" dirty="0" smtClean="0">
                <a:solidFill>
                  <a:srgbClr val="9D3232"/>
                </a:solidFill>
                <a:latin typeface="Arial" charset="0"/>
                <a:cs typeface="Arial" charset="0"/>
              </a:rPr>
            </a:br>
            <a:endParaRPr lang="ru-RU" sz="1600" b="1" dirty="0" smtClean="0">
              <a:solidFill>
                <a:srgbClr val="9D3232"/>
              </a:solidFill>
              <a:latin typeface="Arial" charset="0"/>
              <a:cs typeface="Arial" charset="0"/>
            </a:endParaRPr>
          </a:p>
        </p:txBody>
      </p:sp>
      <p:sp>
        <p:nvSpPr>
          <p:cNvPr id="6" name="Прямоугольник 5"/>
          <p:cNvSpPr/>
          <p:nvPr/>
        </p:nvSpPr>
        <p:spPr>
          <a:xfrm>
            <a:off x="3500430" y="36513"/>
            <a:ext cx="5357850" cy="1477327"/>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lgn="r" fontAlgn="auto">
              <a:spcBef>
                <a:spcPts val="0"/>
              </a:spcBef>
              <a:spcAft>
                <a:spcPts val="0"/>
              </a:spcAft>
              <a:defRPr/>
            </a:pPr>
            <a:r>
              <a:rPr lang="tt-RU" b="1" i="1" dirty="0">
                <a:ln w="1905"/>
                <a:solidFill>
                  <a:srgbClr val="002060"/>
                </a:solidFill>
                <a:effectLst>
                  <a:innerShdw blurRad="69850" dist="43180" dir="5400000">
                    <a:srgbClr val="000000">
                      <a:alpha val="65000"/>
                    </a:srgbClr>
                  </a:innerShdw>
                </a:effectLst>
                <a:latin typeface="+mn-lt"/>
              </a:rPr>
              <a:t>Айрылып китсәм дә синнән </a:t>
            </a:r>
          </a:p>
          <a:p>
            <a:pPr algn="r" fontAlgn="auto">
              <a:spcBef>
                <a:spcPts val="0"/>
              </a:spcBef>
              <a:spcAft>
                <a:spcPts val="0"/>
              </a:spcAft>
              <a:defRPr/>
            </a:pPr>
            <a:r>
              <a:rPr lang="tt-RU" b="1" i="1" dirty="0">
                <a:ln w="1905"/>
                <a:solidFill>
                  <a:srgbClr val="002060"/>
                </a:solidFill>
                <a:effectLst>
                  <a:innerShdw blurRad="69850" dist="43180" dir="5400000">
                    <a:srgbClr val="000000">
                      <a:alpha val="65000"/>
                    </a:srgbClr>
                  </a:innerShdw>
                </a:effectLst>
                <a:latin typeface="+mn-lt"/>
              </a:rPr>
              <a:t>гомремнең  таңында мин, </a:t>
            </a:r>
          </a:p>
          <a:p>
            <a:pPr algn="r" fontAlgn="auto">
              <a:spcBef>
                <a:spcPts val="0"/>
              </a:spcBef>
              <a:spcAft>
                <a:spcPts val="0"/>
              </a:spcAft>
              <a:defRPr/>
            </a:pPr>
            <a:r>
              <a:rPr lang="tt-RU" b="1" i="1" dirty="0">
                <a:ln w="1905"/>
                <a:solidFill>
                  <a:srgbClr val="002060"/>
                </a:solidFill>
                <a:effectLst>
                  <a:innerShdw blurRad="69850" dist="43180" dir="5400000">
                    <a:srgbClr val="000000">
                      <a:alpha val="65000"/>
                    </a:srgbClr>
                  </a:innerShdw>
                </a:effectLst>
                <a:latin typeface="+mn-lt"/>
              </a:rPr>
              <a:t>И Казан арты! Сиңа кайттым</a:t>
            </a:r>
          </a:p>
          <a:p>
            <a:pPr algn="r" fontAlgn="auto">
              <a:spcBef>
                <a:spcPts val="0"/>
              </a:spcBef>
              <a:spcAft>
                <a:spcPts val="0"/>
              </a:spcAft>
              <a:defRPr/>
            </a:pPr>
            <a:r>
              <a:rPr lang="tt-RU" b="1" i="1" dirty="0">
                <a:ln w="1905"/>
                <a:solidFill>
                  <a:srgbClr val="002060"/>
                </a:solidFill>
                <a:effectLst>
                  <a:innerShdw blurRad="69850" dist="43180" dir="5400000">
                    <a:srgbClr val="000000">
                      <a:alpha val="65000"/>
                    </a:srgbClr>
                  </a:innerShdw>
                </a:effectLst>
                <a:latin typeface="+mn-lt"/>
              </a:rPr>
              <a:t>сөеп тагын да мин</a:t>
            </a:r>
          </a:p>
          <a:p>
            <a:pPr algn="r" fontAlgn="auto">
              <a:spcBef>
                <a:spcPts val="0"/>
              </a:spcBef>
              <a:spcAft>
                <a:spcPts val="0"/>
              </a:spcAft>
              <a:defRPr/>
            </a:pPr>
            <a:r>
              <a:rPr lang="tt-RU" b="1" i="1" dirty="0">
                <a:ln w="1905"/>
                <a:solidFill>
                  <a:srgbClr val="002060"/>
                </a:solidFill>
                <a:effectLst>
                  <a:innerShdw blurRad="69850" dist="43180" dir="5400000">
                    <a:srgbClr val="000000">
                      <a:alpha val="65000"/>
                    </a:srgbClr>
                  </a:innerShdw>
                </a:effectLst>
                <a:latin typeface="+mn-lt"/>
              </a:rPr>
              <a:t>Г. Тукай</a:t>
            </a:r>
          </a:p>
        </p:txBody>
      </p:sp>
      <p:pic>
        <p:nvPicPr>
          <p:cNvPr id="15364" name="Picture 7" descr="imgB"/>
          <p:cNvPicPr>
            <a:picLocks noChangeAspect="1" noChangeArrowheads="1"/>
          </p:cNvPicPr>
          <p:nvPr/>
        </p:nvPicPr>
        <p:blipFill>
          <a:blip r:embed="rId3" cstate="print"/>
          <a:srcRect/>
          <a:stretch>
            <a:fillRect/>
          </a:stretch>
        </p:blipFill>
        <p:spPr bwMode="auto">
          <a:xfrm>
            <a:off x="571500" y="2571750"/>
            <a:ext cx="6249988" cy="3802063"/>
          </a:xfrm>
          <a:prstGeom prst="rect">
            <a:avLst/>
          </a:prstGeom>
          <a:noFill/>
          <a:ln w="28575">
            <a:solidFill>
              <a:srgbClr val="993300"/>
            </a:solidFill>
            <a:miter lim="800000"/>
            <a:headEnd/>
            <a:tailEnd/>
          </a:ln>
        </p:spPr>
      </p:pic>
      <p:sp>
        <p:nvSpPr>
          <p:cNvPr id="15365" name="Rectangle 8"/>
          <p:cNvSpPr>
            <a:spLocks noChangeArrowheads="1"/>
          </p:cNvSpPr>
          <p:nvPr/>
        </p:nvSpPr>
        <p:spPr bwMode="auto">
          <a:xfrm>
            <a:off x="6500813" y="4579938"/>
            <a:ext cx="2819400" cy="2000250"/>
          </a:xfrm>
          <a:prstGeom prst="rect">
            <a:avLst/>
          </a:prstGeom>
          <a:noFill/>
          <a:ln w="9525">
            <a:noFill/>
            <a:miter lim="800000"/>
            <a:headEnd/>
            <a:tailEnd/>
          </a:ln>
        </p:spPr>
        <p:txBody>
          <a:bodyPr bIns="31740" anchor="ctr">
            <a:spAutoFit/>
          </a:bodyPr>
          <a:lstStyle/>
          <a:p>
            <a:pPr algn="ctr"/>
            <a:endParaRPr lang="ru-RU"/>
          </a:p>
          <a:p>
            <a:pPr algn="ctr"/>
            <a:r>
              <a:rPr lang="ru-RU" b="1"/>
              <a:t>«Болгар» номерларында </a:t>
            </a:r>
          </a:p>
          <a:p>
            <a:pPr algn="ctr"/>
            <a:r>
              <a:rPr lang="ru-RU" b="1"/>
              <a:t>Г.Тукай яш</a:t>
            </a:r>
            <a:r>
              <a:rPr lang="tt-RU" b="1"/>
              <a:t>әгән </a:t>
            </a:r>
          </a:p>
          <a:p>
            <a:pPr algn="ctr"/>
            <a:r>
              <a:rPr lang="tt-RU" b="1"/>
              <a:t>40 нчы бүлмәнең</a:t>
            </a:r>
            <a:r>
              <a:rPr lang="ru-RU" b="1"/>
              <a:t>  </a:t>
            </a:r>
          </a:p>
          <a:p>
            <a:pPr algn="ctr"/>
            <a:r>
              <a:rPr lang="ru-RU" b="1"/>
              <a:t>эчке күренеше </a:t>
            </a:r>
          </a:p>
          <a:p>
            <a:pPr algn="ctr" eaLnBrk="0" hangingPunct="0"/>
            <a:endParaRPr lang="ru-RU" b="1"/>
          </a:p>
        </p:txBody>
      </p:sp>
    </p:spTree>
  </p:cSld>
  <p:clrMapOvr>
    <a:masterClrMapping/>
  </p:clrMapOvr>
  <p:transition spd="slow" advClick="0" advTm="10000">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2000"/>
                                        <p:tgtEl>
                                          <p:spTgt spid="2"/>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5364"/>
                                        </p:tgtEl>
                                        <p:attrNameLst>
                                          <p:attrName>style.visibility</p:attrName>
                                        </p:attrNameLst>
                                      </p:cBhvr>
                                      <p:to>
                                        <p:strVal val="visible"/>
                                      </p:to>
                                    </p:set>
                                    <p:animEffect transition="in" filter="fade">
                                      <p:cBhvr>
                                        <p:cTn id="15" dur="2000"/>
                                        <p:tgtEl>
                                          <p:spTgt spid="1536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5365"/>
                                        </p:tgtEl>
                                        <p:attrNameLst>
                                          <p:attrName>style.visibility</p:attrName>
                                        </p:attrNameLst>
                                      </p:cBhvr>
                                      <p:to>
                                        <p:strVal val="visible"/>
                                      </p:to>
                                    </p:set>
                                    <p:animEffect transition="in" filter="dissolve">
                                      <p:cBhvr>
                                        <p:cTn id="18" dur="20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36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71000">
              <a:schemeClr val="accent5">
                <a:lumMod val="75000"/>
                <a:alpha val="97000"/>
              </a:schemeClr>
            </a:gs>
            <a:gs pos="25000">
              <a:schemeClr val="bg2">
                <a:tint val="83000"/>
                <a:satMod val="320000"/>
              </a:schemeClr>
            </a:gs>
            <a:gs pos="100000">
              <a:schemeClr val="bg2">
                <a:shade val="15000"/>
                <a:satMod val="32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500063" y="571500"/>
            <a:ext cx="8229600" cy="509588"/>
          </a:xfrm>
        </p:spPr>
        <p:txBody>
          <a:bodyPr/>
          <a:lstStyle/>
          <a:p>
            <a:pPr algn="r" eaLnBrk="1" hangingPunct="1"/>
            <a:r>
              <a:rPr lang="ru-RU" sz="1600" b="1" i="1" dirty="0" smtClean="0">
                <a:solidFill>
                  <a:srgbClr val="9D3232"/>
                </a:solidFill>
                <a:latin typeface="Constantia" pitchFamily="18" charset="0"/>
                <a:cs typeface="Arial" charset="0"/>
              </a:rPr>
              <a:t>«</a:t>
            </a:r>
            <a:r>
              <a:rPr lang="ru-RU" sz="1600" b="1" i="1" dirty="0" err="1" smtClean="0">
                <a:solidFill>
                  <a:srgbClr val="9D3232"/>
                </a:solidFill>
                <a:latin typeface="Constantia" pitchFamily="18" charset="0"/>
                <a:cs typeface="Arial" charset="0"/>
              </a:rPr>
              <a:t>Печ</a:t>
            </a:r>
            <a:r>
              <a:rPr lang="tt-RU" sz="1600" b="1" i="1" dirty="0" smtClean="0">
                <a:solidFill>
                  <a:srgbClr val="9D3232"/>
                </a:solidFill>
                <a:latin typeface="Constantia" pitchFamily="18" charset="0"/>
                <a:cs typeface="Arial" charset="0"/>
              </a:rPr>
              <a:t>ән базары, яхуд  Яңа Кисекбаш” поэмасы, </a:t>
            </a:r>
            <a:r>
              <a:rPr lang="tt-RU" sz="1600" b="1" i="1" dirty="0" smtClean="0">
                <a:solidFill>
                  <a:srgbClr val="9D3232"/>
                </a:solidFill>
                <a:latin typeface="Arial" charset="0"/>
                <a:cs typeface="Arial" charset="0"/>
              </a:rPr>
              <a:t>1908.</a:t>
            </a:r>
            <a:r>
              <a:rPr lang="tt-RU" sz="1600" b="1" i="1" dirty="0" smtClean="0">
                <a:solidFill>
                  <a:srgbClr val="9D3232"/>
                </a:solidFill>
                <a:latin typeface="Constantia" pitchFamily="18" charset="0"/>
                <a:cs typeface="Arial" charset="0"/>
              </a:rPr>
              <a:t/>
            </a:r>
            <a:br>
              <a:rPr lang="tt-RU" sz="1600" b="1" i="1" dirty="0" smtClean="0">
                <a:solidFill>
                  <a:srgbClr val="9D3232"/>
                </a:solidFill>
                <a:latin typeface="Constantia" pitchFamily="18" charset="0"/>
                <a:cs typeface="Arial" charset="0"/>
              </a:rPr>
            </a:br>
            <a:r>
              <a:rPr lang="ru-RU" sz="1600" b="1" dirty="0" smtClean="0">
                <a:solidFill>
                  <a:srgbClr val="9D3232"/>
                </a:solidFill>
                <a:latin typeface="Arial" charset="0"/>
                <a:cs typeface="Arial" charset="0"/>
              </a:rPr>
              <a:t/>
            </a:r>
            <a:br>
              <a:rPr lang="ru-RU" sz="1600" b="1" dirty="0" smtClean="0">
                <a:solidFill>
                  <a:srgbClr val="9D3232"/>
                </a:solidFill>
                <a:latin typeface="Arial" charset="0"/>
                <a:cs typeface="Arial" charset="0"/>
              </a:rPr>
            </a:br>
            <a:endParaRPr lang="ru-RU" sz="1600" dirty="0" smtClean="0">
              <a:latin typeface="Arial" charset="0"/>
              <a:cs typeface="Arial" charset="0"/>
            </a:endParaRPr>
          </a:p>
        </p:txBody>
      </p:sp>
      <p:sp>
        <p:nvSpPr>
          <p:cNvPr id="16387" name="Text Box 4"/>
          <p:cNvSpPr txBox="1">
            <a:spLocks noChangeArrowheads="1"/>
          </p:cNvSpPr>
          <p:nvPr/>
        </p:nvSpPr>
        <p:spPr bwMode="auto">
          <a:xfrm>
            <a:off x="1258888" y="620713"/>
            <a:ext cx="5327650" cy="1069975"/>
          </a:xfrm>
          <a:prstGeom prst="rect">
            <a:avLst/>
          </a:prstGeom>
          <a:noFill/>
          <a:ln w="9525">
            <a:noFill/>
            <a:miter lim="800000"/>
            <a:headEnd/>
            <a:tailEnd/>
          </a:ln>
        </p:spPr>
        <p:txBody>
          <a:bodyPr>
            <a:spAutoFit/>
          </a:bodyPr>
          <a:lstStyle/>
          <a:p>
            <a:pPr>
              <a:spcBef>
                <a:spcPct val="50000"/>
              </a:spcBef>
            </a:pPr>
            <a:r>
              <a:rPr lang="tt-RU" sz="1600" b="1" i="1">
                <a:solidFill>
                  <a:srgbClr val="000099"/>
                </a:solidFill>
              </a:rPr>
              <a:t>... Чын күңел берлән кыйла һәркем дога:</a:t>
            </a:r>
          </a:p>
          <a:p>
            <a:pPr>
              <a:spcBef>
                <a:spcPct val="50000"/>
              </a:spcBef>
            </a:pPr>
            <a:r>
              <a:rPr lang="tt-RU" sz="1600" b="1" i="1">
                <a:solidFill>
                  <a:srgbClr val="000099"/>
                </a:solidFill>
              </a:rPr>
              <a:t>“И ходаем, бир Карәхмәткә мәдәт,</a:t>
            </a:r>
          </a:p>
          <a:p>
            <a:pPr>
              <a:spcBef>
                <a:spcPct val="50000"/>
              </a:spcBef>
            </a:pPr>
            <a:r>
              <a:rPr lang="tt-RU" sz="1600" b="1" i="1">
                <a:solidFill>
                  <a:srgbClr val="000099"/>
                </a:solidFill>
              </a:rPr>
              <a:t>Ушбу юлда бир аңар көч һәм сәләт?”</a:t>
            </a:r>
            <a:endParaRPr lang="ru-RU" sz="1600" b="1" i="1">
              <a:solidFill>
                <a:srgbClr val="000099"/>
              </a:solidFill>
            </a:endParaRPr>
          </a:p>
        </p:txBody>
      </p:sp>
      <p:sp>
        <p:nvSpPr>
          <p:cNvPr id="16388" name="Text Box 5"/>
          <p:cNvSpPr txBox="1">
            <a:spLocks noChangeArrowheads="1"/>
          </p:cNvSpPr>
          <p:nvPr/>
        </p:nvSpPr>
        <p:spPr bwMode="auto">
          <a:xfrm>
            <a:off x="6000750" y="5786438"/>
            <a:ext cx="2879725" cy="581025"/>
          </a:xfrm>
          <a:prstGeom prst="rect">
            <a:avLst/>
          </a:prstGeom>
          <a:noFill/>
          <a:ln w="9525">
            <a:noFill/>
            <a:miter lim="800000"/>
            <a:headEnd/>
            <a:tailEnd/>
          </a:ln>
        </p:spPr>
        <p:txBody>
          <a:bodyPr>
            <a:spAutoFit/>
          </a:bodyPr>
          <a:lstStyle/>
          <a:p>
            <a:pPr algn="ctr">
              <a:spcBef>
                <a:spcPct val="50000"/>
              </a:spcBef>
            </a:pPr>
            <a:r>
              <a:rPr lang="tt-RU" sz="1600" b="1"/>
              <a:t>Худо</a:t>
            </a:r>
            <a:r>
              <a:rPr lang="ru-RU" sz="1600" b="1"/>
              <a:t>ж</a:t>
            </a:r>
            <a:r>
              <a:rPr lang="tt-RU" sz="1600" b="1"/>
              <a:t>ник Г. Арсланов. 1926</a:t>
            </a:r>
            <a:endParaRPr lang="ru-RU" sz="1600" b="1"/>
          </a:p>
        </p:txBody>
      </p:sp>
      <p:pic>
        <p:nvPicPr>
          <p:cNvPr id="16389" name="Picture 6"/>
          <p:cNvPicPr>
            <a:picLocks noChangeAspect="1" noChangeArrowheads="1"/>
          </p:cNvPicPr>
          <p:nvPr/>
        </p:nvPicPr>
        <p:blipFill>
          <a:blip r:embed="rId2" cstate="print"/>
          <a:srcRect/>
          <a:stretch>
            <a:fillRect/>
          </a:stretch>
        </p:blipFill>
        <p:spPr bwMode="auto">
          <a:xfrm>
            <a:off x="2051050" y="1844675"/>
            <a:ext cx="3562350" cy="4532313"/>
          </a:xfrm>
          <a:prstGeom prst="rect">
            <a:avLst/>
          </a:prstGeom>
          <a:noFill/>
          <a:ln w="28575">
            <a:solidFill>
              <a:schemeClr val="tx2">
                <a:lumMod val="75000"/>
              </a:schemeClr>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linds(horizontal)">
                                      <p:cBhvr>
                                        <p:cTn id="7" dur="1000"/>
                                        <p:tgtEl>
                                          <p:spTgt spid="16386"/>
                                        </p:tgtEl>
                                      </p:cBhvr>
                                    </p:animEffect>
                                  </p:childTnLst>
                                </p:cTn>
                              </p:par>
                            </p:childTnLst>
                          </p:cTn>
                        </p:par>
                        <p:par>
                          <p:cTn id="8" fill="hold">
                            <p:stCondLst>
                              <p:cond delay="1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6387"/>
                                        </p:tgtEl>
                                        <p:attrNameLst>
                                          <p:attrName>style.visibility</p:attrName>
                                        </p:attrNameLst>
                                      </p:cBhvr>
                                      <p:to>
                                        <p:strVal val="visible"/>
                                      </p:to>
                                    </p:set>
                                    <p:anim calcmode="discrete" valueType="clr">
                                      <p:cBhvr override="childStyle">
                                        <p:cTn id="11" dur="80"/>
                                        <p:tgtEl>
                                          <p:spTgt spid="16387"/>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6387"/>
                                        </p:tgtEl>
                                        <p:attrNameLst>
                                          <p:attrName>fillcolor</p:attrName>
                                        </p:attrNameLst>
                                      </p:cBhvr>
                                      <p:tavLst>
                                        <p:tav tm="0">
                                          <p:val>
                                            <p:clrVal>
                                              <a:schemeClr val="accent2"/>
                                            </p:clrVal>
                                          </p:val>
                                        </p:tav>
                                        <p:tav tm="50000">
                                          <p:val>
                                            <p:clrVal>
                                              <a:schemeClr val="hlink"/>
                                            </p:clrVal>
                                          </p:val>
                                        </p:tav>
                                      </p:tavLst>
                                    </p:anim>
                                    <p:set>
                                      <p:cBhvr>
                                        <p:cTn id="13" dur="80"/>
                                        <p:tgtEl>
                                          <p:spTgt spid="16387"/>
                                        </p:tgtEl>
                                        <p:attrNameLst>
                                          <p:attrName>fill.type</p:attrName>
                                        </p:attrNameLst>
                                      </p:cBhvr>
                                      <p:to>
                                        <p:strVal val="solid"/>
                                      </p:to>
                                    </p:set>
                                  </p:childTnLst>
                                </p:cTn>
                              </p:par>
                            </p:childTnLst>
                          </p:cTn>
                        </p:par>
                        <p:par>
                          <p:cTn id="14" fill="hold">
                            <p:stCondLst>
                              <p:cond delay="4600"/>
                            </p:stCondLst>
                            <p:childTnLst>
                              <p:par>
                                <p:cTn id="15" presetID="10" presetClass="entr" presetSubtype="0" fill="hold" nodeType="afterEffect">
                                  <p:stCondLst>
                                    <p:cond delay="0"/>
                                  </p:stCondLst>
                                  <p:childTnLst>
                                    <p:set>
                                      <p:cBhvr>
                                        <p:cTn id="16" dur="1" fill="hold">
                                          <p:stCondLst>
                                            <p:cond delay="0"/>
                                          </p:stCondLst>
                                        </p:cTn>
                                        <p:tgtEl>
                                          <p:spTgt spid="16389"/>
                                        </p:tgtEl>
                                        <p:attrNameLst>
                                          <p:attrName>style.visibility</p:attrName>
                                        </p:attrNameLst>
                                      </p:cBhvr>
                                      <p:to>
                                        <p:strVal val="visible"/>
                                      </p:to>
                                    </p:set>
                                    <p:animEffect transition="in" filter="fade">
                                      <p:cBhvr>
                                        <p:cTn id="17" dur="2000"/>
                                        <p:tgtEl>
                                          <p:spTgt spid="16389"/>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6388"/>
                                        </p:tgtEl>
                                        <p:attrNameLst>
                                          <p:attrName>style.visibility</p:attrName>
                                        </p:attrNameLst>
                                      </p:cBhvr>
                                      <p:to>
                                        <p:strVal val="visible"/>
                                      </p:to>
                                    </p:set>
                                    <p:animEffect transition="in" filter="dissolve">
                                      <p:cBhvr>
                                        <p:cTn id="20" dur="2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p:bldP spid="1638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500" y="6286500"/>
            <a:ext cx="3571875" cy="1143000"/>
          </a:xfrm>
        </p:spPr>
        <p:txBody>
          <a:bodyPr>
            <a:noAutofit/>
          </a:bodyPr>
          <a:lstStyle/>
          <a:p>
            <a:pPr algn="just" eaLnBrk="1" fontAlgn="auto" hangingPunct="1">
              <a:spcAft>
                <a:spcPts val="0"/>
              </a:spcAft>
              <a:defRPr/>
            </a:pPr>
            <a:r>
              <a:rPr lang="tt-RU" sz="1600" b="1" u="sng" dirty="0" smtClean="0">
                <a:solidFill>
                  <a:schemeClr val="accent6">
                    <a:lumMod val="50000"/>
                  </a:schemeClr>
                </a:solidFill>
                <a:latin typeface="Arial" pitchFamily="34" charset="0"/>
                <a:cs typeface="Arial" pitchFamily="34" charset="0"/>
              </a:rPr>
              <a:t>1906</a:t>
            </a:r>
            <a:r>
              <a:rPr lang="tt-RU" sz="1600" b="1" dirty="0" smtClean="0">
                <a:solidFill>
                  <a:schemeClr val="accent6">
                    <a:lumMod val="50000"/>
                  </a:schemeClr>
                </a:solidFill>
                <a:latin typeface="Arial" pitchFamily="34" charset="0"/>
                <a:cs typeface="Arial" pitchFamily="34" charset="0"/>
              </a:rPr>
              <a:t> елны әдәби “Әлгасрел-җәдит” һәм сатирик “Уклар” </a:t>
            </a:r>
            <a:r>
              <a:rPr lang="ru-RU" sz="1600" b="1" dirty="0" err="1" smtClean="0">
                <a:solidFill>
                  <a:schemeClr val="accent6">
                    <a:lumMod val="50000"/>
                  </a:schemeClr>
                </a:solidFill>
                <a:latin typeface="Arial" pitchFamily="34" charset="0"/>
                <a:cs typeface="Arial" pitchFamily="34" charset="0"/>
              </a:rPr>
              <a:t>журналлары</a:t>
            </a:r>
            <a:r>
              <a:rPr lang="tt-RU" sz="1600" b="1" dirty="0" smtClean="0">
                <a:solidFill>
                  <a:schemeClr val="accent6">
                    <a:lumMod val="50000"/>
                  </a:schemeClr>
                </a:solidFill>
                <a:latin typeface="Arial" pitchFamily="34" charset="0"/>
                <a:cs typeface="Arial" pitchFamily="34" charset="0"/>
              </a:rPr>
              <a:t>нда  корректор, хәреф җыючы, килгән материалны редак</a:t>
            </a:r>
            <a:r>
              <a:rPr lang="ru-RU" sz="1600" b="1" dirty="0" err="1" smtClean="0">
                <a:solidFill>
                  <a:schemeClr val="accent6">
                    <a:lumMod val="50000"/>
                  </a:schemeClr>
                </a:solidFill>
                <a:latin typeface="Arial" pitchFamily="34" charset="0"/>
                <a:cs typeface="Arial" pitchFamily="34" charset="0"/>
              </a:rPr>
              <a:t>ц</a:t>
            </a:r>
            <a:r>
              <a:rPr lang="tt-RU" sz="1600" b="1" dirty="0" smtClean="0">
                <a:solidFill>
                  <a:schemeClr val="accent6">
                    <a:lumMod val="50000"/>
                  </a:schemeClr>
                </a:solidFill>
                <a:latin typeface="Arial" pitchFamily="34" charset="0"/>
                <a:cs typeface="Arial" pitchFamily="34" charset="0"/>
              </a:rPr>
              <a:t>ияләү белән шөгелләнә.</a:t>
            </a:r>
            <a:br>
              <a:rPr lang="tt-RU" sz="1600" b="1" dirty="0" smtClean="0">
                <a:solidFill>
                  <a:schemeClr val="accent6">
                    <a:lumMod val="50000"/>
                  </a:schemeClr>
                </a:solidFill>
                <a:latin typeface="Arial" pitchFamily="34" charset="0"/>
                <a:cs typeface="Arial" pitchFamily="34" charset="0"/>
              </a:rPr>
            </a:br>
            <a:r>
              <a:rPr lang="tt-RU" sz="1600" b="1" dirty="0" smtClean="0">
                <a:solidFill>
                  <a:schemeClr val="accent6">
                    <a:lumMod val="50000"/>
                  </a:schemeClr>
                </a:solidFill>
                <a:latin typeface="Arial" pitchFamily="34" charset="0"/>
                <a:cs typeface="Arial" pitchFamily="34" charset="0"/>
              </a:rPr>
              <a:t/>
            </a:r>
            <a:br>
              <a:rPr lang="tt-RU" sz="1600" b="1" dirty="0" smtClean="0">
                <a:solidFill>
                  <a:schemeClr val="accent6">
                    <a:lumMod val="50000"/>
                  </a:schemeClr>
                </a:solidFill>
                <a:latin typeface="Arial" pitchFamily="34" charset="0"/>
                <a:cs typeface="Arial" pitchFamily="34" charset="0"/>
              </a:rPr>
            </a:br>
            <a:r>
              <a:rPr lang="tt-RU" sz="1600" b="1" dirty="0" smtClean="0">
                <a:solidFill>
                  <a:schemeClr val="accent6">
                    <a:lumMod val="50000"/>
                  </a:schemeClr>
                </a:solidFill>
                <a:latin typeface="Arial" pitchFamily="34" charset="0"/>
                <a:cs typeface="Arial" pitchFamily="34" charset="0"/>
              </a:rPr>
              <a:t>“Фикер” газетасының </a:t>
            </a:r>
            <a:r>
              <a:rPr lang="tt-RU" sz="1600" b="1" u="sng" dirty="0" smtClean="0">
                <a:solidFill>
                  <a:schemeClr val="accent6">
                    <a:lumMod val="50000"/>
                  </a:schemeClr>
                </a:solidFill>
                <a:latin typeface="Arial" pitchFamily="34" charset="0"/>
                <a:cs typeface="Arial" pitchFamily="34" charset="0"/>
              </a:rPr>
              <a:t>1907</a:t>
            </a:r>
            <a:r>
              <a:rPr lang="tt-RU" sz="1600" b="1" dirty="0" smtClean="0">
                <a:solidFill>
                  <a:schemeClr val="accent6">
                    <a:lumMod val="50000"/>
                  </a:schemeClr>
                </a:solidFill>
                <a:latin typeface="Arial" pitchFamily="34" charset="0"/>
                <a:cs typeface="Arial" pitchFamily="34" charset="0"/>
              </a:rPr>
              <a:t> ел, </a:t>
            </a:r>
            <a:r>
              <a:rPr lang="tt-RU" sz="1600" b="1" u="sng" dirty="0" smtClean="0">
                <a:solidFill>
                  <a:schemeClr val="accent6">
                    <a:lumMod val="50000"/>
                  </a:schemeClr>
                </a:solidFill>
                <a:latin typeface="Arial" pitchFamily="34" charset="0"/>
                <a:cs typeface="Arial" pitchFamily="34" charset="0"/>
              </a:rPr>
              <a:t>6 январ</a:t>
            </a:r>
            <a:r>
              <a:rPr lang="ru-RU" sz="1600" b="1" u="sng" dirty="0" err="1" smtClean="0">
                <a:solidFill>
                  <a:schemeClr val="accent6">
                    <a:lumMod val="50000"/>
                  </a:schemeClr>
                </a:solidFill>
                <a:latin typeface="Arial" pitchFamily="34" charset="0"/>
                <a:cs typeface="Arial" pitchFamily="34" charset="0"/>
              </a:rPr>
              <a:t>ь</a:t>
            </a:r>
            <a:r>
              <a:rPr lang="tt-RU" sz="1600" b="1" dirty="0" smtClean="0">
                <a:solidFill>
                  <a:schemeClr val="accent6">
                    <a:lumMod val="50000"/>
                  </a:schemeClr>
                </a:solidFill>
                <a:latin typeface="Arial" pitchFamily="34" charset="0"/>
                <a:cs typeface="Arial" pitchFamily="34" charset="0"/>
              </a:rPr>
              <a:t> санында Тукайның </a:t>
            </a:r>
            <a:r>
              <a:rPr lang="tt-RU" sz="1600" b="1" dirty="0" smtClean="0">
                <a:solidFill>
                  <a:srgbClr val="002060"/>
                </a:solidFill>
                <a:latin typeface="Arial" pitchFamily="34" charset="0"/>
                <a:cs typeface="Arial" pitchFamily="34" charset="0"/>
              </a:rPr>
              <a:t>“Төш күрдем” </a:t>
            </a:r>
            <a:r>
              <a:rPr lang="tt-RU" sz="1600" b="1" dirty="0" smtClean="0">
                <a:solidFill>
                  <a:schemeClr val="accent6">
                    <a:lumMod val="50000"/>
                  </a:schemeClr>
                </a:solidFill>
                <a:latin typeface="Arial" pitchFamily="34" charset="0"/>
                <a:cs typeface="Arial" pitchFamily="34" charset="0"/>
              </a:rPr>
              <a:t>памфлеты басылган.</a:t>
            </a:r>
            <a:br>
              <a:rPr lang="tt-RU" sz="1600" b="1" dirty="0" smtClean="0">
                <a:solidFill>
                  <a:schemeClr val="accent6">
                    <a:lumMod val="50000"/>
                  </a:schemeClr>
                </a:solidFill>
                <a:latin typeface="Arial" pitchFamily="34" charset="0"/>
                <a:cs typeface="Arial" pitchFamily="34" charset="0"/>
              </a:rPr>
            </a:br>
            <a:r>
              <a:rPr lang="tt-RU" sz="1600" b="1" dirty="0" smtClean="0">
                <a:solidFill>
                  <a:schemeClr val="accent6">
                    <a:lumMod val="50000"/>
                  </a:schemeClr>
                </a:solidFill>
                <a:latin typeface="Arial" pitchFamily="34" charset="0"/>
                <a:cs typeface="Arial" pitchFamily="34" charset="0"/>
              </a:rPr>
              <a:t/>
            </a:r>
            <a:br>
              <a:rPr lang="tt-RU" sz="1600" b="1" dirty="0" smtClean="0">
                <a:solidFill>
                  <a:schemeClr val="accent6">
                    <a:lumMod val="50000"/>
                  </a:schemeClr>
                </a:solidFill>
                <a:latin typeface="Arial" pitchFamily="34" charset="0"/>
                <a:cs typeface="Arial" pitchFamily="34" charset="0"/>
              </a:rPr>
            </a:br>
            <a:r>
              <a:rPr lang="tt-RU" sz="1600" b="1" u="sng" dirty="0" smtClean="0">
                <a:solidFill>
                  <a:schemeClr val="accent6">
                    <a:lumMod val="50000"/>
                  </a:schemeClr>
                </a:solidFill>
                <a:latin typeface="Arial" pitchFamily="34" charset="0"/>
                <a:cs typeface="Arial" pitchFamily="34" charset="0"/>
              </a:rPr>
              <a:t>1907</a:t>
            </a:r>
            <a:r>
              <a:rPr lang="tt-RU" sz="1600" b="1" dirty="0" smtClean="0">
                <a:solidFill>
                  <a:schemeClr val="accent6">
                    <a:lumMod val="50000"/>
                  </a:schemeClr>
                </a:solidFill>
                <a:latin typeface="Arial" pitchFamily="34" charset="0"/>
                <a:cs typeface="Arial" pitchFamily="34" charset="0"/>
              </a:rPr>
              <a:t> елның </a:t>
            </a:r>
            <a:r>
              <a:rPr lang="tt-RU" sz="1600" b="1" u="sng" dirty="0" smtClean="0">
                <a:solidFill>
                  <a:schemeClr val="accent6">
                    <a:lumMod val="50000"/>
                  </a:schemeClr>
                </a:solidFill>
                <a:latin typeface="Arial" pitchFamily="34" charset="0"/>
                <a:cs typeface="Arial" pitchFamily="34" charset="0"/>
              </a:rPr>
              <a:t>февралендә</a:t>
            </a:r>
            <a:r>
              <a:rPr lang="tt-RU" sz="1600" b="1" dirty="0" smtClean="0">
                <a:solidFill>
                  <a:schemeClr val="accent6">
                    <a:lumMod val="50000"/>
                  </a:schemeClr>
                </a:solidFill>
                <a:latin typeface="Arial" pitchFamily="34" charset="0"/>
                <a:cs typeface="Arial" pitchFamily="34" charset="0"/>
              </a:rPr>
              <a:t> демонстра</a:t>
            </a:r>
            <a:r>
              <a:rPr lang="ru-RU" sz="1600" b="1" dirty="0" err="1" smtClean="0">
                <a:solidFill>
                  <a:schemeClr val="accent6">
                    <a:lumMod val="50000"/>
                  </a:schemeClr>
                </a:solidFill>
                <a:latin typeface="Arial" pitchFamily="34" charset="0"/>
                <a:cs typeface="Arial" pitchFamily="34" charset="0"/>
              </a:rPr>
              <a:t>ц</a:t>
            </a:r>
            <a:r>
              <a:rPr lang="tt-RU" sz="1600" b="1" dirty="0" smtClean="0">
                <a:solidFill>
                  <a:schemeClr val="accent6">
                    <a:lumMod val="50000"/>
                  </a:schemeClr>
                </a:solidFill>
                <a:latin typeface="Arial" pitchFamily="34" charset="0"/>
                <a:cs typeface="Arial" pitchFamily="34" charset="0"/>
              </a:rPr>
              <a:t>ияләрдә катнашып, типография эшчәнлеген дә забастовкага өндәгәне өчен эштән куыла.</a:t>
            </a:r>
            <a:br>
              <a:rPr lang="tt-RU" sz="1600" b="1" dirty="0" smtClean="0">
                <a:solidFill>
                  <a:schemeClr val="accent6">
                    <a:lumMod val="50000"/>
                  </a:schemeClr>
                </a:solidFill>
                <a:latin typeface="Arial" pitchFamily="34" charset="0"/>
                <a:cs typeface="Arial" pitchFamily="34" charset="0"/>
              </a:rPr>
            </a:br>
            <a:r>
              <a:rPr lang="tt-RU" sz="1600" b="1" dirty="0" smtClean="0">
                <a:solidFill>
                  <a:schemeClr val="accent6">
                    <a:lumMod val="50000"/>
                  </a:schemeClr>
                </a:solidFill>
                <a:latin typeface="Arial" pitchFamily="34" charset="0"/>
                <a:cs typeface="Arial" pitchFamily="34" charset="0"/>
              </a:rPr>
              <a:t/>
            </a:r>
            <a:br>
              <a:rPr lang="tt-RU" sz="1600" b="1" dirty="0" smtClean="0">
                <a:solidFill>
                  <a:schemeClr val="accent6">
                    <a:lumMod val="50000"/>
                  </a:schemeClr>
                </a:solidFill>
                <a:latin typeface="Arial" pitchFamily="34" charset="0"/>
                <a:cs typeface="Arial" pitchFamily="34" charset="0"/>
              </a:rPr>
            </a:br>
            <a:r>
              <a:rPr lang="tt-RU" sz="1600" b="1" u="sng" dirty="0" smtClean="0">
                <a:solidFill>
                  <a:schemeClr val="accent6">
                    <a:lumMod val="50000"/>
                  </a:schemeClr>
                </a:solidFill>
                <a:latin typeface="Arial" pitchFamily="34" charset="0"/>
                <a:cs typeface="Arial" pitchFamily="34" charset="0"/>
              </a:rPr>
              <a:t>1907</a:t>
            </a:r>
            <a:r>
              <a:rPr lang="tt-RU" sz="1600" b="1" dirty="0" smtClean="0">
                <a:solidFill>
                  <a:schemeClr val="accent6">
                    <a:lumMod val="50000"/>
                  </a:schemeClr>
                </a:solidFill>
                <a:latin typeface="Arial" pitchFamily="34" charset="0"/>
                <a:cs typeface="Arial" pitchFamily="34" charset="0"/>
              </a:rPr>
              <a:t> елның </a:t>
            </a:r>
            <a:r>
              <a:rPr lang="tt-RU" sz="1600" b="1" u="sng" dirty="0" smtClean="0">
                <a:solidFill>
                  <a:schemeClr val="accent6">
                    <a:lumMod val="50000"/>
                  </a:schemeClr>
                </a:solidFill>
                <a:latin typeface="Arial" pitchFamily="34" charset="0"/>
                <a:cs typeface="Arial" pitchFamily="34" charset="0"/>
              </a:rPr>
              <a:t>сентябр</a:t>
            </a:r>
            <a:r>
              <a:rPr lang="ru-RU" sz="1600" b="1" u="sng" dirty="0" smtClean="0">
                <a:solidFill>
                  <a:schemeClr val="accent6">
                    <a:lumMod val="50000"/>
                  </a:schemeClr>
                </a:solidFill>
                <a:latin typeface="Arial" pitchFamily="34" charset="0"/>
                <a:cs typeface="Arial" pitchFamily="34" charset="0"/>
              </a:rPr>
              <a:t>ь</a:t>
            </a:r>
            <a:r>
              <a:rPr lang="tt-RU" sz="1600" b="1" dirty="0" smtClean="0">
                <a:solidFill>
                  <a:schemeClr val="accent6">
                    <a:lumMod val="50000"/>
                  </a:schemeClr>
                </a:solidFill>
                <a:latin typeface="Arial" pitchFamily="34" charset="0"/>
                <a:cs typeface="Arial" pitchFamily="34" charset="0"/>
              </a:rPr>
              <a:t> ахырында Тукай  Казанга юл тота.</a:t>
            </a:r>
            <a:br>
              <a:rPr lang="tt-RU" sz="1600" b="1" dirty="0" smtClean="0">
                <a:solidFill>
                  <a:schemeClr val="accent6">
                    <a:lumMod val="50000"/>
                  </a:schemeClr>
                </a:solidFill>
                <a:latin typeface="Arial" pitchFamily="34" charset="0"/>
                <a:cs typeface="Arial" pitchFamily="34" charset="0"/>
              </a:rPr>
            </a:br>
            <a:r>
              <a:rPr lang="tt-RU" sz="1600" b="1" dirty="0" smtClean="0">
                <a:solidFill>
                  <a:schemeClr val="accent6">
                    <a:lumMod val="50000"/>
                  </a:schemeClr>
                </a:solidFill>
                <a:latin typeface="Arial" pitchFamily="34" charset="0"/>
                <a:cs typeface="Arial" pitchFamily="34" charset="0"/>
              </a:rPr>
              <a:t/>
            </a:r>
            <a:br>
              <a:rPr lang="tt-RU" sz="1600" b="1" dirty="0" smtClean="0">
                <a:solidFill>
                  <a:schemeClr val="accent6">
                    <a:lumMod val="50000"/>
                  </a:schemeClr>
                </a:solidFill>
                <a:latin typeface="Arial" pitchFamily="34" charset="0"/>
                <a:cs typeface="Arial" pitchFamily="34" charset="0"/>
              </a:rPr>
            </a:br>
            <a:r>
              <a:rPr lang="tt-RU" sz="1600" dirty="0" smtClean="0"/>
              <a:t/>
            </a:r>
            <a:br>
              <a:rPr lang="tt-RU" sz="1600" dirty="0" smtClean="0"/>
            </a:br>
            <a:r>
              <a:rPr lang="tt-RU" sz="1600" dirty="0" smtClean="0"/>
              <a:t/>
            </a:r>
            <a:br>
              <a:rPr lang="tt-RU" sz="1600" dirty="0" smtClean="0"/>
            </a:br>
            <a:r>
              <a:rPr lang="tt-RU" sz="1600" dirty="0" smtClean="0"/>
              <a:t/>
            </a:r>
            <a:br>
              <a:rPr lang="tt-RU" sz="1600" dirty="0" smtClean="0"/>
            </a:br>
            <a:r>
              <a:rPr lang="tt-RU" sz="1600" dirty="0" smtClean="0"/>
              <a:t/>
            </a:r>
            <a:br>
              <a:rPr lang="tt-RU" sz="1600" dirty="0" smtClean="0"/>
            </a:br>
            <a:r>
              <a:rPr lang="tt-RU" sz="1600" dirty="0" smtClean="0"/>
              <a:t/>
            </a:r>
            <a:br>
              <a:rPr lang="tt-RU" sz="1600" dirty="0" smtClean="0"/>
            </a:br>
            <a:r>
              <a:rPr lang="tt-RU" sz="1600" dirty="0" smtClean="0"/>
              <a:t/>
            </a:r>
            <a:br>
              <a:rPr lang="tt-RU" sz="1600" dirty="0" smtClean="0"/>
            </a:br>
            <a:r>
              <a:rPr lang="tt-RU" sz="1600" dirty="0" smtClean="0"/>
              <a:t/>
            </a:r>
            <a:br>
              <a:rPr lang="tt-RU" sz="1600" dirty="0" smtClean="0"/>
            </a:br>
            <a:r>
              <a:rPr lang="tt-RU" sz="1600" dirty="0" smtClean="0"/>
              <a:t>  </a:t>
            </a:r>
            <a:r>
              <a:rPr lang="tt-RU" sz="1800" dirty="0" smtClean="0"/>
              <a:t/>
            </a:r>
            <a:br>
              <a:rPr lang="tt-RU" sz="1800" dirty="0" smtClean="0"/>
            </a:br>
            <a:endParaRPr lang="ru-RU" sz="1800" dirty="0"/>
          </a:p>
        </p:txBody>
      </p:sp>
      <p:sp>
        <p:nvSpPr>
          <p:cNvPr id="14339" name="TextBox 4"/>
          <p:cNvSpPr txBox="1">
            <a:spLocks noChangeArrowheads="1"/>
          </p:cNvSpPr>
          <p:nvPr/>
        </p:nvSpPr>
        <p:spPr bwMode="auto">
          <a:xfrm>
            <a:off x="2357438" y="5143500"/>
            <a:ext cx="6572250" cy="1477963"/>
          </a:xfrm>
          <a:prstGeom prst="rect">
            <a:avLst/>
          </a:prstGeom>
          <a:noFill/>
          <a:ln w="9525">
            <a:noFill/>
            <a:miter lim="800000"/>
            <a:headEnd/>
            <a:tailEnd/>
          </a:ln>
        </p:spPr>
        <p:txBody>
          <a:bodyPr>
            <a:spAutoFit/>
          </a:bodyPr>
          <a:lstStyle/>
          <a:p>
            <a:pPr algn="r"/>
            <a:r>
              <a:rPr lang="tt-RU" b="1" i="1">
                <a:solidFill>
                  <a:srgbClr val="002060"/>
                </a:solidFill>
                <a:latin typeface="Constantia" pitchFamily="18" charset="0"/>
              </a:rPr>
              <a:t>Сау бул инде, хуш, бәхил бул, и минем торган җирем,</a:t>
            </a:r>
          </a:p>
          <a:p>
            <a:pPr algn="r"/>
            <a:r>
              <a:rPr lang="tt-RU" b="1" i="1">
                <a:solidFill>
                  <a:srgbClr val="002060"/>
                </a:solidFill>
                <a:latin typeface="Constantia" pitchFamily="18" charset="0"/>
              </a:rPr>
              <a:t>Мин болай, шулай итәм дип, төрле уй корган җирем,</a:t>
            </a:r>
          </a:p>
          <a:p>
            <a:pPr algn="r"/>
            <a:r>
              <a:rPr lang="tt-RU" b="1" i="1">
                <a:solidFill>
                  <a:srgbClr val="002060"/>
                </a:solidFill>
                <a:latin typeface="Constantia" pitchFamily="18" charset="0"/>
              </a:rPr>
              <a:t>Хуш, гомер иткән шәһәр! Инде еракта калдыгыз,</a:t>
            </a:r>
          </a:p>
          <a:p>
            <a:pPr algn="r"/>
            <a:r>
              <a:rPr lang="tt-RU" b="1" i="1">
                <a:solidFill>
                  <a:srgbClr val="002060"/>
                </a:solidFill>
                <a:latin typeface="Constantia" pitchFamily="18" charset="0"/>
              </a:rPr>
              <a:t>Аһ! Таныш йортлар, тәмам күздән дә сез югалдыгыз...</a:t>
            </a:r>
          </a:p>
          <a:p>
            <a:pPr algn="r"/>
            <a:r>
              <a:rPr lang="tt-RU" b="1">
                <a:solidFill>
                  <a:srgbClr val="002060"/>
                </a:solidFill>
                <a:latin typeface="Constantia" pitchFamily="18" charset="0"/>
              </a:rPr>
              <a:t>                         “Пар ат”</a:t>
            </a:r>
            <a:endParaRPr lang="ru-RU" b="1">
              <a:solidFill>
                <a:srgbClr val="002060"/>
              </a:solidFill>
              <a:latin typeface="Constantia" pitchFamily="18" charset="0"/>
            </a:endParaRPr>
          </a:p>
        </p:txBody>
      </p:sp>
      <p:sp>
        <p:nvSpPr>
          <p:cNvPr id="14340" name="Rectangle 8"/>
          <p:cNvSpPr>
            <a:spLocks noChangeArrowheads="1"/>
          </p:cNvSpPr>
          <p:nvPr/>
        </p:nvSpPr>
        <p:spPr bwMode="auto">
          <a:xfrm>
            <a:off x="5435600" y="3924300"/>
            <a:ext cx="2403475" cy="942975"/>
          </a:xfrm>
          <a:prstGeom prst="rect">
            <a:avLst/>
          </a:prstGeom>
          <a:ln>
            <a:headEnd/>
            <a:tailEnd/>
          </a:ln>
        </p:spPr>
        <p:style>
          <a:lnRef idx="1">
            <a:schemeClr val="dk1"/>
          </a:lnRef>
          <a:fillRef idx="2">
            <a:schemeClr val="dk1"/>
          </a:fillRef>
          <a:effectRef idx="1">
            <a:schemeClr val="dk1"/>
          </a:effectRef>
          <a:fontRef idx="minor">
            <a:schemeClr val="dk1"/>
          </a:fontRef>
        </p:style>
        <p:txBody>
          <a:bodyPr anchor="ctr">
            <a:spAutoFit/>
          </a:bodyPr>
          <a:lstStyle/>
          <a:p>
            <a:pPr algn="ctr" eaLnBrk="0" hangingPunct="0"/>
            <a:r>
              <a:rPr lang="ru-RU" sz="1400" b="1" dirty="0" err="1"/>
              <a:t>Г.Тукайның Уральскида</a:t>
            </a:r>
            <a:r>
              <a:rPr lang="ru-RU" sz="1400" b="1" dirty="0"/>
              <a:t> </a:t>
            </a:r>
            <a:r>
              <a:rPr lang="ru-RU" sz="1400" b="1" dirty="0" err="1"/>
              <a:t>типографиядә эшләгән вакытында</a:t>
            </a:r>
            <a:r>
              <a:rPr lang="ru-RU" sz="1400" b="1" dirty="0"/>
              <a:t> </a:t>
            </a:r>
            <a:r>
              <a:rPr lang="ru-RU" sz="1400" b="1" dirty="0" err="1"/>
              <a:t>төшкән фоторәсеме.</a:t>
            </a:r>
            <a:r>
              <a:rPr lang="ru-RU" sz="1400" b="1" dirty="0"/>
              <a:t> </a:t>
            </a:r>
            <a:r>
              <a:rPr lang="ru-RU" sz="1400" b="1" i="1" dirty="0"/>
              <a:t>1905.</a:t>
            </a:r>
          </a:p>
        </p:txBody>
      </p:sp>
      <p:pic>
        <p:nvPicPr>
          <p:cNvPr id="14341" name="Picture 8"/>
          <p:cNvPicPr>
            <a:picLocks noChangeAspect="1" noChangeArrowheads="1"/>
          </p:cNvPicPr>
          <p:nvPr/>
        </p:nvPicPr>
        <p:blipFill>
          <a:blip r:embed="rId3" cstate="print"/>
          <a:srcRect/>
          <a:stretch>
            <a:fillRect/>
          </a:stretch>
        </p:blipFill>
        <p:spPr bwMode="auto">
          <a:xfrm>
            <a:off x="5940425" y="571500"/>
            <a:ext cx="1460500" cy="3268663"/>
          </a:xfrm>
          <a:prstGeom prst="rect">
            <a:avLst/>
          </a:prstGeom>
          <a:noFill/>
          <a:ln w="28575">
            <a:solidFill>
              <a:schemeClr val="tx1"/>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9" presetClass="entr" presetSubtype="0" fill="hold" nodeType="afterEffect">
                                  <p:stCondLst>
                                    <p:cond delay="0"/>
                                  </p:stCondLst>
                                  <p:childTnLst>
                                    <p:set>
                                      <p:cBhvr>
                                        <p:cTn id="12" dur="1" fill="hold">
                                          <p:stCondLst>
                                            <p:cond delay="0"/>
                                          </p:stCondLst>
                                        </p:cTn>
                                        <p:tgtEl>
                                          <p:spTgt spid="14341"/>
                                        </p:tgtEl>
                                        <p:attrNameLst>
                                          <p:attrName>style.visibility</p:attrName>
                                        </p:attrNameLst>
                                      </p:cBhvr>
                                      <p:to>
                                        <p:strVal val="visible"/>
                                      </p:to>
                                    </p:set>
                                    <p:animEffect transition="in" filter="dissolve">
                                      <p:cBhvr>
                                        <p:cTn id="13" dur="2000"/>
                                        <p:tgtEl>
                                          <p:spTgt spid="1434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340"/>
                                        </p:tgtEl>
                                        <p:attrNameLst>
                                          <p:attrName>style.visibility</p:attrName>
                                        </p:attrNameLst>
                                      </p:cBhvr>
                                      <p:to>
                                        <p:strVal val="visible"/>
                                      </p:to>
                                    </p:set>
                                    <p:animEffect transition="in" filter="fade">
                                      <p:cBhvr>
                                        <p:cTn id="18" dur="2000"/>
                                        <p:tgtEl>
                                          <p:spTgt spid="14340"/>
                                        </p:tgtEl>
                                      </p:cBhvr>
                                    </p:animEffect>
                                  </p:childTnLst>
                                </p:cTn>
                              </p:par>
                              <p:par>
                                <p:cTn id="19" presetID="9" presetClass="entr" presetSubtype="0" fill="hold" grpId="1" nodeType="withEffect">
                                  <p:stCondLst>
                                    <p:cond delay="0"/>
                                  </p:stCondLst>
                                  <p:childTnLst>
                                    <p:set>
                                      <p:cBhvr>
                                        <p:cTn id="20" dur="1" fill="hold">
                                          <p:stCondLst>
                                            <p:cond delay="0"/>
                                          </p:stCondLst>
                                        </p:cTn>
                                        <p:tgtEl>
                                          <p:spTgt spid="14340"/>
                                        </p:tgtEl>
                                        <p:attrNameLst>
                                          <p:attrName>style.visibility</p:attrName>
                                        </p:attrNameLst>
                                      </p:cBhvr>
                                      <p:to>
                                        <p:strVal val="visible"/>
                                      </p:to>
                                    </p:set>
                                    <p:animEffect transition="in" filter="dissolve">
                                      <p:cBhvr>
                                        <p:cTn id="21" dur="2000"/>
                                        <p:tgtEl>
                                          <p:spTgt spid="14340"/>
                                        </p:tgtEl>
                                      </p:cBhvr>
                                    </p:animEffect>
                                  </p:childTnLst>
                                </p:cTn>
                              </p:par>
                            </p:childTnLst>
                          </p:cTn>
                        </p:par>
                        <p:par>
                          <p:cTn id="22" fill="hold">
                            <p:stCondLst>
                              <p:cond delay="2000"/>
                            </p:stCondLst>
                            <p:childTnLst>
                              <p:par>
                                <p:cTn id="23" presetID="7" presetClass="entr" presetSubtype="4" fill="hold" grpId="0" nodeType="afterEffect">
                                  <p:stCondLst>
                                    <p:cond delay="0"/>
                                  </p:stCondLst>
                                  <p:childTnLst>
                                    <p:set>
                                      <p:cBhvr>
                                        <p:cTn id="24" dur="1" fill="hold">
                                          <p:stCondLst>
                                            <p:cond delay="0"/>
                                          </p:stCondLst>
                                        </p:cTn>
                                        <p:tgtEl>
                                          <p:spTgt spid="14339"/>
                                        </p:tgtEl>
                                        <p:attrNameLst>
                                          <p:attrName>style.visibility</p:attrName>
                                        </p:attrNameLst>
                                      </p:cBhvr>
                                      <p:to>
                                        <p:strVal val="visible"/>
                                      </p:to>
                                    </p:set>
                                    <p:anim calcmode="lin" valueType="num">
                                      <p:cBhvr additive="base">
                                        <p:cTn id="25" dur="2000" fill="hold"/>
                                        <p:tgtEl>
                                          <p:spTgt spid="14339"/>
                                        </p:tgtEl>
                                        <p:attrNameLst>
                                          <p:attrName>ppt_x</p:attrName>
                                        </p:attrNameLst>
                                      </p:cBhvr>
                                      <p:tavLst>
                                        <p:tav tm="0">
                                          <p:val>
                                            <p:strVal val="#ppt_x"/>
                                          </p:val>
                                        </p:tav>
                                        <p:tav tm="100000">
                                          <p:val>
                                            <p:strVal val="#ppt_x"/>
                                          </p:val>
                                        </p:tav>
                                      </p:tavLst>
                                    </p:anim>
                                    <p:anim calcmode="lin" valueType="num">
                                      <p:cBhvr additive="base">
                                        <p:cTn id="26" dur="2000" fill="hold"/>
                                        <p:tgtEl>
                                          <p:spTgt spid="14339"/>
                                        </p:tgtEl>
                                        <p:attrNameLst>
                                          <p:attrName>ppt_y</p:attrName>
                                        </p:attrNameLst>
                                      </p:cBhvr>
                                      <p:tavLst>
                                        <p:tav tm="0">
                                          <p:val>
                                            <p:strVal val="1+#ppt_h/2"/>
                                          </p:val>
                                        </p:tav>
                                        <p:tav tm="100000">
                                          <p:val>
                                            <p:strVal val="#ppt_y"/>
                                          </p:val>
                                        </p:tav>
                                      </p:tavLst>
                                    </p:anim>
                                  </p:childTnLst>
                                </p:cTn>
                              </p:par>
                            </p:childTnLst>
                          </p:cTn>
                        </p:par>
                        <p:par>
                          <p:cTn id="27" fill="hold">
                            <p:stCondLst>
                              <p:cond delay="4000"/>
                            </p:stCondLst>
                            <p:childTnLst>
                              <p:par>
                                <p:cTn id="28" presetID="30" presetClass="emph" presetSubtype="0" fill="hold" grpId="1" nodeType="afterEffect">
                                  <p:stCondLst>
                                    <p:cond delay="0"/>
                                  </p:stCondLst>
                                  <p:childTnLst>
                                    <p:animClr clrSpc="hsl" dir="cw">
                                      <p:cBhvr override="childStyle">
                                        <p:cTn id="29" dur="500" fill="hold"/>
                                        <p:tgtEl>
                                          <p:spTgt spid="14339"/>
                                        </p:tgtEl>
                                        <p:attrNameLst>
                                          <p:attrName>style.color</p:attrName>
                                        </p:attrNameLst>
                                      </p:cBhvr>
                                      <p:by>
                                        <p:hsl h="0" s="12549" l="25098"/>
                                      </p:by>
                                    </p:animClr>
                                    <p:animClr clrSpc="hsl" dir="cw">
                                      <p:cBhvr>
                                        <p:cTn id="30" dur="500" fill="hold"/>
                                        <p:tgtEl>
                                          <p:spTgt spid="14339"/>
                                        </p:tgtEl>
                                        <p:attrNameLst>
                                          <p:attrName>fillcolor</p:attrName>
                                        </p:attrNameLst>
                                      </p:cBhvr>
                                      <p:by>
                                        <p:hsl h="0" s="12549" l="25098"/>
                                      </p:by>
                                    </p:animClr>
                                    <p:animClr clrSpc="hsl" dir="cw">
                                      <p:cBhvr>
                                        <p:cTn id="31" dur="500" fill="hold"/>
                                        <p:tgtEl>
                                          <p:spTgt spid="14339"/>
                                        </p:tgtEl>
                                        <p:attrNameLst>
                                          <p:attrName>stroke.color</p:attrName>
                                        </p:attrNameLst>
                                      </p:cBhvr>
                                      <p:by>
                                        <p:hsl h="0" s="12549" l="25098"/>
                                      </p:by>
                                    </p:animClr>
                                    <p:set>
                                      <p:cBhvr>
                                        <p:cTn id="32" dur="500" fill="hold"/>
                                        <p:tgtEl>
                                          <p:spTgt spid="143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339" grpId="0"/>
      <p:bldP spid="14339" grpId="1"/>
      <p:bldP spid="14340" grpId="0" animBg="1"/>
      <p:bldP spid="1434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3429000" y="5214938"/>
            <a:ext cx="5157788" cy="2214562"/>
          </a:xfrm>
        </p:spPr>
        <p:txBody>
          <a:bodyPr>
            <a:normAutofit fontScale="90000"/>
          </a:bodyPr>
          <a:lstStyle/>
          <a:p>
            <a:pPr algn="just" eaLnBrk="1" fontAlgn="auto" hangingPunct="1">
              <a:spcAft>
                <a:spcPts val="0"/>
              </a:spcAft>
              <a:defRPr/>
            </a:pPr>
            <a:r>
              <a:rPr lang="tt-RU" sz="1600" u="sng" dirty="0" smtClean="0">
                <a:hlinkClick r:id="rId3" tooltip="1910 ел"/>
              </a:rPr>
              <a:t/>
            </a:r>
            <a:br>
              <a:rPr lang="tt-RU" sz="1600" u="sng" dirty="0" smtClean="0">
                <a:hlinkClick r:id="rId3" tooltip="1910 ел"/>
              </a:rPr>
            </a:br>
            <a:r>
              <a:rPr lang="tt-RU" sz="1600" u="sng" dirty="0" smtClean="0">
                <a:hlinkClick r:id="rId3" tooltip="1910 ел"/>
              </a:rPr>
              <a:t/>
            </a:r>
            <a:br>
              <a:rPr lang="tt-RU" sz="1600" u="sng" dirty="0" smtClean="0">
                <a:hlinkClick r:id="rId3" tooltip="1910 ел"/>
              </a:rPr>
            </a:br>
            <a:r>
              <a:rPr lang="tt-RU" sz="1600" u="sng" dirty="0" smtClean="0">
                <a:hlinkClick r:id="rId3" tooltip="1910 ел"/>
              </a:rPr>
              <a:t/>
            </a:r>
            <a:br>
              <a:rPr lang="tt-RU" sz="1600" u="sng" dirty="0" smtClean="0">
                <a:hlinkClick r:id="rId3" tooltip="1910 ел"/>
              </a:rPr>
            </a:br>
            <a:r>
              <a:rPr lang="tt-RU" sz="1600" u="sng" dirty="0" smtClean="0">
                <a:hlinkClick r:id="rId3" tooltip="1910 ел"/>
              </a:rPr>
              <a:t/>
            </a:r>
            <a:br>
              <a:rPr lang="tt-RU" sz="1600" u="sng" dirty="0" smtClean="0">
                <a:hlinkClick r:id="rId3" tooltip="1910 ел"/>
              </a:rPr>
            </a:br>
            <a:r>
              <a:rPr lang="tt-RU" sz="1600" u="sng" dirty="0" smtClean="0"/>
              <a:t/>
            </a:r>
            <a:br>
              <a:rPr lang="tt-RU" sz="1600" u="sng" dirty="0" smtClean="0"/>
            </a:br>
            <a:r>
              <a:rPr lang="tt-RU" sz="1600" u="sng" dirty="0" smtClean="0"/>
              <a:t/>
            </a:r>
            <a:br>
              <a:rPr lang="tt-RU" sz="1600" u="sng" dirty="0" smtClean="0"/>
            </a:br>
            <a:r>
              <a:rPr lang="tt-RU" sz="1600" u="sng" dirty="0" smtClean="0"/>
              <a:t/>
            </a:r>
            <a:br>
              <a:rPr lang="tt-RU" sz="1600" u="sng" dirty="0" smtClean="0"/>
            </a:br>
            <a:r>
              <a:rPr lang="tt-RU" sz="1600" u="sng" dirty="0" smtClean="0"/>
              <a:t/>
            </a:r>
            <a:br>
              <a:rPr lang="tt-RU" sz="1600" u="sng" dirty="0" smtClean="0"/>
            </a:br>
            <a:r>
              <a:rPr lang="tt-RU" sz="1600" u="sng" dirty="0" smtClean="0"/>
              <a:t/>
            </a:r>
            <a:br>
              <a:rPr lang="tt-RU" sz="1600" u="sng" dirty="0" smtClean="0"/>
            </a:br>
            <a:r>
              <a:rPr lang="tt-RU" sz="1600" u="sng" dirty="0" smtClean="0"/>
              <a:t/>
            </a:r>
            <a:br>
              <a:rPr lang="tt-RU" sz="1600" u="sng" dirty="0" smtClean="0"/>
            </a:br>
            <a:r>
              <a:rPr lang="tt-RU" sz="1600" b="1" dirty="0" smtClean="0">
                <a:solidFill>
                  <a:schemeClr val="accent6">
                    <a:lumMod val="50000"/>
                  </a:schemeClr>
                </a:solidFill>
                <a:latin typeface="Arial" pitchFamily="34" charset="0"/>
                <a:cs typeface="Arial" pitchFamily="34" charset="0"/>
              </a:rPr>
              <a:t>Тукай Казанга килүгә «Әл-ислах» газетасында, «Яшен» журналында актив катнаша башлый. Яңа дуслар да табыла:Ф. Әмирхан, Х. Ямашев,К.Бәкер, </a:t>
            </a:r>
            <a:br>
              <a:rPr lang="tt-RU" sz="1600" b="1" dirty="0" smtClean="0">
                <a:solidFill>
                  <a:schemeClr val="accent6">
                    <a:lumMod val="50000"/>
                  </a:schemeClr>
                </a:solidFill>
                <a:latin typeface="Arial" pitchFamily="34" charset="0"/>
                <a:cs typeface="Arial" pitchFamily="34" charset="0"/>
              </a:rPr>
            </a:br>
            <a:r>
              <a:rPr lang="tt-RU" sz="1600" b="1" dirty="0" smtClean="0">
                <a:solidFill>
                  <a:schemeClr val="accent6">
                    <a:lumMod val="50000"/>
                  </a:schemeClr>
                </a:solidFill>
                <a:latin typeface="Arial" pitchFamily="34" charset="0"/>
                <a:cs typeface="Arial" pitchFamily="34" charset="0"/>
              </a:rPr>
              <a:t>В.Бәхтияров,    Г. Камал,   С.Рахманколый, Г.Коләхмәтов, соңрак С.Сүнчәләй. </a:t>
            </a:r>
            <a:br>
              <a:rPr lang="tt-RU" sz="1600" b="1" dirty="0" smtClean="0">
                <a:solidFill>
                  <a:schemeClr val="accent6">
                    <a:lumMod val="50000"/>
                  </a:schemeClr>
                </a:solidFill>
                <a:latin typeface="Arial" pitchFamily="34" charset="0"/>
                <a:cs typeface="Arial" pitchFamily="34" charset="0"/>
              </a:rPr>
            </a:br>
            <a:r>
              <a:rPr lang="tt-RU" sz="1600" b="1" u="sng" dirty="0" smtClean="0">
                <a:solidFill>
                  <a:schemeClr val="accent6">
                    <a:lumMod val="50000"/>
                  </a:schemeClr>
                </a:solidFill>
                <a:latin typeface="Arial" pitchFamily="34" charset="0"/>
                <a:cs typeface="Arial" pitchFamily="34" charset="0"/>
              </a:rPr>
              <a:t/>
            </a:r>
            <a:br>
              <a:rPr lang="tt-RU" sz="1600" b="1" u="sng" dirty="0" smtClean="0">
                <a:solidFill>
                  <a:schemeClr val="accent6">
                    <a:lumMod val="50000"/>
                  </a:schemeClr>
                </a:solidFill>
                <a:latin typeface="Arial" pitchFamily="34" charset="0"/>
                <a:cs typeface="Arial" pitchFamily="34" charset="0"/>
              </a:rPr>
            </a:br>
            <a:r>
              <a:rPr lang="tt-RU" sz="1600" b="1" dirty="0" smtClean="0">
                <a:solidFill>
                  <a:schemeClr val="accent6">
                    <a:lumMod val="50000"/>
                  </a:schemeClr>
                </a:solidFill>
                <a:latin typeface="Arial" pitchFamily="34" charset="0"/>
                <a:cs typeface="Arial" pitchFamily="34" charset="0"/>
              </a:rPr>
              <a:t>Тукай балалар өчен “Яңа кыйраәт”,  “Күңелле сәхифәләр”, “Балалар күңеле” кебек дәреслекләр һәм шигыр</a:t>
            </a:r>
            <a:r>
              <a:rPr lang="ru-RU" sz="1600" b="1" dirty="0" smtClean="0">
                <a:solidFill>
                  <a:schemeClr val="accent6">
                    <a:lumMod val="50000"/>
                  </a:schemeClr>
                </a:solidFill>
                <a:latin typeface="Arial" pitchFamily="34" charset="0"/>
                <a:cs typeface="Arial" pitchFamily="34" charset="0"/>
              </a:rPr>
              <a:t>ь</a:t>
            </a:r>
            <a:r>
              <a:rPr lang="tt-RU" sz="1600" b="1" dirty="0" smtClean="0">
                <a:solidFill>
                  <a:schemeClr val="accent6">
                    <a:lumMod val="50000"/>
                  </a:schemeClr>
                </a:solidFill>
                <a:latin typeface="Arial" pitchFamily="34" charset="0"/>
                <a:cs typeface="Arial" pitchFamily="34" charset="0"/>
              </a:rPr>
              <a:t> китаплары бастырып чыгара.</a:t>
            </a:r>
            <a:br>
              <a:rPr lang="tt-RU" sz="1600" b="1" dirty="0" smtClean="0">
                <a:solidFill>
                  <a:schemeClr val="accent6">
                    <a:lumMod val="50000"/>
                  </a:schemeClr>
                </a:solidFill>
                <a:latin typeface="Arial" pitchFamily="34" charset="0"/>
                <a:cs typeface="Arial" pitchFamily="34" charset="0"/>
              </a:rPr>
            </a:br>
            <a:r>
              <a:rPr lang="tt-RU" sz="1600" b="1" u="sng" dirty="0" smtClean="0"/>
              <a:t/>
            </a:r>
            <a:br>
              <a:rPr lang="tt-RU" sz="1600" b="1" u="sng" dirty="0" smtClean="0"/>
            </a:br>
            <a:r>
              <a:rPr lang="tt-RU" sz="1600" b="1" u="sng" dirty="0" smtClean="0">
                <a:solidFill>
                  <a:schemeClr val="accent6">
                    <a:lumMod val="50000"/>
                  </a:schemeClr>
                </a:solidFill>
                <a:latin typeface="Arial" pitchFamily="34" charset="0"/>
                <a:cs typeface="Arial" pitchFamily="34" charset="0"/>
              </a:rPr>
              <a:t>1910</a:t>
            </a:r>
            <a:r>
              <a:rPr lang="tt-RU" sz="1600" b="1" dirty="0" smtClean="0">
                <a:solidFill>
                  <a:schemeClr val="accent6">
                    <a:lumMod val="50000"/>
                  </a:schemeClr>
                </a:solidFill>
                <a:latin typeface="Arial" pitchFamily="34" charset="0"/>
                <a:cs typeface="Arial" pitchFamily="34" charset="0"/>
              </a:rPr>
              <a:t> елның башында журналист Әхмәт Урманчиев редакторлыгында сатирик журнал «Ялт-Йолт» чыга  башлый.</a:t>
            </a:r>
            <a:br>
              <a:rPr lang="tt-RU" sz="1600" b="1" dirty="0" smtClean="0">
                <a:solidFill>
                  <a:schemeClr val="accent6">
                    <a:lumMod val="50000"/>
                  </a:schemeClr>
                </a:solidFill>
                <a:latin typeface="Arial" pitchFamily="34" charset="0"/>
                <a:cs typeface="Arial" pitchFamily="34" charset="0"/>
              </a:rPr>
            </a:br>
            <a:r>
              <a:rPr lang="tt-RU" sz="1600" b="1" dirty="0" smtClean="0">
                <a:solidFill>
                  <a:schemeClr val="accent6">
                    <a:lumMod val="50000"/>
                  </a:schemeClr>
                </a:solidFill>
                <a:latin typeface="Arial" pitchFamily="34" charset="0"/>
                <a:cs typeface="Arial" pitchFamily="34" charset="0"/>
              </a:rPr>
              <a:t/>
            </a:r>
            <a:br>
              <a:rPr lang="tt-RU" sz="1600" b="1" dirty="0" smtClean="0">
                <a:solidFill>
                  <a:schemeClr val="accent6">
                    <a:lumMod val="50000"/>
                  </a:schemeClr>
                </a:solidFill>
                <a:latin typeface="Arial" pitchFamily="34" charset="0"/>
                <a:cs typeface="Arial" pitchFamily="34" charset="0"/>
              </a:rPr>
            </a:br>
            <a:r>
              <a:rPr lang="tt-RU" sz="1600" b="1" dirty="0" smtClean="0">
                <a:solidFill>
                  <a:schemeClr val="accent6">
                    <a:lumMod val="50000"/>
                  </a:schemeClr>
                </a:solidFill>
                <a:latin typeface="Arial" pitchFamily="34" charset="0"/>
                <a:cs typeface="Arial" pitchFamily="34" charset="0"/>
              </a:rPr>
              <a:t/>
            </a:r>
            <a:br>
              <a:rPr lang="tt-RU" sz="1600" b="1" dirty="0" smtClean="0">
                <a:solidFill>
                  <a:schemeClr val="accent6">
                    <a:lumMod val="50000"/>
                  </a:schemeClr>
                </a:solidFill>
                <a:latin typeface="Arial" pitchFamily="34" charset="0"/>
                <a:cs typeface="Arial" pitchFamily="34" charset="0"/>
              </a:rPr>
            </a:br>
            <a:r>
              <a:rPr lang="tt-RU" sz="1600" b="1" dirty="0" smtClean="0">
                <a:solidFill>
                  <a:schemeClr val="accent6">
                    <a:lumMod val="50000"/>
                  </a:schemeClr>
                </a:solidFill>
                <a:latin typeface="Arial" pitchFamily="34" charset="0"/>
                <a:cs typeface="Arial" pitchFamily="34" charset="0"/>
              </a:rPr>
              <a:t/>
            </a:r>
            <a:br>
              <a:rPr lang="tt-RU" sz="1600" b="1" dirty="0" smtClean="0">
                <a:solidFill>
                  <a:schemeClr val="accent6">
                    <a:lumMod val="50000"/>
                  </a:schemeClr>
                </a:solidFill>
                <a:latin typeface="Arial" pitchFamily="34" charset="0"/>
                <a:cs typeface="Arial" pitchFamily="34" charset="0"/>
              </a:rPr>
            </a:br>
            <a:r>
              <a:rPr lang="tt-RU" sz="1600" b="1" dirty="0" smtClean="0">
                <a:solidFill>
                  <a:schemeClr val="accent6">
                    <a:lumMod val="50000"/>
                  </a:schemeClr>
                </a:solidFill>
                <a:latin typeface="Arial" pitchFamily="34" charset="0"/>
                <a:cs typeface="Arial" pitchFamily="34" charset="0"/>
              </a:rPr>
              <a:t/>
            </a:r>
            <a:br>
              <a:rPr lang="tt-RU" sz="1600" b="1" dirty="0" smtClean="0">
                <a:solidFill>
                  <a:schemeClr val="accent6">
                    <a:lumMod val="50000"/>
                  </a:schemeClr>
                </a:solidFill>
                <a:latin typeface="Arial" pitchFamily="34" charset="0"/>
                <a:cs typeface="Arial" pitchFamily="34" charset="0"/>
              </a:rPr>
            </a:br>
            <a:r>
              <a:rPr lang="tt-RU" sz="1600" b="1" dirty="0" smtClean="0">
                <a:solidFill>
                  <a:schemeClr val="accent6">
                    <a:lumMod val="50000"/>
                  </a:schemeClr>
                </a:solidFill>
                <a:latin typeface="Arial" pitchFamily="34" charset="0"/>
                <a:cs typeface="Arial" pitchFamily="34" charset="0"/>
              </a:rPr>
              <a:t/>
            </a:r>
            <a:br>
              <a:rPr lang="tt-RU" sz="1600" b="1" dirty="0" smtClean="0">
                <a:solidFill>
                  <a:schemeClr val="accent6">
                    <a:lumMod val="50000"/>
                  </a:schemeClr>
                </a:solidFill>
                <a:latin typeface="Arial" pitchFamily="34" charset="0"/>
                <a:cs typeface="Arial" pitchFamily="34" charset="0"/>
              </a:rPr>
            </a:br>
            <a:r>
              <a:rPr lang="tt-RU" sz="1600" b="1" dirty="0" smtClean="0">
                <a:solidFill>
                  <a:schemeClr val="accent6">
                    <a:lumMod val="50000"/>
                  </a:schemeClr>
                </a:solidFill>
                <a:latin typeface="Arial" pitchFamily="34" charset="0"/>
                <a:cs typeface="Arial" pitchFamily="34" charset="0"/>
              </a:rPr>
              <a:t/>
            </a:r>
            <a:br>
              <a:rPr lang="tt-RU" sz="1600" b="1" dirty="0" smtClean="0">
                <a:solidFill>
                  <a:schemeClr val="accent6">
                    <a:lumMod val="50000"/>
                  </a:schemeClr>
                </a:solidFill>
                <a:latin typeface="Arial" pitchFamily="34" charset="0"/>
                <a:cs typeface="Arial" pitchFamily="34" charset="0"/>
              </a:rPr>
            </a:br>
            <a:r>
              <a:rPr lang="tt-RU" sz="1600" b="1" dirty="0" smtClean="0">
                <a:solidFill>
                  <a:schemeClr val="accent6">
                    <a:lumMod val="50000"/>
                  </a:schemeClr>
                </a:solidFill>
                <a:latin typeface="Arial" pitchFamily="34" charset="0"/>
                <a:cs typeface="Arial" pitchFamily="34" charset="0"/>
              </a:rPr>
              <a:t/>
            </a:r>
            <a:br>
              <a:rPr lang="tt-RU" sz="1600" b="1" dirty="0" smtClean="0">
                <a:solidFill>
                  <a:schemeClr val="accent6">
                    <a:lumMod val="50000"/>
                  </a:schemeClr>
                </a:solidFill>
                <a:latin typeface="Arial" pitchFamily="34" charset="0"/>
                <a:cs typeface="Arial" pitchFamily="34" charset="0"/>
              </a:rPr>
            </a:br>
            <a:r>
              <a:rPr lang="tt-RU" sz="1600" b="1" dirty="0" smtClean="0">
                <a:solidFill>
                  <a:schemeClr val="accent6">
                    <a:lumMod val="50000"/>
                  </a:schemeClr>
                </a:solidFill>
                <a:latin typeface="Arial" pitchFamily="34" charset="0"/>
                <a:cs typeface="Arial" pitchFamily="34" charset="0"/>
              </a:rPr>
              <a:t/>
            </a:r>
            <a:br>
              <a:rPr lang="tt-RU" sz="1600" b="1" dirty="0" smtClean="0">
                <a:solidFill>
                  <a:schemeClr val="accent6">
                    <a:lumMod val="50000"/>
                  </a:schemeClr>
                </a:solidFill>
                <a:latin typeface="Arial" pitchFamily="34" charset="0"/>
                <a:cs typeface="Arial" pitchFamily="34" charset="0"/>
              </a:rPr>
            </a:br>
            <a:r>
              <a:rPr lang="tt-RU" sz="1600" b="1" dirty="0" smtClean="0">
                <a:solidFill>
                  <a:schemeClr val="accent6">
                    <a:lumMod val="50000"/>
                  </a:schemeClr>
                </a:solidFill>
                <a:latin typeface="Arial" pitchFamily="34" charset="0"/>
                <a:cs typeface="Arial" pitchFamily="34" charset="0"/>
              </a:rPr>
              <a:t/>
            </a:r>
            <a:br>
              <a:rPr lang="tt-RU" sz="1600" b="1" dirty="0" smtClean="0">
                <a:solidFill>
                  <a:schemeClr val="accent6">
                    <a:lumMod val="50000"/>
                  </a:schemeClr>
                </a:solidFill>
                <a:latin typeface="Arial" pitchFamily="34" charset="0"/>
                <a:cs typeface="Arial" pitchFamily="34" charset="0"/>
              </a:rPr>
            </a:br>
            <a:r>
              <a:rPr lang="tt-RU" sz="1600" b="1" dirty="0" smtClean="0">
                <a:solidFill>
                  <a:schemeClr val="accent6">
                    <a:lumMod val="50000"/>
                  </a:schemeClr>
                </a:solidFill>
                <a:latin typeface="Arial" pitchFamily="34" charset="0"/>
                <a:cs typeface="Arial" pitchFamily="34" charset="0"/>
              </a:rPr>
              <a:t>Тукай “Яшен”, “Ялт-Йолт” </a:t>
            </a:r>
            <a:r>
              <a:rPr lang="ru-RU" sz="1600" b="1" dirty="0" smtClean="0">
                <a:solidFill>
                  <a:schemeClr val="accent6">
                    <a:lumMod val="50000"/>
                  </a:schemeClr>
                </a:solidFill>
                <a:latin typeface="Arial" pitchFamily="34" charset="0"/>
                <a:cs typeface="Arial" pitchFamily="34" charset="0"/>
              </a:rPr>
              <a:t>ж</a:t>
            </a:r>
            <a:r>
              <a:rPr lang="tt-RU" sz="1600" b="1" dirty="0" smtClean="0">
                <a:solidFill>
                  <a:schemeClr val="accent6">
                    <a:lumMod val="50000"/>
                  </a:schemeClr>
                </a:solidFill>
                <a:latin typeface="Arial" pitchFamily="34" charset="0"/>
                <a:cs typeface="Arial" pitchFamily="34" charset="0"/>
              </a:rPr>
              <a:t>урналларын чыгаруда төп рольне уйный. Ул шәһәрнең иҗтимагый эшләрендә актив катнаша.Тукайның социаль характердагы бик күп шигырьләре либераль юнәлештәге «Йолдыз»да басыла. Социаль-сәяси эчтәлекле «Хөрмәтле Хөсәен ядкяре», «Көзге җилләр» кебек иң көчле шигырьләренең бу газетада басылуы шулай уйларга нигез бирә</a:t>
            </a:r>
            <a:r>
              <a:rPr lang="tt-RU" sz="1800" b="1" dirty="0" smtClean="0">
                <a:solidFill>
                  <a:schemeClr val="accent6">
                    <a:lumMod val="50000"/>
                  </a:schemeClr>
                </a:solidFill>
                <a:latin typeface="Arial" pitchFamily="34" charset="0"/>
                <a:cs typeface="Arial" pitchFamily="34" charset="0"/>
              </a:rPr>
              <a:t>. </a:t>
            </a:r>
            <a:br>
              <a:rPr lang="tt-RU" sz="1800" b="1" dirty="0" smtClean="0">
                <a:solidFill>
                  <a:schemeClr val="accent6">
                    <a:lumMod val="50000"/>
                  </a:schemeClr>
                </a:solidFill>
                <a:latin typeface="Arial" pitchFamily="34" charset="0"/>
                <a:cs typeface="Arial" pitchFamily="34" charset="0"/>
              </a:rPr>
            </a:br>
            <a:r>
              <a:rPr lang="tt-RU" sz="1800" b="1" dirty="0" smtClean="0">
                <a:solidFill>
                  <a:schemeClr val="accent6">
                    <a:lumMod val="50000"/>
                  </a:schemeClr>
                </a:solidFill>
                <a:latin typeface="Arial" pitchFamily="34" charset="0"/>
                <a:cs typeface="Arial" pitchFamily="34" charset="0"/>
              </a:rPr>
              <a:t/>
            </a:r>
            <a:br>
              <a:rPr lang="tt-RU" sz="1800" b="1" dirty="0" smtClean="0">
                <a:solidFill>
                  <a:schemeClr val="accent6">
                    <a:lumMod val="50000"/>
                  </a:schemeClr>
                </a:solidFill>
                <a:latin typeface="Arial" pitchFamily="34" charset="0"/>
                <a:cs typeface="Arial" pitchFamily="34" charset="0"/>
              </a:rPr>
            </a:br>
            <a:r>
              <a:rPr lang="tt-RU" sz="1800" b="1" dirty="0" smtClean="0">
                <a:solidFill>
                  <a:schemeClr val="accent6">
                    <a:lumMod val="50000"/>
                  </a:schemeClr>
                </a:solidFill>
                <a:latin typeface="Arial" pitchFamily="34" charset="0"/>
                <a:cs typeface="Arial" pitchFamily="34" charset="0"/>
              </a:rPr>
              <a:t/>
            </a:r>
            <a:br>
              <a:rPr lang="tt-RU" sz="1800" b="1" dirty="0" smtClean="0">
                <a:solidFill>
                  <a:schemeClr val="accent6">
                    <a:lumMod val="50000"/>
                  </a:schemeClr>
                </a:solidFill>
                <a:latin typeface="Arial" pitchFamily="34" charset="0"/>
                <a:cs typeface="Arial" pitchFamily="34" charset="0"/>
              </a:rPr>
            </a:br>
            <a:r>
              <a:rPr lang="tt-RU" sz="1800" b="1" dirty="0" smtClean="0">
                <a:solidFill>
                  <a:schemeClr val="accent6">
                    <a:lumMod val="50000"/>
                  </a:schemeClr>
                </a:solidFill>
                <a:latin typeface="Arial" pitchFamily="34" charset="0"/>
                <a:cs typeface="Arial" pitchFamily="34" charset="0"/>
              </a:rPr>
              <a:t/>
            </a:r>
            <a:br>
              <a:rPr lang="tt-RU" sz="1800" b="1" dirty="0" smtClean="0">
                <a:solidFill>
                  <a:schemeClr val="accent6">
                    <a:lumMod val="50000"/>
                  </a:schemeClr>
                </a:solidFill>
                <a:latin typeface="Arial" pitchFamily="34" charset="0"/>
                <a:cs typeface="Arial" pitchFamily="34" charset="0"/>
              </a:rPr>
            </a:br>
            <a:endParaRPr lang="ru-RU" sz="1800" b="1" dirty="0">
              <a:solidFill>
                <a:schemeClr val="accent6">
                  <a:lumMod val="50000"/>
                </a:schemeClr>
              </a:solidFill>
              <a:latin typeface="Arial" pitchFamily="34" charset="0"/>
              <a:cs typeface="Arial" pitchFamily="34" charset="0"/>
            </a:endParaRPr>
          </a:p>
        </p:txBody>
      </p:sp>
      <p:pic>
        <p:nvPicPr>
          <p:cNvPr id="17411" name="Picture 2" descr="200px-Yalt-yolt"/>
          <p:cNvPicPr>
            <a:picLocks noChangeAspect="1" noChangeArrowheads="1"/>
          </p:cNvPicPr>
          <p:nvPr/>
        </p:nvPicPr>
        <p:blipFill>
          <a:blip r:embed="rId4" cstate="print"/>
          <a:srcRect/>
          <a:stretch>
            <a:fillRect/>
          </a:stretch>
        </p:blipFill>
        <p:spPr bwMode="auto">
          <a:xfrm>
            <a:off x="5364163" y="3071813"/>
            <a:ext cx="1168400" cy="1793875"/>
          </a:xfrm>
          <a:prstGeom prst="rect">
            <a:avLst/>
          </a:prstGeom>
          <a:noFill/>
          <a:ln w="28575">
            <a:solidFill>
              <a:schemeClr val="tx1"/>
            </a:solidFill>
            <a:miter lim="800000"/>
            <a:headEnd/>
            <a:tailEnd/>
          </a:ln>
        </p:spPr>
      </p:pic>
      <p:pic>
        <p:nvPicPr>
          <p:cNvPr id="17412" name="Picture 3" descr="250px-Tuqay_Amirxan_Qolaxmatovs"/>
          <p:cNvPicPr>
            <a:picLocks noChangeAspect="1" noChangeArrowheads="1"/>
          </p:cNvPicPr>
          <p:nvPr/>
        </p:nvPicPr>
        <p:blipFill>
          <a:blip r:embed="rId5" cstate="print"/>
          <a:srcRect/>
          <a:stretch>
            <a:fillRect/>
          </a:stretch>
        </p:blipFill>
        <p:spPr bwMode="auto">
          <a:xfrm>
            <a:off x="0" y="0"/>
            <a:ext cx="3000375" cy="4776788"/>
          </a:xfrm>
          <a:prstGeom prst="rect">
            <a:avLst/>
          </a:prstGeom>
          <a:noFill/>
          <a:ln w="28575">
            <a:solidFill>
              <a:schemeClr val="tx1"/>
            </a:solidFill>
            <a:miter lim="800000"/>
            <a:headEnd/>
            <a:tailEnd/>
          </a:ln>
        </p:spPr>
      </p:pic>
      <p:sp>
        <p:nvSpPr>
          <p:cNvPr id="9" name="TextBox 8"/>
          <p:cNvSpPr txBox="1"/>
          <p:nvPr/>
        </p:nvSpPr>
        <p:spPr>
          <a:xfrm>
            <a:off x="0" y="5000625"/>
            <a:ext cx="3071813" cy="523875"/>
          </a:xfrm>
          <a:prstGeom prst="rect">
            <a:avLst/>
          </a:prstGeom>
          <a:noFill/>
        </p:spPr>
        <p:txBody>
          <a:bodyPr>
            <a:spAutoFit/>
          </a:bodyPr>
          <a:lstStyle/>
          <a:p>
            <a:pPr algn="ctr" fontAlgn="auto">
              <a:spcBef>
                <a:spcPts val="0"/>
              </a:spcBef>
              <a:spcAft>
                <a:spcPts val="0"/>
              </a:spcAft>
              <a:defRPr/>
            </a:pPr>
            <a:r>
              <a:rPr lang="tt-RU" sz="1400" b="1" dirty="0">
                <a:solidFill>
                  <a:schemeClr val="accent6">
                    <a:lumMod val="50000"/>
                  </a:schemeClr>
                </a:solidFill>
                <a:latin typeface="Arial" pitchFamily="34" charset="0"/>
                <a:cs typeface="Arial" pitchFamily="34" charset="0"/>
              </a:rPr>
              <a:t>Г.Тукай. Ф. Әмирхан, Г. Коләхметов, Ф. Коләхметов </a:t>
            </a:r>
            <a:endParaRPr lang="ru-RU" sz="140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anim calcmode="lin" valueType="num">
                                      <p:cBhvr>
                                        <p:cTn id="8" dur="3000" fill="hold"/>
                                        <p:tgtEl>
                                          <p:spTgt spid="5"/>
                                        </p:tgtEl>
                                        <p:attrNameLst>
                                          <p:attrName>ppt_x</p:attrName>
                                        </p:attrNameLst>
                                      </p:cBhvr>
                                      <p:tavLst>
                                        <p:tav tm="0">
                                          <p:val>
                                            <p:strVal val="#ppt_x"/>
                                          </p:val>
                                        </p:tav>
                                        <p:tav tm="100000">
                                          <p:val>
                                            <p:strVal val="#ppt_x"/>
                                          </p:val>
                                        </p:tav>
                                      </p:tavLst>
                                    </p:anim>
                                    <p:anim calcmode="lin" valueType="num">
                                      <p:cBhvr>
                                        <p:cTn id="9" dur="3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17" presetClass="entr" presetSubtype="10" fill="hold" nodeType="afterEffect">
                                  <p:stCondLst>
                                    <p:cond delay="0"/>
                                  </p:stCondLst>
                                  <p:childTnLst>
                                    <p:set>
                                      <p:cBhvr>
                                        <p:cTn id="12" dur="1" fill="hold">
                                          <p:stCondLst>
                                            <p:cond delay="0"/>
                                          </p:stCondLst>
                                        </p:cTn>
                                        <p:tgtEl>
                                          <p:spTgt spid="17412"/>
                                        </p:tgtEl>
                                        <p:attrNameLst>
                                          <p:attrName>style.visibility</p:attrName>
                                        </p:attrNameLst>
                                      </p:cBhvr>
                                      <p:to>
                                        <p:strVal val="visible"/>
                                      </p:to>
                                    </p:set>
                                    <p:anim calcmode="lin" valueType="num">
                                      <p:cBhvr>
                                        <p:cTn id="13" dur="2000" fill="hold"/>
                                        <p:tgtEl>
                                          <p:spTgt spid="17412"/>
                                        </p:tgtEl>
                                        <p:attrNameLst>
                                          <p:attrName>ppt_w</p:attrName>
                                        </p:attrNameLst>
                                      </p:cBhvr>
                                      <p:tavLst>
                                        <p:tav tm="0">
                                          <p:val>
                                            <p:fltVal val="0"/>
                                          </p:val>
                                        </p:tav>
                                        <p:tav tm="100000">
                                          <p:val>
                                            <p:strVal val="#ppt_w"/>
                                          </p:val>
                                        </p:tav>
                                      </p:tavLst>
                                    </p:anim>
                                    <p:anim calcmode="lin" valueType="num">
                                      <p:cBhvr>
                                        <p:cTn id="14" dur="2000" fill="hold"/>
                                        <p:tgtEl>
                                          <p:spTgt spid="17412"/>
                                        </p:tgtEl>
                                        <p:attrNameLst>
                                          <p:attrName>ppt_h</p:attrName>
                                        </p:attrNameLst>
                                      </p:cBhvr>
                                      <p:tavLst>
                                        <p:tav tm="0">
                                          <p:val>
                                            <p:strVal val="#ppt_h"/>
                                          </p:val>
                                        </p:tav>
                                        <p:tav tm="100000">
                                          <p:val>
                                            <p:strVal val="#ppt_h"/>
                                          </p:val>
                                        </p:tav>
                                      </p:tavLst>
                                    </p:anim>
                                  </p:childTnLst>
                                </p:cTn>
                              </p:par>
                              <p:par>
                                <p:cTn id="15" presetID="9"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2000"/>
                                        <p:tgtEl>
                                          <p:spTgt spid="9"/>
                                        </p:tgtEl>
                                      </p:cBhvr>
                                    </p:animEffect>
                                  </p:childTnLst>
                                </p:cTn>
                              </p:par>
                            </p:childTnLst>
                          </p:cTn>
                        </p:par>
                        <p:par>
                          <p:cTn id="18" fill="hold">
                            <p:stCondLst>
                              <p:cond delay="5000"/>
                            </p:stCondLst>
                            <p:childTnLst>
                              <p:par>
                                <p:cTn id="19" presetID="51" presetClass="entr" presetSubtype="0" fill="hold" nodeType="afterEffect">
                                  <p:stCondLst>
                                    <p:cond delay="0"/>
                                  </p:stCondLst>
                                  <p:childTnLst>
                                    <p:set>
                                      <p:cBhvr>
                                        <p:cTn id="20" dur="1" fill="hold">
                                          <p:stCondLst>
                                            <p:cond delay="0"/>
                                          </p:stCondLst>
                                        </p:cTn>
                                        <p:tgtEl>
                                          <p:spTgt spid="17411"/>
                                        </p:tgtEl>
                                        <p:attrNameLst>
                                          <p:attrName>style.visibility</p:attrName>
                                        </p:attrNameLst>
                                      </p:cBhvr>
                                      <p:to>
                                        <p:strVal val="visible"/>
                                      </p:to>
                                    </p:set>
                                    <p:animEffect transition="in" filter="fade">
                                      <p:cBhvr>
                                        <p:cTn id="21" dur="1155" decel="100000"/>
                                        <p:tgtEl>
                                          <p:spTgt spid="17411"/>
                                        </p:tgtEl>
                                      </p:cBhvr>
                                    </p:animEffect>
                                    <p:animScale>
                                      <p:cBhvr>
                                        <p:cTn id="22" dur="1155" decel="100000"/>
                                        <p:tgtEl>
                                          <p:spTgt spid="17411"/>
                                        </p:tgtEl>
                                      </p:cBhvr>
                                      <p:from x="10000" y="10000"/>
                                      <p:to x="200000" y="450000"/>
                                    </p:animScale>
                                    <p:animScale>
                                      <p:cBhvr>
                                        <p:cTn id="23" dur="1845" accel="100000" fill="hold">
                                          <p:stCondLst>
                                            <p:cond delay="1155"/>
                                          </p:stCondLst>
                                        </p:cTn>
                                        <p:tgtEl>
                                          <p:spTgt spid="17411"/>
                                        </p:tgtEl>
                                      </p:cBhvr>
                                      <p:from x="200000" y="450000"/>
                                      <p:to x="100000" y="100000"/>
                                    </p:animScale>
                                    <p:set>
                                      <p:cBhvr>
                                        <p:cTn id="24" dur="1155" fill="hold"/>
                                        <p:tgtEl>
                                          <p:spTgt spid="17411"/>
                                        </p:tgtEl>
                                        <p:attrNameLst>
                                          <p:attrName>ppt_x</p:attrName>
                                        </p:attrNameLst>
                                      </p:cBhvr>
                                      <p:to>
                                        <p:strVal val="(0.5)"/>
                                      </p:to>
                                    </p:set>
                                    <p:anim from="(0.5)" to="(#ppt_x)" calcmode="lin" valueType="num">
                                      <p:cBhvr>
                                        <p:cTn id="25" dur="1845" accel="100000" fill="hold">
                                          <p:stCondLst>
                                            <p:cond delay="1155"/>
                                          </p:stCondLst>
                                        </p:cTn>
                                        <p:tgtEl>
                                          <p:spTgt spid="17411"/>
                                        </p:tgtEl>
                                        <p:attrNameLst>
                                          <p:attrName>ppt_x</p:attrName>
                                        </p:attrNameLst>
                                      </p:cBhvr>
                                    </p:anim>
                                    <p:set>
                                      <p:cBhvr>
                                        <p:cTn id="26" dur="1155" fill="hold"/>
                                        <p:tgtEl>
                                          <p:spTgt spid="17411"/>
                                        </p:tgtEl>
                                        <p:attrNameLst>
                                          <p:attrName>ppt_y</p:attrName>
                                        </p:attrNameLst>
                                      </p:cBhvr>
                                      <p:to>
                                        <p:strVal val="(#ppt_y+0.4)"/>
                                      </p:to>
                                    </p:set>
                                    <p:anim from="(#ppt_y+0.4)" to="(#ppt_y)" calcmode="lin" valueType="num">
                                      <p:cBhvr>
                                        <p:cTn id="27" dur="1845" accel="100000" fill="hold">
                                          <p:stCondLst>
                                            <p:cond delay="1155"/>
                                          </p:stCondLst>
                                        </p:cTn>
                                        <p:tgtEl>
                                          <p:spTgt spid="1741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571480"/>
            <a:ext cx="8229600" cy="2428895"/>
          </a:xfrm>
        </p:spPr>
        <p:txBody>
          <a:bodyPr>
            <a:normAutofit fontScale="90000"/>
          </a:bodyPr>
          <a:lstStyle/>
          <a:p>
            <a:pPr algn="just" eaLnBrk="1" fontAlgn="auto" hangingPunct="1">
              <a:spcAft>
                <a:spcPts val="0"/>
              </a:spcAft>
              <a:defRPr/>
            </a:pPr>
            <a:r>
              <a:rPr lang="tt-RU" sz="1800" b="1" dirty="0" smtClean="0">
                <a:solidFill>
                  <a:schemeClr val="accent6">
                    <a:lumMod val="50000"/>
                  </a:schemeClr>
                </a:solidFill>
                <a:latin typeface="Arial" pitchFamily="34" charset="0"/>
                <a:cs typeface="Arial" pitchFamily="34" charset="0"/>
              </a:rPr>
              <a:t>     Кайвакытта, Казан атмосферасында эче пошып, Тукай сәяхәткә чыгып китә: </a:t>
            </a:r>
            <a:r>
              <a:rPr lang="tt-RU" sz="1800" b="1" u="sng" dirty="0" smtClean="0">
                <a:solidFill>
                  <a:schemeClr val="accent6">
                    <a:lumMod val="50000"/>
                  </a:schemeClr>
                </a:solidFill>
                <a:latin typeface="Arial" pitchFamily="34" charset="0"/>
                <a:cs typeface="Arial" pitchFamily="34" charset="0"/>
                <a:hlinkClick r:id="rId3" tooltip="Түбән Новгород"/>
              </a:rPr>
              <a:t>Түбән Новгородка</a:t>
            </a:r>
            <a:r>
              <a:rPr lang="tt-RU" sz="1800" b="1" dirty="0" smtClean="0">
                <a:solidFill>
                  <a:schemeClr val="accent6">
                    <a:lumMod val="50000"/>
                  </a:schemeClr>
                </a:solidFill>
                <a:latin typeface="Arial" pitchFamily="34" charset="0"/>
                <a:cs typeface="Arial" pitchFamily="34" charset="0"/>
              </a:rPr>
              <a:t> Мәкәрҗә ярминкәсенә барып килә; </a:t>
            </a:r>
            <a:r>
              <a:rPr lang="tt-RU" sz="1800" b="1" u="sng" dirty="0" smtClean="0">
                <a:solidFill>
                  <a:schemeClr val="accent6">
                    <a:lumMod val="50000"/>
                  </a:schemeClr>
                </a:solidFill>
                <a:latin typeface="Arial" pitchFamily="34" charset="0"/>
                <a:cs typeface="Arial" pitchFamily="34" charset="0"/>
                <a:hlinkClick r:id="rId4" tooltip="Сембер өлкәсе"/>
              </a:rPr>
              <a:t>Сембер губернасында</a:t>
            </a:r>
            <a:r>
              <a:rPr lang="tt-RU" sz="1800" b="1" dirty="0" smtClean="0">
                <a:solidFill>
                  <a:schemeClr val="accent6">
                    <a:lumMod val="50000"/>
                  </a:schemeClr>
                </a:solidFill>
                <a:latin typeface="Arial" pitchFamily="34" charset="0"/>
                <a:cs typeface="Arial" pitchFamily="34" charset="0"/>
              </a:rPr>
              <a:t> Гурьевка фабрикасында була; </a:t>
            </a:r>
            <a:r>
              <a:rPr lang="tt-RU" sz="1800" b="1" u="sng" dirty="0" smtClean="0">
                <a:solidFill>
                  <a:schemeClr val="accent6">
                    <a:lumMod val="50000"/>
                  </a:schemeClr>
                </a:solidFill>
                <a:latin typeface="Arial" pitchFamily="34" charset="0"/>
                <a:cs typeface="Arial" pitchFamily="34" charset="0"/>
                <a:hlinkClick r:id="rId5" tooltip="Әстерхан"/>
              </a:rPr>
              <a:t>Әстерханга</a:t>
            </a:r>
            <a:r>
              <a:rPr lang="tt-RU" sz="1800" b="1" dirty="0" smtClean="0">
                <a:solidFill>
                  <a:schemeClr val="accent6">
                    <a:lumMod val="50000"/>
                  </a:schemeClr>
                </a:solidFill>
                <a:latin typeface="Arial" pitchFamily="34" charset="0"/>
                <a:cs typeface="Arial" pitchFamily="34" charset="0"/>
              </a:rPr>
              <a:t> </a:t>
            </a:r>
            <a:r>
              <a:rPr lang="tt-RU" sz="1800" b="1" u="sng" dirty="0" smtClean="0">
                <a:solidFill>
                  <a:schemeClr val="accent6">
                    <a:lumMod val="50000"/>
                  </a:schemeClr>
                </a:solidFill>
                <a:latin typeface="Arial" pitchFamily="34" charset="0"/>
                <a:cs typeface="Arial" pitchFamily="34" charset="0"/>
                <a:hlinkClick r:id="rId6"/>
              </a:rPr>
              <a:t>Сәгыйть Рәмиев</a:t>
            </a:r>
            <a:r>
              <a:rPr lang="tt-RU" sz="1800" b="1" dirty="0" smtClean="0">
                <a:solidFill>
                  <a:schemeClr val="accent6">
                    <a:lumMod val="50000"/>
                  </a:schemeClr>
                </a:solidFill>
                <a:latin typeface="Arial" pitchFamily="34" charset="0"/>
                <a:cs typeface="Arial" pitchFamily="34" charset="0"/>
              </a:rPr>
              <a:t> янына кунакка бара. Шәһәрдә булганда да гел хәрәкәттә: әле </a:t>
            </a:r>
            <a:r>
              <a:rPr lang="tt-RU" sz="1800" b="1" u="sng" dirty="0" smtClean="0">
                <a:solidFill>
                  <a:schemeClr val="accent6">
                    <a:lumMod val="50000"/>
                  </a:schemeClr>
                </a:solidFill>
                <a:latin typeface="Arial" pitchFamily="34" charset="0"/>
                <a:cs typeface="Arial" pitchFamily="34" charset="0"/>
                <a:hlinkClick r:id="rId7" tooltip="Шәрык клубы"/>
              </a:rPr>
              <a:t>«Шәрык клубы»нда</a:t>
            </a:r>
            <a:r>
              <a:rPr lang="tt-RU" sz="1800" b="1" dirty="0" smtClean="0">
                <a:solidFill>
                  <a:schemeClr val="accent6">
                    <a:lumMod val="50000"/>
                  </a:schemeClr>
                </a:solidFill>
                <a:latin typeface="Arial" pitchFamily="34" charset="0"/>
                <a:cs typeface="Arial" pitchFamily="34" charset="0"/>
              </a:rPr>
              <a:t> концертта катнаша, әле «Мөхәммәдия» шәкертләре алдында чыгыш ясый, Крестовниковлар заводы белән таныша. </a:t>
            </a:r>
            <a:br>
              <a:rPr lang="tt-RU" sz="1800" b="1" dirty="0" smtClean="0">
                <a:solidFill>
                  <a:schemeClr val="accent6">
                    <a:lumMod val="50000"/>
                  </a:schemeClr>
                </a:solidFill>
                <a:latin typeface="Arial" pitchFamily="34" charset="0"/>
                <a:cs typeface="Arial" pitchFamily="34" charset="0"/>
              </a:rPr>
            </a:br>
            <a:r>
              <a:rPr lang="tt-RU" sz="1800" b="1" u="sng" dirty="0" smtClean="0">
                <a:solidFill>
                  <a:schemeClr val="accent6">
                    <a:lumMod val="50000"/>
                  </a:schemeClr>
                </a:solidFill>
                <a:latin typeface="Arial" pitchFamily="34" charset="0"/>
                <a:cs typeface="Arial" pitchFamily="34" charset="0"/>
              </a:rPr>
              <a:t>     1911 </a:t>
            </a:r>
            <a:r>
              <a:rPr lang="tt-RU" sz="1800" b="1" dirty="0" smtClean="0">
                <a:solidFill>
                  <a:schemeClr val="accent6">
                    <a:lumMod val="50000"/>
                  </a:schemeClr>
                </a:solidFill>
                <a:latin typeface="Arial" pitchFamily="34" charset="0"/>
                <a:cs typeface="Arial" pitchFamily="34" charset="0"/>
              </a:rPr>
              <a:t>елның ахыры — </a:t>
            </a:r>
            <a:r>
              <a:rPr lang="tt-RU" sz="1800" b="1" u="sng" dirty="0" smtClean="0">
                <a:solidFill>
                  <a:schemeClr val="accent6">
                    <a:lumMod val="50000"/>
                  </a:schemeClr>
                </a:solidFill>
                <a:latin typeface="Arial" pitchFamily="34" charset="0"/>
                <a:cs typeface="Arial" pitchFamily="34" charset="0"/>
              </a:rPr>
              <a:t>1912</a:t>
            </a:r>
            <a:r>
              <a:rPr lang="tt-RU" sz="1800" b="1" dirty="0" smtClean="0">
                <a:solidFill>
                  <a:schemeClr val="accent6">
                    <a:lumMod val="50000"/>
                  </a:schemeClr>
                </a:solidFill>
                <a:latin typeface="Arial" pitchFamily="34" charset="0"/>
                <a:cs typeface="Arial" pitchFamily="34" charset="0"/>
              </a:rPr>
              <a:t> елның башында Өчиледә яшәп ала, авыл халкының авыр, газаплы тормышын чагылдырган әсәрләр яза.</a:t>
            </a:r>
            <a:br>
              <a:rPr lang="tt-RU" sz="1800" b="1" dirty="0" smtClean="0">
                <a:solidFill>
                  <a:schemeClr val="accent6">
                    <a:lumMod val="50000"/>
                  </a:schemeClr>
                </a:solidFill>
                <a:latin typeface="Arial" pitchFamily="34" charset="0"/>
                <a:cs typeface="Arial" pitchFamily="34" charset="0"/>
              </a:rPr>
            </a:br>
            <a:r>
              <a:rPr lang="tt-RU" sz="1400" dirty="0" smtClean="0">
                <a:solidFill>
                  <a:srgbClr val="002060"/>
                </a:solidFill>
              </a:rPr>
              <a:t/>
            </a:r>
            <a:br>
              <a:rPr lang="tt-RU" sz="1400" dirty="0" smtClean="0">
                <a:solidFill>
                  <a:srgbClr val="002060"/>
                </a:solidFill>
              </a:rPr>
            </a:br>
            <a:r>
              <a:rPr lang="ru-RU" sz="1400" dirty="0" smtClean="0">
                <a:solidFill>
                  <a:srgbClr val="002060"/>
                </a:solidFill>
              </a:rPr>
              <a:t/>
            </a:r>
            <a:br>
              <a:rPr lang="ru-RU" sz="1400" dirty="0" smtClean="0">
                <a:solidFill>
                  <a:srgbClr val="002060"/>
                </a:solidFill>
              </a:rPr>
            </a:br>
            <a:endParaRPr lang="ru-RU" sz="1600" dirty="0">
              <a:solidFill>
                <a:srgbClr val="002060"/>
              </a:solidFill>
            </a:endParaRPr>
          </a:p>
        </p:txBody>
      </p:sp>
      <p:sp>
        <p:nvSpPr>
          <p:cNvPr id="18435" name="Прямоугольник 3"/>
          <p:cNvSpPr>
            <a:spLocks noChangeArrowheads="1"/>
          </p:cNvSpPr>
          <p:nvPr/>
        </p:nvSpPr>
        <p:spPr bwMode="auto">
          <a:xfrm>
            <a:off x="642938" y="3500438"/>
            <a:ext cx="7715250" cy="923925"/>
          </a:xfrm>
          <a:prstGeom prst="rect">
            <a:avLst/>
          </a:prstGeom>
          <a:noFill/>
          <a:ln w="9525">
            <a:noFill/>
            <a:miter lim="800000"/>
            <a:headEnd/>
            <a:tailEnd/>
          </a:ln>
        </p:spPr>
        <p:txBody>
          <a:bodyPr>
            <a:spAutoFit/>
          </a:bodyPr>
          <a:lstStyle/>
          <a:p>
            <a:pPr algn="just"/>
            <a:endParaRPr lang="tt-RU">
              <a:latin typeface="Constantia" pitchFamily="18" charset="0"/>
            </a:endParaRPr>
          </a:p>
          <a:p>
            <a:endParaRPr lang="tt-RU">
              <a:latin typeface="Constantia" pitchFamily="18" charset="0"/>
            </a:endParaRPr>
          </a:p>
          <a:p>
            <a:endParaRPr lang="ru-RU">
              <a:latin typeface="Constantia" pitchFamily="18" charset="0"/>
            </a:endParaRPr>
          </a:p>
        </p:txBody>
      </p:sp>
      <p:sp>
        <p:nvSpPr>
          <p:cNvPr id="18436" name="TextBox 3"/>
          <p:cNvSpPr txBox="1">
            <a:spLocks noChangeArrowheads="1"/>
          </p:cNvSpPr>
          <p:nvPr/>
        </p:nvSpPr>
        <p:spPr bwMode="auto">
          <a:xfrm>
            <a:off x="4491038" y="2636838"/>
            <a:ext cx="4652962" cy="4033837"/>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spAutoFit/>
          </a:bodyPr>
          <a:lstStyle/>
          <a:p>
            <a:r>
              <a:rPr lang="tt-RU" b="1" i="1" dirty="0">
                <a:latin typeface="Constantia" pitchFamily="18" charset="0"/>
              </a:rPr>
              <a:t>                             </a:t>
            </a:r>
            <a:r>
              <a:rPr lang="tt-RU" sz="1600" b="1" dirty="0">
                <a:solidFill>
                  <a:srgbClr val="002060"/>
                </a:solidFill>
                <a:latin typeface="Constantia" pitchFamily="18" charset="0"/>
              </a:rPr>
              <a:t>Золым</a:t>
            </a:r>
          </a:p>
          <a:p>
            <a:r>
              <a:rPr lang="tt-RU" sz="1600" b="1" i="1" dirty="0">
                <a:solidFill>
                  <a:srgbClr val="002060"/>
                </a:solidFill>
                <a:latin typeface="Constantia" pitchFamily="18" charset="0"/>
              </a:rPr>
              <a:t>Фәкыйр</a:t>
            </a:r>
            <a:r>
              <a:rPr lang="ru-RU" sz="1600" b="1" i="1" dirty="0" err="1">
                <a:solidFill>
                  <a:srgbClr val="002060"/>
                </a:solidFill>
                <a:latin typeface="Constantia" pitchFamily="18" charset="0"/>
              </a:rPr>
              <a:t>ь</a:t>
            </a:r>
            <a:r>
              <a:rPr lang="ru-RU" sz="1600" b="1" i="1" dirty="0">
                <a:solidFill>
                  <a:srgbClr val="002060"/>
                </a:solidFill>
                <a:latin typeface="Constantia" pitchFamily="18" charset="0"/>
              </a:rPr>
              <a:t> </a:t>
            </a:r>
            <a:r>
              <a:rPr lang="ru-RU" sz="1600" b="1" i="1" dirty="0" err="1">
                <a:solidFill>
                  <a:srgbClr val="002060"/>
                </a:solidFill>
                <a:latin typeface="Constantia" pitchFamily="18" charset="0"/>
              </a:rPr>
              <a:t>кеше</a:t>
            </a:r>
            <a:r>
              <a:rPr lang="ru-RU" sz="1600" b="1" i="1" dirty="0">
                <a:solidFill>
                  <a:srgbClr val="002060"/>
                </a:solidFill>
                <a:latin typeface="Constantia" pitchFamily="18" charset="0"/>
              </a:rPr>
              <a:t>!</a:t>
            </a:r>
            <a:r>
              <a:rPr lang="tt-RU" sz="1600" b="1" i="1" dirty="0">
                <a:solidFill>
                  <a:srgbClr val="002060"/>
                </a:solidFill>
                <a:latin typeface="Constantia" pitchFamily="18" charset="0"/>
              </a:rPr>
              <a:t> Кемнәр сиңа иман таккан?</a:t>
            </a:r>
          </a:p>
          <a:p>
            <a:r>
              <a:rPr lang="tt-RU" sz="1600" b="1" i="1" dirty="0">
                <a:solidFill>
                  <a:srgbClr val="002060"/>
                </a:solidFill>
                <a:latin typeface="Constantia" pitchFamily="18" charset="0"/>
              </a:rPr>
              <a:t>Тәзкирәңә мөслим диеп иг</a:t>
            </a:r>
            <a:r>
              <a:rPr lang="ru-RU" sz="1600" b="1" i="1" dirty="0" err="1">
                <a:solidFill>
                  <a:srgbClr val="002060"/>
                </a:solidFill>
                <a:latin typeface="Constantia" pitchFamily="18" charset="0"/>
              </a:rPr>
              <a:t>ъ</a:t>
            </a:r>
            <a:r>
              <a:rPr lang="tt-RU" sz="1600" b="1" i="1" dirty="0">
                <a:solidFill>
                  <a:srgbClr val="002060"/>
                </a:solidFill>
                <a:latin typeface="Constantia" pitchFamily="18" charset="0"/>
              </a:rPr>
              <a:t>лан таккан?</a:t>
            </a:r>
          </a:p>
          <a:p>
            <a:r>
              <a:rPr lang="tt-RU" sz="1600" b="1" i="1" dirty="0">
                <a:solidFill>
                  <a:srgbClr val="002060"/>
                </a:solidFill>
                <a:latin typeface="Constantia" pitchFamily="18" charset="0"/>
              </a:rPr>
              <a:t>Кемнәр сине намаз диеп, сәҗдә диеп,</a:t>
            </a:r>
          </a:p>
          <a:p>
            <a:r>
              <a:rPr lang="tt-RU" sz="1600" b="1" i="1" dirty="0">
                <a:solidFill>
                  <a:srgbClr val="002060"/>
                </a:solidFill>
                <a:latin typeface="Constantia" pitchFamily="18" charset="0"/>
              </a:rPr>
              <a:t>Юкка тузанлы мәсҗетләрдә аунаткан?-</a:t>
            </a:r>
          </a:p>
          <a:p>
            <a:endParaRPr lang="tt-RU" sz="1600" b="1" i="1" dirty="0">
              <a:solidFill>
                <a:srgbClr val="002060"/>
              </a:solidFill>
              <a:latin typeface="Constantia" pitchFamily="18" charset="0"/>
            </a:endParaRPr>
          </a:p>
          <a:p>
            <a:r>
              <a:rPr lang="tt-RU" sz="1600" b="1" i="1" dirty="0">
                <a:solidFill>
                  <a:srgbClr val="002060"/>
                </a:solidFill>
                <a:latin typeface="Constantia" pitchFamily="18" charset="0"/>
              </a:rPr>
              <a:t>Тагып сиңа иярченлек сәфаләтен,</a:t>
            </a:r>
          </a:p>
          <a:p>
            <a:r>
              <a:rPr lang="tt-RU" sz="1600" b="1" i="1" dirty="0">
                <a:solidFill>
                  <a:srgbClr val="002060"/>
                </a:solidFill>
                <a:latin typeface="Constantia" pitchFamily="18" charset="0"/>
              </a:rPr>
              <a:t>Корал итеп йөретәләр җәһаләтен.</a:t>
            </a:r>
          </a:p>
          <a:p>
            <a:r>
              <a:rPr lang="tt-RU" sz="1600" b="1" i="1" dirty="0">
                <a:solidFill>
                  <a:srgbClr val="002060"/>
                </a:solidFill>
                <a:latin typeface="Constantia" pitchFamily="18" charset="0"/>
              </a:rPr>
              <a:t>Гуаһлыклар бирәсең син, “әшһаде” дип,</a:t>
            </a:r>
          </a:p>
          <a:p>
            <a:r>
              <a:rPr lang="tt-RU" sz="1600" b="1" i="1" dirty="0">
                <a:solidFill>
                  <a:srgbClr val="002060"/>
                </a:solidFill>
                <a:latin typeface="Constantia" pitchFamily="18" charset="0"/>
              </a:rPr>
              <a:t>Син ни белдең? Кемгә мәкъбүл шәһадәтең?</a:t>
            </a:r>
          </a:p>
          <a:p>
            <a:endParaRPr lang="tt-RU" sz="1600" b="1" i="1" dirty="0">
              <a:solidFill>
                <a:srgbClr val="002060"/>
              </a:solidFill>
              <a:latin typeface="Constantia" pitchFamily="18" charset="0"/>
            </a:endParaRPr>
          </a:p>
          <a:p>
            <a:r>
              <a:rPr lang="tt-RU" sz="1600" b="1" i="1" dirty="0">
                <a:solidFill>
                  <a:srgbClr val="002060"/>
                </a:solidFill>
                <a:latin typeface="Constantia" pitchFamily="18" charset="0"/>
              </a:rPr>
              <a:t>Мескен фәкыйрь, иркен сулыш та алмыйсың,</a:t>
            </a:r>
          </a:p>
          <a:p>
            <a:r>
              <a:rPr lang="tt-RU" sz="1600" b="1" i="1" dirty="0">
                <a:solidFill>
                  <a:srgbClr val="002060"/>
                </a:solidFill>
                <a:latin typeface="Constantia" pitchFamily="18" charset="0"/>
              </a:rPr>
              <a:t>Аһ-ваһыңнан һичбер вакыт бушанмыйсың;</a:t>
            </a:r>
          </a:p>
          <a:p>
            <a:r>
              <a:rPr lang="tt-RU" sz="1600" b="1" i="1" dirty="0">
                <a:solidFill>
                  <a:srgbClr val="002060"/>
                </a:solidFill>
                <a:latin typeface="Constantia" pitchFamily="18" charset="0"/>
              </a:rPr>
              <a:t>Көчләү сине сарих золым  иман  белән:</a:t>
            </a:r>
          </a:p>
          <a:p>
            <a:r>
              <a:rPr lang="tt-RU" sz="1600" b="1" i="1" dirty="0">
                <a:solidFill>
                  <a:srgbClr val="002060"/>
                </a:solidFill>
                <a:latin typeface="Constantia" pitchFamily="18" charset="0"/>
              </a:rPr>
              <a:t>Иртәгә ач үлмәм дип тә ышанмыйсың.</a:t>
            </a:r>
            <a:endParaRPr lang="ru-RU" sz="1600" b="1" i="1" dirty="0">
              <a:solidFill>
                <a:srgbClr val="002060"/>
              </a:solidFill>
              <a:latin typeface="Constantia" pitchFamily="18" charset="0"/>
            </a:endParaRPr>
          </a:p>
        </p:txBody>
      </p:sp>
      <p:sp>
        <p:nvSpPr>
          <p:cNvPr id="18437" name="Text Box 6"/>
          <p:cNvSpPr txBox="1">
            <a:spLocks noChangeArrowheads="1"/>
          </p:cNvSpPr>
          <p:nvPr/>
        </p:nvSpPr>
        <p:spPr bwMode="auto">
          <a:xfrm>
            <a:off x="611188" y="5661025"/>
            <a:ext cx="3240087" cy="942975"/>
          </a:xfrm>
          <a:prstGeom prst="rect">
            <a:avLst/>
          </a:prstGeom>
          <a:noFill/>
          <a:ln w="9525">
            <a:noFill/>
            <a:miter lim="800000"/>
            <a:headEnd/>
            <a:tailEnd/>
          </a:ln>
        </p:spPr>
        <p:txBody>
          <a:bodyPr>
            <a:spAutoFit/>
          </a:bodyPr>
          <a:lstStyle/>
          <a:p>
            <a:pPr algn="ctr">
              <a:spcBef>
                <a:spcPct val="50000"/>
              </a:spcBef>
            </a:pPr>
            <a:r>
              <a:rPr lang="tt-RU" sz="1400" b="1"/>
              <a:t>Өчиледә әнисе белән бертуган абыйсы Кәбир Әмиров йорты. 1913 елларда алынган фоторәсем.</a:t>
            </a:r>
            <a:endParaRPr lang="ru-RU" sz="1400" b="1"/>
          </a:p>
        </p:txBody>
      </p:sp>
      <p:pic>
        <p:nvPicPr>
          <p:cNvPr id="18438" name="Picture 7"/>
          <p:cNvPicPr>
            <a:picLocks noChangeAspect="1" noChangeArrowheads="1"/>
          </p:cNvPicPr>
          <p:nvPr/>
        </p:nvPicPr>
        <p:blipFill>
          <a:blip r:embed="rId8" cstate="print"/>
          <a:srcRect/>
          <a:stretch>
            <a:fillRect/>
          </a:stretch>
        </p:blipFill>
        <p:spPr bwMode="auto">
          <a:xfrm>
            <a:off x="395288" y="2924175"/>
            <a:ext cx="3744912" cy="2570163"/>
          </a:xfrm>
          <a:prstGeom prst="rect">
            <a:avLst/>
          </a:prstGeom>
          <a:noFill/>
          <a:ln w="38100">
            <a:solidFill>
              <a:srgbClr val="C0BEAF"/>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7" presetClass="entr" presetSubtype="4" fill="hold" grpId="0" nodeType="afterEffect">
                                  <p:stCondLst>
                                    <p:cond delay="0"/>
                                  </p:stCondLst>
                                  <p:childTnLst>
                                    <p:set>
                                      <p:cBhvr>
                                        <p:cTn id="12" dur="1" fill="hold">
                                          <p:stCondLst>
                                            <p:cond delay="0"/>
                                          </p:stCondLst>
                                        </p:cTn>
                                        <p:tgtEl>
                                          <p:spTgt spid="18436"/>
                                        </p:tgtEl>
                                        <p:attrNameLst>
                                          <p:attrName>style.visibility</p:attrName>
                                        </p:attrNameLst>
                                      </p:cBhvr>
                                      <p:to>
                                        <p:strVal val="visible"/>
                                      </p:to>
                                    </p:set>
                                    <p:anim calcmode="lin" valueType="num">
                                      <p:cBhvr additive="base">
                                        <p:cTn id="13" dur="5000" fill="hold"/>
                                        <p:tgtEl>
                                          <p:spTgt spid="18436"/>
                                        </p:tgtEl>
                                        <p:attrNameLst>
                                          <p:attrName>ppt_x</p:attrName>
                                        </p:attrNameLst>
                                      </p:cBhvr>
                                      <p:tavLst>
                                        <p:tav tm="0">
                                          <p:val>
                                            <p:strVal val="#ppt_x"/>
                                          </p:val>
                                        </p:tav>
                                        <p:tav tm="100000">
                                          <p:val>
                                            <p:strVal val="#ppt_x"/>
                                          </p:val>
                                        </p:tav>
                                      </p:tavLst>
                                    </p:anim>
                                    <p:anim calcmode="lin" valueType="num">
                                      <p:cBhvr additive="base">
                                        <p:cTn id="14" dur="5000" fill="hold"/>
                                        <p:tgtEl>
                                          <p:spTgt spid="18436"/>
                                        </p:tgtEl>
                                        <p:attrNameLst>
                                          <p:attrName>ppt_y</p:attrName>
                                        </p:attrNameLst>
                                      </p:cBhvr>
                                      <p:tavLst>
                                        <p:tav tm="0">
                                          <p:val>
                                            <p:strVal val="1+#ppt_h/2"/>
                                          </p:val>
                                        </p:tav>
                                        <p:tav tm="100000">
                                          <p:val>
                                            <p:strVal val="#ppt_y"/>
                                          </p:val>
                                        </p:tav>
                                      </p:tavLst>
                                    </p:anim>
                                  </p:childTnLst>
                                </p:cTn>
                              </p:par>
                            </p:childTnLst>
                          </p:cTn>
                        </p:par>
                        <p:par>
                          <p:cTn id="15" fill="hold">
                            <p:stCondLst>
                              <p:cond delay="7000"/>
                            </p:stCondLst>
                            <p:childTnLst>
                              <p:par>
                                <p:cTn id="16" presetID="9" presetClass="entr" presetSubtype="0" fill="hold" nodeType="afterEffect">
                                  <p:stCondLst>
                                    <p:cond delay="0"/>
                                  </p:stCondLst>
                                  <p:childTnLst>
                                    <p:set>
                                      <p:cBhvr>
                                        <p:cTn id="17" dur="1" fill="hold">
                                          <p:stCondLst>
                                            <p:cond delay="0"/>
                                          </p:stCondLst>
                                        </p:cTn>
                                        <p:tgtEl>
                                          <p:spTgt spid="18438"/>
                                        </p:tgtEl>
                                        <p:attrNameLst>
                                          <p:attrName>style.visibility</p:attrName>
                                        </p:attrNameLst>
                                      </p:cBhvr>
                                      <p:to>
                                        <p:strVal val="visible"/>
                                      </p:to>
                                    </p:set>
                                    <p:animEffect transition="in" filter="dissolve">
                                      <p:cBhvr>
                                        <p:cTn id="18" dur="2000"/>
                                        <p:tgtEl>
                                          <p:spTgt spid="1843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8437"/>
                                        </p:tgtEl>
                                        <p:attrNameLst>
                                          <p:attrName>style.visibility</p:attrName>
                                        </p:attrNameLst>
                                      </p:cBhvr>
                                      <p:to>
                                        <p:strVal val="visible"/>
                                      </p:to>
                                    </p:set>
                                    <p:animEffect transition="in" filter="dissolve">
                                      <p:cBhvr>
                                        <p:cTn id="21" dur="20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436" grpId="0" animBg="1"/>
      <p:bldP spid="184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323850" y="5300663"/>
            <a:ext cx="8229600" cy="1143000"/>
          </a:xfrm>
        </p:spPr>
        <p:txBody>
          <a:bodyPr/>
          <a:lstStyle/>
          <a:p>
            <a:pPr algn="just" eaLnBrk="1" hangingPunct="1"/>
            <a:r>
              <a:rPr lang="ru-RU" sz="1600" b="1" smtClean="0">
                <a:solidFill>
                  <a:srgbClr val="9D3232"/>
                </a:solidFill>
                <a:latin typeface="Arial" charset="0"/>
                <a:cs typeface="Arial" charset="0"/>
              </a:rPr>
              <a:t/>
            </a:r>
            <a:br>
              <a:rPr lang="ru-RU" sz="1600" b="1" smtClean="0">
                <a:solidFill>
                  <a:srgbClr val="9D3232"/>
                </a:solidFill>
                <a:latin typeface="Arial" charset="0"/>
                <a:cs typeface="Arial" charset="0"/>
              </a:rPr>
            </a:br>
            <a:endParaRPr lang="ru-RU" sz="1600" b="1" smtClean="0">
              <a:solidFill>
                <a:srgbClr val="9D3232"/>
              </a:solidFill>
              <a:latin typeface="Arial" charset="0"/>
              <a:cs typeface="Arial" charset="0"/>
            </a:endParaRPr>
          </a:p>
        </p:txBody>
      </p:sp>
      <p:sp>
        <p:nvSpPr>
          <p:cNvPr id="19459" name="TextBox 3"/>
          <p:cNvSpPr txBox="1">
            <a:spLocks noChangeArrowheads="1"/>
          </p:cNvSpPr>
          <p:nvPr/>
        </p:nvSpPr>
        <p:spPr bwMode="auto">
          <a:xfrm>
            <a:off x="1403350" y="6092825"/>
            <a:ext cx="6643688" cy="915988"/>
          </a:xfrm>
          <a:prstGeom prst="rect">
            <a:avLst/>
          </a:prstGeom>
          <a:noFill/>
          <a:ln w="9525">
            <a:noFill/>
            <a:miter lim="800000"/>
            <a:headEnd/>
            <a:tailEnd/>
          </a:ln>
        </p:spPr>
        <p:txBody>
          <a:bodyPr>
            <a:spAutoFit/>
          </a:bodyPr>
          <a:lstStyle/>
          <a:p>
            <a:pPr algn="ctr"/>
            <a:r>
              <a:rPr lang="tt-RU" b="1" i="1">
                <a:solidFill>
                  <a:srgbClr val="002060"/>
                </a:solidFill>
                <a:latin typeface="Constantia" pitchFamily="18" charset="0"/>
                <a:cs typeface="Arial" charset="0"/>
              </a:rPr>
              <a:t>Үтте инде, дустларым, ул үткән эш, ни булса ул; </a:t>
            </a:r>
            <a:r>
              <a:rPr lang="ru-RU" b="1" i="1">
                <a:solidFill>
                  <a:srgbClr val="002060"/>
                </a:solidFill>
                <a:latin typeface="Constantia" pitchFamily="18" charset="0"/>
                <a:cs typeface="Arial" charset="0"/>
              </a:rPr>
              <a:t/>
            </a:r>
            <a:br>
              <a:rPr lang="ru-RU" b="1" i="1">
                <a:solidFill>
                  <a:srgbClr val="002060"/>
                </a:solidFill>
                <a:latin typeface="Constantia" pitchFamily="18" charset="0"/>
                <a:cs typeface="Arial" charset="0"/>
              </a:rPr>
            </a:br>
            <a:r>
              <a:rPr lang="tt-RU" b="1" i="1">
                <a:solidFill>
                  <a:srgbClr val="002060"/>
                </a:solidFill>
                <a:latin typeface="Constantia" pitchFamily="18" charset="0"/>
                <a:cs typeface="Arial" charset="0"/>
              </a:rPr>
              <a:t>Инде эшлик саф, ачык күзләр белән, чын аң белән. </a:t>
            </a:r>
            <a:r>
              <a:rPr lang="ru-RU" b="1" i="1">
                <a:solidFill>
                  <a:srgbClr val="002060"/>
                </a:solidFill>
                <a:latin typeface="Constantia" pitchFamily="18" charset="0"/>
                <a:cs typeface="Arial" charset="0"/>
              </a:rPr>
              <a:t/>
            </a:r>
            <a:br>
              <a:rPr lang="ru-RU" b="1" i="1">
                <a:solidFill>
                  <a:srgbClr val="002060"/>
                </a:solidFill>
                <a:latin typeface="Constantia" pitchFamily="18" charset="0"/>
                <a:cs typeface="Arial" charset="0"/>
              </a:rPr>
            </a:br>
            <a:endParaRPr lang="ru-RU">
              <a:solidFill>
                <a:srgbClr val="002060"/>
              </a:solidFill>
              <a:latin typeface="Constantia" pitchFamily="18" charset="0"/>
            </a:endParaRPr>
          </a:p>
        </p:txBody>
      </p:sp>
      <p:sp>
        <p:nvSpPr>
          <p:cNvPr id="19460" name="Text Box 6"/>
          <p:cNvSpPr txBox="1">
            <a:spLocks noChangeArrowheads="1"/>
          </p:cNvSpPr>
          <p:nvPr/>
        </p:nvSpPr>
        <p:spPr bwMode="auto">
          <a:xfrm>
            <a:off x="179388" y="3644900"/>
            <a:ext cx="2087562" cy="822325"/>
          </a:xfrm>
          <a:prstGeom prst="rect">
            <a:avLst/>
          </a:prstGeom>
          <a:noFill/>
          <a:ln w="9525">
            <a:noFill/>
            <a:miter lim="800000"/>
            <a:headEnd/>
            <a:tailEnd/>
          </a:ln>
        </p:spPr>
        <p:txBody>
          <a:bodyPr>
            <a:spAutoFit/>
          </a:bodyPr>
          <a:lstStyle/>
          <a:p>
            <a:pPr algn="ctr">
              <a:spcBef>
                <a:spcPct val="50000"/>
              </a:spcBef>
            </a:pPr>
            <a:r>
              <a:rPr lang="tt-RU" sz="1200" b="1"/>
              <a:t>Уфада “Сабах” көтепханәсе. Г.Тукай монда 1912 елның 16-18 апрел</a:t>
            </a:r>
            <a:r>
              <a:rPr lang="ru-RU" sz="1200" b="1"/>
              <a:t>енә кадәр яши</a:t>
            </a:r>
          </a:p>
        </p:txBody>
      </p:sp>
      <p:sp>
        <p:nvSpPr>
          <p:cNvPr id="19461" name="Text Box 7"/>
          <p:cNvSpPr txBox="1">
            <a:spLocks noChangeArrowheads="1"/>
          </p:cNvSpPr>
          <p:nvPr/>
        </p:nvSpPr>
        <p:spPr bwMode="auto">
          <a:xfrm>
            <a:off x="2411413" y="3500438"/>
            <a:ext cx="3168650" cy="822325"/>
          </a:xfrm>
          <a:prstGeom prst="rect">
            <a:avLst/>
          </a:prstGeom>
          <a:noFill/>
          <a:ln w="9525">
            <a:noFill/>
            <a:miter lim="800000"/>
            <a:headEnd/>
            <a:tailEnd/>
          </a:ln>
        </p:spPr>
        <p:txBody>
          <a:bodyPr>
            <a:spAutoFit/>
          </a:bodyPr>
          <a:lstStyle/>
          <a:p>
            <a:pPr algn="ctr">
              <a:spcBef>
                <a:spcPct val="50000"/>
              </a:spcBef>
            </a:pPr>
            <a:r>
              <a:rPr lang="tt-RU" sz="1200" b="1"/>
              <a:t>Петербургның Казанская (хәзерге Плеханов) урамындагы 5 номерлы йорты. 1912 елның язында Г.Тукай бу йортта атнадан артык яши.</a:t>
            </a:r>
            <a:endParaRPr lang="ru-RU" sz="1200" b="1"/>
          </a:p>
        </p:txBody>
      </p:sp>
      <p:sp>
        <p:nvSpPr>
          <p:cNvPr id="19462" name="Text Box 8"/>
          <p:cNvSpPr txBox="1">
            <a:spLocks noChangeArrowheads="1"/>
          </p:cNvSpPr>
          <p:nvPr/>
        </p:nvSpPr>
        <p:spPr bwMode="auto">
          <a:xfrm>
            <a:off x="6300788" y="3357563"/>
            <a:ext cx="2447925" cy="1004887"/>
          </a:xfrm>
          <a:prstGeom prst="rect">
            <a:avLst/>
          </a:prstGeom>
          <a:noFill/>
          <a:ln w="9525">
            <a:noFill/>
            <a:miter lim="800000"/>
            <a:headEnd/>
            <a:tailEnd/>
          </a:ln>
        </p:spPr>
        <p:txBody>
          <a:bodyPr>
            <a:spAutoFit/>
          </a:bodyPr>
          <a:lstStyle/>
          <a:p>
            <a:pPr algn="ctr">
              <a:spcBef>
                <a:spcPct val="50000"/>
              </a:spcBef>
            </a:pPr>
            <a:r>
              <a:rPr lang="tt-RU" sz="1200" b="1"/>
              <a:t>Троик шәһәрендә Габдрахман Рахманкулов йорты. Еымызга барышлый Тукай шушы йортта бер кич кунып чыга</a:t>
            </a:r>
            <a:endParaRPr lang="ru-RU" sz="1200" b="1"/>
          </a:p>
        </p:txBody>
      </p:sp>
      <p:pic>
        <p:nvPicPr>
          <p:cNvPr id="19463" name="Picture 9"/>
          <p:cNvPicPr>
            <a:picLocks noChangeAspect="1" noChangeArrowheads="1"/>
          </p:cNvPicPr>
          <p:nvPr/>
        </p:nvPicPr>
        <p:blipFill>
          <a:blip r:embed="rId3" cstate="print"/>
          <a:srcRect/>
          <a:stretch>
            <a:fillRect/>
          </a:stretch>
        </p:blipFill>
        <p:spPr bwMode="auto">
          <a:xfrm>
            <a:off x="323850" y="1268413"/>
            <a:ext cx="1638300" cy="2382837"/>
          </a:xfrm>
          <a:prstGeom prst="rect">
            <a:avLst/>
          </a:prstGeom>
          <a:noFill/>
          <a:ln w="28575">
            <a:solidFill>
              <a:srgbClr val="676451"/>
            </a:solidFill>
            <a:miter lim="800000"/>
            <a:headEnd/>
            <a:tailEnd/>
          </a:ln>
        </p:spPr>
      </p:pic>
      <p:pic>
        <p:nvPicPr>
          <p:cNvPr id="19464" name="Picture 10"/>
          <p:cNvPicPr>
            <a:picLocks noChangeAspect="1" noChangeArrowheads="1"/>
          </p:cNvPicPr>
          <p:nvPr/>
        </p:nvPicPr>
        <p:blipFill>
          <a:blip r:embed="rId4" cstate="print"/>
          <a:srcRect/>
          <a:stretch>
            <a:fillRect/>
          </a:stretch>
        </p:blipFill>
        <p:spPr bwMode="auto">
          <a:xfrm>
            <a:off x="2124075" y="1268413"/>
            <a:ext cx="3744913" cy="2151062"/>
          </a:xfrm>
          <a:prstGeom prst="rect">
            <a:avLst/>
          </a:prstGeom>
          <a:noFill/>
          <a:ln w="28575">
            <a:solidFill>
              <a:schemeClr val="tx2"/>
            </a:solidFill>
            <a:miter lim="800000"/>
            <a:headEnd/>
            <a:tailEnd/>
          </a:ln>
        </p:spPr>
      </p:pic>
      <p:pic>
        <p:nvPicPr>
          <p:cNvPr id="19465" name="Picture 11"/>
          <p:cNvPicPr>
            <a:picLocks noChangeAspect="1" noChangeArrowheads="1"/>
          </p:cNvPicPr>
          <p:nvPr/>
        </p:nvPicPr>
        <p:blipFill>
          <a:blip r:embed="rId5" cstate="print"/>
          <a:srcRect/>
          <a:stretch>
            <a:fillRect/>
          </a:stretch>
        </p:blipFill>
        <p:spPr bwMode="auto">
          <a:xfrm>
            <a:off x="6084888" y="1268413"/>
            <a:ext cx="2700337" cy="1839912"/>
          </a:xfrm>
          <a:prstGeom prst="rect">
            <a:avLst/>
          </a:prstGeom>
          <a:noFill/>
          <a:ln w="28575">
            <a:solidFill>
              <a:schemeClr val="tx2"/>
            </a:solidFill>
            <a:miter lim="800000"/>
            <a:headEnd/>
            <a:tailEnd/>
          </a:ln>
        </p:spPr>
      </p:pic>
      <p:sp>
        <p:nvSpPr>
          <p:cNvPr id="19467" name="Text Box 11"/>
          <p:cNvSpPr txBox="1">
            <a:spLocks noChangeArrowheads="1"/>
          </p:cNvSpPr>
          <p:nvPr/>
        </p:nvSpPr>
        <p:spPr bwMode="auto">
          <a:xfrm>
            <a:off x="323850" y="188913"/>
            <a:ext cx="8640763" cy="1465262"/>
          </a:xfrm>
          <a:prstGeom prst="rect">
            <a:avLst/>
          </a:prstGeom>
          <a:noFill/>
          <a:ln w="9525">
            <a:noFill/>
            <a:miter lim="800000"/>
            <a:headEnd/>
            <a:tailEnd/>
          </a:ln>
          <a:effectLst/>
        </p:spPr>
        <p:txBody>
          <a:bodyPr>
            <a:spAutoFit/>
          </a:bodyPr>
          <a:lstStyle/>
          <a:p>
            <a:pPr>
              <a:spcBef>
                <a:spcPct val="50000"/>
              </a:spcBef>
            </a:pPr>
            <a:r>
              <a:rPr lang="tt-RU" b="1">
                <a:solidFill>
                  <a:srgbClr val="9D3232"/>
                </a:solidFill>
              </a:rPr>
              <a:t>        Күптәннән килгән үпкә авыруы көннән-көн көчәя. </a:t>
            </a:r>
            <a:r>
              <a:rPr lang="tt-RU" b="1" u="sng">
                <a:solidFill>
                  <a:srgbClr val="9D3232"/>
                </a:solidFill>
              </a:rPr>
              <a:t>1912 </a:t>
            </a:r>
            <a:r>
              <a:rPr lang="tt-RU" b="1">
                <a:solidFill>
                  <a:srgbClr val="9D3232"/>
                </a:solidFill>
              </a:rPr>
              <a:t>елны ул Уфа, Петербург, Тро</a:t>
            </a:r>
            <a:r>
              <a:rPr lang="ru-RU" b="1">
                <a:solidFill>
                  <a:srgbClr val="9D3232"/>
                </a:solidFill>
              </a:rPr>
              <a:t>ицк</a:t>
            </a:r>
            <a:r>
              <a:rPr lang="tt-RU" b="1">
                <a:solidFill>
                  <a:srgbClr val="9D3232"/>
                </a:solidFill>
              </a:rPr>
              <a:t> шәһәрләренә </a:t>
            </a:r>
            <a:r>
              <a:rPr lang="ru-RU" b="1">
                <a:solidFill>
                  <a:srgbClr val="9D3232"/>
                </a:solidFill>
              </a:rPr>
              <a:t>сәхәтләр  ясый,  д</a:t>
            </a:r>
            <a:r>
              <a:rPr lang="tt-RU" b="1">
                <a:solidFill>
                  <a:srgbClr val="9D3232"/>
                </a:solidFill>
              </a:rPr>
              <a:t>усларының  киңәшен тотып, сәламәтлеген кайгырта башлый.</a:t>
            </a:r>
            <a:br>
              <a:rPr lang="tt-RU" b="1">
                <a:solidFill>
                  <a:srgbClr val="9D3232"/>
                </a:solidFill>
              </a:rPr>
            </a:br>
            <a:r>
              <a:rPr lang="tt-RU" b="1">
                <a:solidFill>
                  <a:srgbClr val="9D3232"/>
                </a:solidFill>
              </a:rPr>
              <a:t/>
            </a:r>
            <a:br>
              <a:rPr lang="tt-RU" b="1">
                <a:solidFill>
                  <a:srgbClr val="9D3232"/>
                </a:solidFill>
              </a:rPr>
            </a:br>
            <a:endParaRPr lang="ru-RU" b="1">
              <a:solidFill>
                <a:srgbClr val="9D3232"/>
              </a:solidFill>
            </a:endParaRPr>
          </a:p>
        </p:txBody>
      </p:sp>
      <p:sp>
        <p:nvSpPr>
          <p:cNvPr id="19468" name="Text Box 12"/>
          <p:cNvSpPr txBox="1">
            <a:spLocks noChangeArrowheads="1"/>
          </p:cNvSpPr>
          <p:nvPr/>
        </p:nvSpPr>
        <p:spPr bwMode="auto">
          <a:xfrm>
            <a:off x="250825" y="4437063"/>
            <a:ext cx="8497888" cy="2014537"/>
          </a:xfrm>
          <a:prstGeom prst="rect">
            <a:avLst/>
          </a:prstGeom>
          <a:noFill/>
          <a:ln w="9525">
            <a:noFill/>
            <a:miter lim="800000"/>
            <a:headEnd/>
            <a:tailEnd/>
          </a:ln>
          <a:effectLst/>
        </p:spPr>
        <p:txBody>
          <a:bodyPr>
            <a:spAutoFit/>
          </a:bodyPr>
          <a:lstStyle/>
          <a:p>
            <a:pPr>
              <a:spcBef>
                <a:spcPct val="50000"/>
              </a:spcBef>
            </a:pPr>
            <a:r>
              <a:rPr lang="tt-RU" b="1" u="sng">
                <a:solidFill>
                  <a:srgbClr val="9D3232"/>
                </a:solidFill>
              </a:rPr>
              <a:t>1912</a:t>
            </a:r>
            <a:r>
              <a:rPr lang="tt-RU" b="1">
                <a:solidFill>
                  <a:srgbClr val="9D3232"/>
                </a:solidFill>
              </a:rPr>
              <a:t>   елның   </a:t>
            </a:r>
            <a:r>
              <a:rPr lang="tt-RU" b="1" u="sng">
                <a:solidFill>
                  <a:srgbClr val="9D3232"/>
                </a:solidFill>
              </a:rPr>
              <a:t>җәендә</a:t>
            </a:r>
            <a:r>
              <a:rPr lang="tt-RU" b="1">
                <a:solidFill>
                  <a:srgbClr val="9D3232"/>
                </a:solidFill>
              </a:rPr>
              <a:t>   Ф.Әмирхан   белән  бергәләп  яңа  әдәби-сәнгать журналы  чыгарырга  ниятләнәләр. Моның нашире итеп шул заманның алдынгы   фикерле  укымышлысы  Әхмәтгәрәй   Хәсәнине  күндерәләр. Хәсәниләрнең  Аккош  күле  янындагы  дачасында мондый карар кабул ителә: журналны  «Аң»  дип исемләргә.  Тукай аның беренче саны өчен махсус шигырь яза.</a:t>
            </a:r>
            <a:r>
              <a:rPr lang="ru-RU" b="1">
                <a:solidFill>
                  <a:srgbClr val="9D3232"/>
                </a:solidFill>
              </a:rPr>
              <a:t/>
            </a:r>
            <a:br>
              <a:rPr lang="ru-RU" b="1">
                <a:solidFill>
                  <a:srgbClr val="9D3232"/>
                </a:solidFill>
              </a:rPr>
            </a:br>
            <a:endParaRPr lang="ru-RU" b="1">
              <a:solidFill>
                <a:srgbClr val="9D323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467"/>
                                        </p:tgtEl>
                                        <p:attrNameLst>
                                          <p:attrName>style.visibility</p:attrName>
                                        </p:attrNameLst>
                                      </p:cBhvr>
                                      <p:to>
                                        <p:strVal val="visible"/>
                                      </p:to>
                                    </p:set>
                                    <p:animEffect transition="in" filter="fade">
                                      <p:cBhvr>
                                        <p:cTn id="7" dur="2000"/>
                                        <p:tgtEl>
                                          <p:spTgt spid="19467"/>
                                        </p:tgtEl>
                                      </p:cBhvr>
                                    </p:animEffect>
                                    <p:anim calcmode="lin" valueType="num">
                                      <p:cBhvr>
                                        <p:cTn id="8" dur="2000" fill="hold"/>
                                        <p:tgtEl>
                                          <p:spTgt spid="19467"/>
                                        </p:tgtEl>
                                        <p:attrNameLst>
                                          <p:attrName>ppt_x</p:attrName>
                                        </p:attrNameLst>
                                      </p:cBhvr>
                                      <p:tavLst>
                                        <p:tav tm="0">
                                          <p:val>
                                            <p:strVal val="#ppt_x"/>
                                          </p:val>
                                        </p:tav>
                                        <p:tav tm="100000">
                                          <p:val>
                                            <p:strVal val="#ppt_x"/>
                                          </p:val>
                                        </p:tav>
                                      </p:tavLst>
                                    </p:anim>
                                    <p:anim calcmode="lin" valueType="num">
                                      <p:cBhvr>
                                        <p:cTn id="9" dur="2000" fill="hold"/>
                                        <p:tgtEl>
                                          <p:spTgt spid="19467"/>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51" presetClass="entr" presetSubtype="0" fill="hold" nodeType="afterEffect">
                                  <p:stCondLst>
                                    <p:cond delay="0"/>
                                  </p:stCondLst>
                                  <p:childTnLst>
                                    <p:set>
                                      <p:cBhvr>
                                        <p:cTn id="12" dur="1" fill="hold">
                                          <p:stCondLst>
                                            <p:cond delay="0"/>
                                          </p:stCondLst>
                                        </p:cTn>
                                        <p:tgtEl>
                                          <p:spTgt spid="19463"/>
                                        </p:tgtEl>
                                        <p:attrNameLst>
                                          <p:attrName>style.visibility</p:attrName>
                                        </p:attrNameLst>
                                      </p:cBhvr>
                                      <p:to>
                                        <p:strVal val="visible"/>
                                      </p:to>
                                    </p:set>
                                    <p:animEffect transition="in" filter="fade">
                                      <p:cBhvr>
                                        <p:cTn id="13" dur="1155" decel="100000"/>
                                        <p:tgtEl>
                                          <p:spTgt spid="19463"/>
                                        </p:tgtEl>
                                      </p:cBhvr>
                                    </p:animEffect>
                                    <p:animScale>
                                      <p:cBhvr>
                                        <p:cTn id="14" dur="1155" decel="100000"/>
                                        <p:tgtEl>
                                          <p:spTgt spid="19463"/>
                                        </p:tgtEl>
                                      </p:cBhvr>
                                      <p:from x="10000" y="10000"/>
                                      <p:to x="200000" y="450000"/>
                                    </p:animScale>
                                    <p:animScale>
                                      <p:cBhvr>
                                        <p:cTn id="15" dur="1845" accel="100000" fill="hold">
                                          <p:stCondLst>
                                            <p:cond delay="1155"/>
                                          </p:stCondLst>
                                        </p:cTn>
                                        <p:tgtEl>
                                          <p:spTgt spid="19463"/>
                                        </p:tgtEl>
                                      </p:cBhvr>
                                      <p:from x="200000" y="450000"/>
                                      <p:to x="100000" y="100000"/>
                                    </p:animScale>
                                    <p:set>
                                      <p:cBhvr>
                                        <p:cTn id="16" dur="1155" fill="hold"/>
                                        <p:tgtEl>
                                          <p:spTgt spid="19463"/>
                                        </p:tgtEl>
                                        <p:attrNameLst>
                                          <p:attrName>ppt_x</p:attrName>
                                        </p:attrNameLst>
                                      </p:cBhvr>
                                      <p:to>
                                        <p:strVal val="(0.5)"/>
                                      </p:to>
                                    </p:set>
                                    <p:anim from="(0.5)" to="(#ppt_x)" calcmode="lin" valueType="num">
                                      <p:cBhvr>
                                        <p:cTn id="17" dur="1845" accel="100000" fill="hold">
                                          <p:stCondLst>
                                            <p:cond delay="1155"/>
                                          </p:stCondLst>
                                        </p:cTn>
                                        <p:tgtEl>
                                          <p:spTgt spid="19463"/>
                                        </p:tgtEl>
                                        <p:attrNameLst>
                                          <p:attrName>ppt_x</p:attrName>
                                        </p:attrNameLst>
                                      </p:cBhvr>
                                    </p:anim>
                                    <p:set>
                                      <p:cBhvr>
                                        <p:cTn id="18" dur="1155" fill="hold"/>
                                        <p:tgtEl>
                                          <p:spTgt spid="19463"/>
                                        </p:tgtEl>
                                        <p:attrNameLst>
                                          <p:attrName>ppt_y</p:attrName>
                                        </p:attrNameLst>
                                      </p:cBhvr>
                                      <p:to>
                                        <p:strVal val="(#ppt_y+0.4)"/>
                                      </p:to>
                                    </p:set>
                                    <p:anim from="(#ppt_y+0.4)" to="(#ppt_y)" calcmode="lin" valueType="num">
                                      <p:cBhvr>
                                        <p:cTn id="19" dur="1845" accel="100000" fill="hold">
                                          <p:stCondLst>
                                            <p:cond delay="1155"/>
                                          </p:stCondLst>
                                        </p:cTn>
                                        <p:tgtEl>
                                          <p:spTgt spid="19463"/>
                                        </p:tgtEl>
                                        <p:attrNameLst>
                                          <p:attrName>ppt_y</p:attrName>
                                        </p:attrNameLst>
                                      </p:cBhvr>
                                    </p:anim>
                                  </p:childTnLst>
                                </p:cTn>
                              </p:par>
                              <p:par>
                                <p:cTn id="20" presetID="9" presetClass="entr" presetSubtype="0" fill="hold" grpId="0" nodeType="withEffect">
                                  <p:stCondLst>
                                    <p:cond delay="0"/>
                                  </p:stCondLst>
                                  <p:childTnLst>
                                    <p:set>
                                      <p:cBhvr>
                                        <p:cTn id="21" dur="1" fill="hold">
                                          <p:stCondLst>
                                            <p:cond delay="0"/>
                                          </p:stCondLst>
                                        </p:cTn>
                                        <p:tgtEl>
                                          <p:spTgt spid="19460"/>
                                        </p:tgtEl>
                                        <p:attrNameLst>
                                          <p:attrName>style.visibility</p:attrName>
                                        </p:attrNameLst>
                                      </p:cBhvr>
                                      <p:to>
                                        <p:strVal val="visible"/>
                                      </p:to>
                                    </p:set>
                                    <p:animEffect transition="in" filter="dissolve">
                                      <p:cBhvr>
                                        <p:cTn id="22" dur="2000"/>
                                        <p:tgtEl>
                                          <p:spTgt spid="19460"/>
                                        </p:tgtEl>
                                      </p:cBhvr>
                                    </p:animEffect>
                                  </p:childTnLst>
                                </p:cTn>
                              </p:par>
                            </p:childTnLst>
                          </p:cTn>
                        </p:par>
                        <p:par>
                          <p:cTn id="23" fill="hold">
                            <p:stCondLst>
                              <p:cond delay="5000"/>
                            </p:stCondLst>
                            <p:childTnLst>
                              <p:par>
                                <p:cTn id="24" presetID="51" presetClass="entr" presetSubtype="0" fill="hold" nodeType="afterEffect">
                                  <p:stCondLst>
                                    <p:cond delay="0"/>
                                  </p:stCondLst>
                                  <p:childTnLst>
                                    <p:set>
                                      <p:cBhvr>
                                        <p:cTn id="25" dur="1" fill="hold">
                                          <p:stCondLst>
                                            <p:cond delay="0"/>
                                          </p:stCondLst>
                                        </p:cTn>
                                        <p:tgtEl>
                                          <p:spTgt spid="19464"/>
                                        </p:tgtEl>
                                        <p:attrNameLst>
                                          <p:attrName>style.visibility</p:attrName>
                                        </p:attrNameLst>
                                      </p:cBhvr>
                                      <p:to>
                                        <p:strVal val="visible"/>
                                      </p:to>
                                    </p:set>
                                    <p:animEffect transition="in" filter="fade">
                                      <p:cBhvr>
                                        <p:cTn id="26" dur="1155" decel="100000"/>
                                        <p:tgtEl>
                                          <p:spTgt spid="19464"/>
                                        </p:tgtEl>
                                      </p:cBhvr>
                                    </p:animEffect>
                                    <p:animScale>
                                      <p:cBhvr>
                                        <p:cTn id="27" dur="1155" decel="100000"/>
                                        <p:tgtEl>
                                          <p:spTgt spid="19464"/>
                                        </p:tgtEl>
                                      </p:cBhvr>
                                      <p:from x="10000" y="10000"/>
                                      <p:to x="200000" y="450000"/>
                                    </p:animScale>
                                    <p:animScale>
                                      <p:cBhvr>
                                        <p:cTn id="28" dur="1845" accel="100000" fill="hold">
                                          <p:stCondLst>
                                            <p:cond delay="1155"/>
                                          </p:stCondLst>
                                        </p:cTn>
                                        <p:tgtEl>
                                          <p:spTgt spid="19464"/>
                                        </p:tgtEl>
                                      </p:cBhvr>
                                      <p:from x="200000" y="450000"/>
                                      <p:to x="100000" y="100000"/>
                                    </p:animScale>
                                    <p:set>
                                      <p:cBhvr>
                                        <p:cTn id="29" dur="1155" fill="hold"/>
                                        <p:tgtEl>
                                          <p:spTgt spid="19464"/>
                                        </p:tgtEl>
                                        <p:attrNameLst>
                                          <p:attrName>ppt_x</p:attrName>
                                        </p:attrNameLst>
                                      </p:cBhvr>
                                      <p:to>
                                        <p:strVal val="(0.5)"/>
                                      </p:to>
                                    </p:set>
                                    <p:anim from="(0.5)" to="(#ppt_x)" calcmode="lin" valueType="num">
                                      <p:cBhvr>
                                        <p:cTn id="30" dur="1845" accel="100000" fill="hold">
                                          <p:stCondLst>
                                            <p:cond delay="1155"/>
                                          </p:stCondLst>
                                        </p:cTn>
                                        <p:tgtEl>
                                          <p:spTgt spid="19464"/>
                                        </p:tgtEl>
                                        <p:attrNameLst>
                                          <p:attrName>ppt_x</p:attrName>
                                        </p:attrNameLst>
                                      </p:cBhvr>
                                    </p:anim>
                                    <p:set>
                                      <p:cBhvr>
                                        <p:cTn id="31" dur="1155" fill="hold"/>
                                        <p:tgtEl>
                                          <p:spTgt spid="19464"/>
                                        </p:tgtEl>
                                        <p:attrNameLst>
                                          <p:attrName>ppt_y</p:attrName>
                                        </p:attrNameLst>
                                      </p:cBhvr>
                                      <p:to>
                                        <p:strVal val="(#ppt_y+0.4)"/>
                                      </p:to>
                                    </p:set>
                                    <p:anim from="(#ppt_y+0.4)" to="(#ppt_y)" calcmode="lin" valueType="num">
                                      <p:cBhvr>
                                        <p:cTn id="32" dur="1845" accel="100000" fill="hold">
                                          <p:stCondLst>
                                            <p:cond delay="1155"/>
                                          </p:stCondLst>
                                        </p:cTn>
                                        <p:tgtEl>
                                          <p:spTgt spid="19464"/>
                                        </p:tgtEl>
                                        <p:attrNameLst>
                                          <p:attrName>ppt_y</p:attrName>
                                        </p:attrNameLst>
                                      </p:cBhvr>
                                    </p:anim>
                                  </p:childTnLst>
                                </p:cTn>
                              </p:par>
                              <p:par>
                                <p:cTn id="33" presetID="9" presetClass="entr" presetSubtype="0" fill="hold" nodeType="withEffect">
                                  <p:stCondLst>
                                    <p:cond delay="0"/>
                                  </p:stCondLst>
                                  <p:childTnLst>
                                    <p:set>
                                      <p:cBhvr>
                                        <p:cTn id="34" dur="1" fill="hold">
                                          <p:stCondLst>
                                            <p:cond delay="0"/>
                                          </p:stCondLst>
                                        </p:cTn>
                                        <p:tgtEl>
                                          <p:spTgt spid="19461">
                                            <p:txEl>
                                              <p:pRg st="0" end="0"/>
                                            </p:txEl>
                                          </p:spTgt>
                                        </p:tgtEl>
                                        <p:attrNameLst>
                                          <p:attrName>style.visibility</p:attrName>
                                        </p:attrNameLst>
                                      </p:cBhvr>
                                      <p:to>
                                        <p:strVal val="visible"/>
                                      </p:to>
                                    </p:set>
                                    <p:animEffect transition="in" filter="dissolve">
                                      <p:cBhvr>
                                        <p:cTn id="35" dur="2000"/>
                                        <p:tgtEl>
                                          <p:spTgt spid="19461">
                                            <p:txEl>
                                              <p:pRg st="0" end="0"/>
                                            </p:txEl>
                                          </p:spTgt>
                                        </p:tgtEl>
                                      </p:cBhvr>
                                    </p:animEffect>
                                  </p:childTnLst>
                                </p:cTn>
                              </p:par>
                            </p:childTnLst>
                          </p:cTn>
                        </p:par>
                        <p:par>
                          <p:cTn id="36" fill="hold">
                            <p:stCondLst>
                              <p:cond delay="8000"/>
                            </p:stCondLst>
                            <p:childTnLst>
                              <p:par>
                                <p:cTn id="37" presetID="51" presetClass="entr" presetSubtype="0" fill="hold" nodeType="afterEffect">
                                  <p:stCondLst>
                                    <p:cond delay="0"/>
                                  </p:stCondLst>
                                  <p:childTnLst>
                                    <p:set>
                                      <p:cBhvr>
                                        <p:cTn id="38" dur="1" fill="hold">
                                          <p:stCondLst>
                                            <p:cond delay="0"/>
                                          </p:stCondLst>
                                        </p:cTn>
                                        <p:tgtEl>
                                          <p:spTgt spid="19465"/>
                                        </p:tgtEl>
                                        <p:attrNameLst>
                                          <p:attrName>style.visibility</p:attrName>
                                        </p:attrNameLst>
                                      </p:cBhvr>
                                      <p:to>
                                        <p:strVal val="visible"/>
                                      </p:to>
                                    </p:set>
                                    <p:animEffect transition="in" filter="fade">
                                      <p:cBhvr>
                                        <p:cTn id="39" dur="1155" decel="100000"/>
                                        <p:tgtEl>
                                          <p:spTgt spid="19465"/>
                                        </p:tgtEl>
                                      </p:cBhvr>
                                    </p:animEffect>
                                    <p:animScale>
                                      <p:cBhvr>
                                        <p:cTn id="40" dur="1155" decel="100000"/>
                                        <p:tgtEl>
                                          <p:spTgt spid="19465"/>
                                        </p:tgtEl>
                                      </p:cBhvr>
                                      <p:from x="10000" y="10000"/>
                                      <p:to x="200000" y="450000"/>
                                    </p:animScale>
                                    <p:animScale>
                                      <p:cBhvr>
                                        <p:cTn id="41" dur="1845" accel="100000" fill="hold">
                                          <p:stCondLst>
                                            <p:cond delay="1155"/>
                                          </p:stCondLst>
                                        </p:cTn>
                                        <p:tgtEl>
                                          <p:spTgt spid="19465"/>
                                        </p:tgtEl>
                                      </p:cBhvr>
                                      <p:from x="200000" y="450000"/>
                                      <p:to x="100000" y="100000"/>
                                    </p:animScale>
                                    <p:set>
                                      <p:cBhvr>
                                        <p:cTn id="42" dur="1155" fill="hold"/>
                                        <p:tgtEl>
                                          <p:spTgt spid="19465"/>
                                        </p:tgtEl>
                                        <p:attrNameLst>
                                          <p:attrName>ppt_x</p:attrName>
                                        </p:attrNameLst>
                                      </p:cBhvr>
                                      <p:to>
                                        <p:strVal val="(0.5)"/>
                                      </p:to>
                                    </p:set>
                                    <p:anim from="(0.5)" to="(#ppt_x)" calcmode="lin" valueType="num">
                                      <p:cBhvr>
                                        <p:cTn id="43" dur="1845" accel="100000" fill="hold">
                                          <p:stCondLst>
                                            <p:cond delay="1155"/>
                                          </p:stCondLst>
                                        </p:cTn>
                                        <p:tgtEl>
                                          <p:spTgt spid="19465"/>
                                        </p:tgtEl>
                                        <p:attrNameLst>
                                          <p:attrName>ppt_x</p:attrName>
                                        </p:attrNameLst>
                                      </p:cBhvr>
                                    </p:anim>
                                    <p:set>
                                      <p:cBhvr>
                                        <p:cTn id="44" dur="1155" fill="hold"/>
                                        <p:tgtEl>
                                          <p:spTgt spid="19465"/>
                                        </p:tgtEl>
                                        <p:attrNameLst>
                                          <p:attrName>ppt_y</p:attrName>
                                        </p:attrNameLst>
                                      </p:cBhvr>
                                      <p:to>
                                        <p:strVal val="(#ppt_y+0.4)"/>
                                      </p:to>
                                    </p:set>
                                    <p:anim from="(#ppt_y+0.4)" to="(#ppt_y)" calcmode="lin" valueType="num">
                                      <p:cBhvr>
                                        <p:cTn id="45" dur="1845" accel="100000" fill="hold">
                                          <p:stCondLst>
                                            <p:cond delay="1155"/>
                                          </p:stCondLst>
                                        </p:cTn>
                                        <p:tgtEl>
                                          <p:spTgt spid="19465"/>
                                        </p:tgtEl>
                                        <p:attrNameLst>
                                          <p:attrName>ppt_y</p:attrName>
                                        </p:attrNameLst>
                                      </p:cBhvr>
                                    </p:anim>
                                  </p:childTnLst>
                                </p:cTn>
                              </p:par>
                              <p:par>
                                <p:cTn id="46" presetID="9" presetClass="entr" presetSubtype="0" fill="hold" grpId="0" nodeType="withEffect">
                                  <p:stCondLst>
                                    <p:cond delay="0"/>
                                  </p:stCondLst>
                                  <p:childTnLst>
                                    <p:set>
                                      <p:cBhvr>
                                        <p:cTn id="47" dur="1" fill="hold">
                                          <p:stCondLst>
                                            <p:cond delay="0"/>
                                          </p:stCondLst>
                                        </p:cTn>
                                        <p:tgtEl>
                                          <p:spTgt spid="19462"/>
                                        </p:tgtEl>
                                        <p:attrNameLst>
                                          <p:attrName>style.visibility</p:attrName>
                                        </p:attrNameLst>
                                      </p:cBhvr>
                                      <p:to>
                                        <p:strVal val="visible"/>
                                      </p:to>
                                    </p:set>
                                    <p:animEffect transition="in" filter="dissolve">
                                      <p:cBhvr>
                                        <p:cTn id="48" dur="2000"/>
                                        <p:tgtEl>
                                          <p:spTgt spid="19462"/>
                                        </p:tgtEl>
                                      </p:cBhvr>
                                    </p:animEffect>
                                  </p:childTnLst>
                                </p:cTn>
                              </p:par>
                            </p:childTnLst>
                          </p:cTn>
                        </p:par>
                        <p:par>
                          <p:cTn id="49" fill="hold">
                            <p:stCondLst>
                              <p:cond delay="11000"/>
                            </p:stCondLst>
                            <p:childTnLst>
                              <p:par>
                                <p:cTn id="50" presetID="42" presetClass="entr" presetSubtype="0" fill="hold" nodeType="afterEffect">
                                  <p:stCondLst>
                                    <p:cond delay="0"/>
                                  </p:stCondLst>
                                  <p:childTnLst>
                                    <p:set>
                                      <p:cBhvr>
                                        <p:cTn id="51" dur="1" fill="hold">
                                          <p:stCondLst>
                                            <p:cond delay="0"/>
                                          </p:stCondLst>
                                        </p:cTn>
                                        <p:tgtEl>
                                          <p:spTgt spid="19468">
                                            <p:txEl>
                                              <p:pRg st="0" end="0"/>
                                            </p:txEl>
                                          </p:spTgt>
                                        </p:tgtEl>
                                        <p:attrNameLst>
                                          <p:attrName>style.visibility</p:attrName>
                                        </p:attrNameLst>
                                      </p:cBhvr>
                                      <p:to>
                                        <p:strVal val="visible"/>
                                      </p:to>
                                    </p:set>
                                    <p:animEffect transition="in" filter="fade">
                                      <p:cBhvr>
                                        <p:cTn id="52" dur="2000"/>
                                        <p:tgtEl>
                                          <p:spTgt spid="19468">
                                            <p:txEl>
                                              <p:pRg st="0" end="0"/>
                                            </p:txEl>
                                          </p:spTgt>
                                        </p:tgtEl>
                                      </p:cBhvr>
                                    </p:animEffect>
                                    <p:anim calcmode="lin" valueType="num">
                                      <p:cBhvr>
                                        <p:cTn id="53" dur="2000" fill="hold"/>
                                        <p:tgtEl>
                                          <p:spTgt spid="19468">
                                            <p:txEl>
                                              <p:pRg st="0" end="0"/>
                                            </p:txEl>
                                          </p:spTgt>
                                        </p:tgtEl>
                                        <p:attrNameLst>
                                          <p:attrName>ppt_x</p:attrName>
                                        </p:attrNameLst>
                                      </p:cBhvr>
                                      <p:tavLst>
                                        <p:tav tm="0">
                                          <p:val>
                                            <p:strVal val="#ppt_x"/>
                                          </p:val>
                                        </p:tav>
                                        <p:tav tm="100000">
                                          <p:val>
                                            <p:strVal val="#ppt_x"/>
                                          </p:val>
                                        </p:tav>
                                      </p:tavLst>
                                    </p:anim>
                                    <p:anim calcmode="lin" valueType="num">
                                      <p:cBhvr>
                                        <p:cTn id="54" dur="2000" fill="hold"/>
                                        <p:tgtEl>
                                          <p:spTgt spid="1946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1" presetClass="entr" presetSubtype="0" fill="hold" grpId="0" nodeType="clickEffect">
                                  <p:stCondLst>
                                    <p:cond delay="0"/>
                                  </p:stCondLst>
                                  <p:childTnLst>
                                    <p:set>
                                      <p:cBhvr>
                                        <p:cTn id="58" dur="1" fill="hold">
                                          <p:stCondLst>
                                            <p:cond delay="0"/>
                                          </p:stCondLst>
                                        </p:cTn>
                                        <p:tgtEl>
                                          <p:spTgt spid="19459"/>
                                        </p:tgtEl>
                                        <p:attrNameLst>
                                          <p:attrName>style.visibility</p:attrName>
                                        </p:attrNameLst>
                                      </p:cBhvr>
                                      <p:to>
                                        <p:strVal val="visible"/>
                                      </p:to>
                                    </p:set>
                                    <p:animEffect transition="in" filter="fade">
                                      <p:cBhvr>
                                        <p:cTn id="59" dur="1155" decel="100000"/>
                                        <p:tgtEl>
                                          <p:spTgt spid="19459"/>
                                        </p:tgtEl>
                                      </p:cBhvr>
                                    </p:animEffect>
                                    <p:animScale>
                                      <p:cBhvr>
                                        <p:cTn id="60" dur="1155" decel="100000"/>
                                        <p:tgtEl>
                                          <p:spTgt spid="19459"/>
                                        </p:tgtEl>
                                      </p:cBhvr>
                                      <p:from x="10000" y="10000"/>
                                      <p:to x="200000" y="450000"/>
                                    </p:animScale>
                                    <p:animScale>
                                      <p:cBhvr>
                                        <p:cTn id="61" dur="1845" accel="100000" fill="hold">
                                          <p:stCondLst>
                                            <p:cond delay="1155"/>
                                          </p:stCondLst>
                                        </p:cTn>
                                        <p:tgtEl>
                                          <p:spTgt spid="19459"/>
                                        </p:tgtEl>
                                      </p:cBhvr>
                                      <p:from x="200000" y="450000"/>
                                      <p:to x="100000" y="100000"/>
                                    </p:animScale>
                                    <p:set>
                                      <p:cBhvr>
                                        <p:cTn id="62" dur="1155" fill="hold"/>
                                        <p:tgtEl>
                                          <p:spTgt spid="19459"/>
                                        </p:tgtEl>
                                        <p:attrNameLst>
                                          <p:attrName>ppt_x</p:attrName>
                                        </p:attrNameLst>
                                      </p:cBhvr>
                                      <p:to>
                                        <p:strVal val="(0.5)"/>
                                      </p:to>
                                    </p:set>
                                    <p:anim from="(0.5)" to="(#ppt_x)" calcmode="lin" valueType="num">
                                      <p:cBhvr>
                                        <p:cTn id="63" dur="1845" accel="100000" fill="hold">
                                          <p:stCondLst>
                                            <p:cond delay="1155"/>
                                          </p:stCondLst>
                                        </p:cTn>
                                        <p:tgtEl>
                                          <p:spTgt spid="19459"/>
                                        </p:tgtEl>
                                        <p:attrNameLst>
                                          <p:attrName>ppt_x</p:attrName>
                                        </p:attrNameLst>
                                      </p:cBhvr>
                                    </p:anim>
                                    <p:set>
                                      <p:cBhvr>
                                        <p:cTn id="64" dur="1155" fill="hold"/>
                                        <p:tgtEl>
                                          <p:spTgt spid="19459"/>
                                        </p:tgtEl>
                                        <p:attrNameLst>
                                          <p:attrName>ppt_y</p:attrName>
                                        </p:attrNameLst>
                                      </p:cBhvr>
                                      <p:to>
                                        <p:strVal val="(#ppt_y+0.4)"/>
                                      </p:to>
                                    </p:set>
                                    <p:anim from="(#ppt_y+0.4)" to="(#ppt_y)" calcmode="lin" valueType="num">
                                      <p:cBhvr>
                                        <p:cTn id="65" dur="1845" accel="100000" fill="hold">
                                          <p:stCondLst>
                                            <p:cond delay="1155"/>
                                          </p:stCondLst>
                                        </p:cTn>
                                        <p:tgtEl>
                                          <p:spTgt spid="1945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19460" grpId="0"/>
      <p:bldP spid="19462" grpId="0"/>
      <p:bldP spid="1946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786188" y="428625"/>
            <a:ext cx="5357812" cy="3857625"/>
          </a:xfrm>
        </p:spPr>
        <p:txBody>
          <a:bodyPr>
            <a:noAutofit/>
          </a:bodyPr>
          <a:lstStyle/>
          <a:p>
            <a:pPr marL="274320" indent="-274320" algn="just" eaLnBrk="1" fontAlgn="auto" hangingPunct="1">
              <a:spcAft>
                <a:spcPts val="0"/>
              </a:spcAft>
              <a:buClr>
                <a:schemeClr val="accent3"/>
              </a:buClr>
              <a:buFont typeface="Wingdings 2"/>
              <a:buNone/>
              <a:defRPr/>
            </a:pPr>
            <a:r>
              <a:rPr lang="tt-RU" sz="1600" b="1" u="sng" dirty="0" smtClean="0">
                <a:solidFill>
                  <a:schemeClr val="accent6">
                    <a:lumMod val="50000"/>
                  </a:schemeClr>
                </a:solidFill>
                <a:latin typeface="Arial" pitchFamily="34" charset="0"/>
                <a:cs typeface="Arial" pitchFamily="34" charset="0"/>
              </a:rPr>
              <a:t>1913 елның </a:t>
            </a:r>
            <a:r>
              <a:rPr lang="tt-RU" sz="1600" b="1" dirty="0" smtClean="0">
                <a:solidFill>
                  <a:schemeClr val="accent6">
                    <a:lumMod val="50000"/>
                  </a:schemeClr>
                </a:solidFill>
                <a:latin typeface="Arial" pitchFamily="34" charset="0"/>
                <a:cs typeface="Arial" pitchFamily="34" charset="0"/>
              </a:rPr>
              <a:t>26 нчы феврал</a:t>
            </a:r>
            <a:r>
              <a:rPr lang="ru-RU" sz="1600" b="1" dirty="0" smtClean="0">
                <a:solidFill>
                  <a:schemeClr val="accent6">
                    <a:lumMod val="50000"/>
                  </a:schemeClr>
                </a:solidFill>
                <a:latin typeface="Arial" pitchFamily="34" charset="0"/>
                <a:cs typeface="Arial" pitchFamily="34" charset="0"/>
              </a:rPr>
              <a:t>ь</a:t>
            </a:r>
            <a:r>
              <a:rPr lang="tt-RU" sz="1600" b="1" dirty="0" smtClean="0">
                <a:solidFill>
                  <a:schemeClr val="accent6">
                    <a:lumMod val="50000"/>
                  </a:schemeClr>
                </a:solidFill>
                <a:latin typeface="Arial" pitchFamily="34" charset="0"/>
                <a:cs typeface="Arial" pitchFamily="34" charset="0"/>
              </a:rPr>
              <a:t>дә Тукай Клячкин шифаханәсенә керә. Аның иң соңгы шигырьләрендә кат-кат </a:t>
            </a:r>
            <a:r>
              <a:rPr lang="tt-RU" sz="1600" b="1" u="sng" dirty="0" smtClean="0">
                <a:solidFill>
                  <a:schemeClr val="accent6">
                    <a:lumMod val="50000"/>
                  </a:schemeClr>
                </a:solidFill>
                <a:latin typeface="Arial" pitchFamily="34" charset="0"/>
                <a:cs typeface="Arial" pitchFamily="34" charset="0"/>
                <a:hlinkClick r:id="rId3" tooltip="Лев Толстой"/>
              </a:rPr>
              <a:t>Лев Толстойга</a:t>
            </a:r>
            <a:r>
              <a:rPr lang="tt-RU" sz="1600" b="1" dirty="0" smtClean="0">
                <a:solidFill>
                  <a:schemeClr val="accent6">
                    <a:lumMod val="50000"/>
                  </a:schemeClr>
                </a:solidFill>
                <a:latin typeface="Arial" pitchFamily="34" charset="0"/>
                <a:cs typeface="Arial" pitchFamily="34" charset="0"/>
              </a:rPr>
              <a:t> мөрәҗәгать итүе, </a:t>
            </a:r>
            <a:r>
              <a:rPr lang="tt-RU" sz="1600" b="1" u="sng" dirty="0" smtClean="0">
                <a:solidFill>
                  <a:schemeClr val="accent6">
                    <a:lumMod val="50000"/>
                  </a:schemeClr>
                </a:solidFill>
                <a:latin typeface="Arial" pitchFamily="34" charset="0"/>
                <a:cs typeface="Arial" pitchFamily="34" charset="0"/>
                <a:hlinkClick r:id="rId4"/>
              </a:rPr>
              <a:t>Шиһабетдин Мәрҗани</a:t>
            </a:r>
            <a:r>
              <a:rPr lang="tt-RU" sz="1600" b="1" dirty="0" smtClean="0">
                <a:solidFill>
                  <a:schemeClr val="accent6">
                    <a:lumMod val="50000"/>
                  </a:schemeClr>
                </a:solidFill>
                <a:latin typeface="Arial" pitchFamily="34" charset="0"/>
                <a:cs typeface="Arial" pitchFamily="34" charset="0"/>
              </a:rPr>
              <a:t> шәхесе турында язуы,</a:t>
            </a:r>
            <a:r>
              <a:rPr lang="tt-RU" sz="1600" b="1" dirty="0" smtClean="0">
                <a:solidFill>
                  <a:srgbClr val="002060"/>
                </a:solidFill>
                <a:latin typeface="Arial" pitchFamily="34" charset="0"/>
                <a:cs typeface="Arial" pitchFamily="34" charset="0"/>
              </a:rPr>
              <a:t>«Уянгач беренче эшем»</a:t>
            </a:r>
            <a:r>
              <a:rPr lang="tt-RU" sz="1600" b="1" dirty="0" smtClean="0">
                <a:solidFill>
                  <a:schemeClr val="accent6">
                    <a:lumMod val="50000"/>
                  </a:schemeClr>
                </a:solidFill>
                <a:latin typeface="Arial" pitchFamily="34" charset="0"/>
                <a:cs typeface="Arial" pitchFamily="34" charset="0"/>
              </a:rPr>
              <a:t>, </a:t>
            </a:r>
            <a:r>
              <a:rPr lang="tt-RU" sz="1600" b="1" dirty="0" smtClean="0">
                <a:solidFill>
                  <a:srgbClr val="002060"/>
                </a:solidFill>
                <a:latin typeface="Arial" pitchFamily="34" charset="0"/>
                <a:cs typeface="Arial" pitchFamily="34" charset="0"/>
              </a:rPr>
              <a:t>«Юбилей мөнәсәбәте белән»</a:t>
            </a:r>
            <a:r>
              <a:rPr lang="tt-RU" sz="1600" b="1" dirty="0" smtClean="0">
                <a:solidFill>
                  <a:schemeClr val="accent6">
                    <a:lumMod val="50000"/>
                  </a:schemeClr>
                </a:solidFill>
                <a:latin typeface="Arial" pitchFamily="34" charset="0"/>
                <a:cs typeface="Arial" pitchFamily="34" charset="0"/>
              </a:rPr>
              <a:t>, </a:t>
            </a:r>
            <a:r>
              <a:rPr lang="tt-RU" sz="1600" b="1" dirty="0" smtClean="0">
                <a:solidFill>
                  <a:srgbClr val="002060"/>
                </a:solidFill>
                <a:latin typeface="Arial" pitchFamily="34" charset="0"/>
                <a:cs typeface="Arial" pitchFamily="34" charset="0"/>
              </a:rPr>
              <a:t>«Ике ихтар» </a:t>
            </a:r>
            <a:r>
              <a:rPr lang="tt-RU" sz="1600" b="1" dirty="0" smtClean="0">
                <a:solidFill>
                  <a:schemeClr val="accent6">
                    <a:lumMod val="50000"/>
                  </a:schemeClr>
                </a:solidFill>
                <a:latin typeface="Arial" pitchFamily="34" charset="0"/>
                <a:cs typeface="Arial" pitchFamily="34" charset="0"/>
              </a:rPr>
              <a:t>кебек публицистикасы һәм </a:t>
            </a:r>
            <a:r>
              <a:rPr lang="tt-RU" sz="1600" b="1" dirty="0" smtClean="0">
                <a:solidFill>
                  <a:srgbClr val="002060"/>
                </a:solidFill>
                <a:latin typeface="Arial" pitchFamily="34" charset="0"/>
                <a:cs typeface="Arial" pitchFamily="34" charset="0"/>
              </a:rPr>
              <a:t>«Олугъ юбилей мөнәсәбәте белән халык өмидләре»</a:t>
            </a:r>
            <a:r>
              <a:rPr lang="tt-RU" sz="1600" b="1" dirty="0" smtClean="0">
                <a:solidFill>
                  <a:schemeClr val="accent6">
                    <a:lumMod val="50000"/>
                  </a:schemeClr>
                </a:solidFill>
                <a:latin typeface="Arial" pitchFamily="34" charset="0"/>
                <a:cs typeface="Arial" pitchFamily="34" charset="0"/>
              </a:rPr>
              <a:t>, </a:t>
            </a:r>
            <a:r>
              <a:rPr lang="tt-RU" sz="1600" b="1" dirty="0" smtClean="0">
                <a:solidFill>
                  <a:srgbClr val="002060"/>
                </a:solidFill>
                <a:latin typeface="Arial" pitchFamily="34" charset="0"/>
                <a:cs typeface="Arial" pitchFamily="34" charset="0"/>
              </a:rPr>
              <a:t>«Суык» </a:t>
            </a:r>
            <a:r>
              <a:rPr lang="tt-RU" sz="1600" b="1" dirty="0" smtClean="0">
                <a:solidFill>
                  <a:schemeClr val="accent6">
                    <a:lumMod val="50000"/>
                  </a:schemeClr>
                </a:solidFill>
                <a:latin typeface="Arial" pitchFamily="34" charset="0"/>
                <a:cs typeface="Arial" pitchFamily="34" charset="0"/>
              </a:rPr>
              <a:t>шигырьләре — чын мәгънәсендә шедеврлар.</a:t>
            </a:r>
          </a:p>
          <a:p>
            <a:pPr marL="274320" indent="-274320" algn="just" eaLnBrk="1" fontAlgn="auto" hangingPunct="1">
              <a:spcAft>
                <a:spcPts val="0"/>
              </a:spcAft>
              <a:buClr>
                <a:schemeClr val="accent3"/>
              </a:buClr>
              <a:buFont typeface="Wingdings 2"/>
              <a:buNone/>
              <a:defRPr/>
            </a:pPr>
            <a:r>
              <a:rPr lang="tt-RU" sz="1600" b="1" dirty="0" smtClean="0">
                <a:solidFill>
                  <a:schemeClr val="accent6">
                    <a:lumMod val="50000"/>
                  </a:schemeClr>
                </a:solidFill>
                <a:latin typeface="Arial" pitchFamily="34" charset="0"/>
                <a:cs typeface="Arial" pitchFamily="34" charset="0"/>
              </a:rPr>
              <a:t> </a:t>
            </a:r>
            <a:r>
              <a:rPr lang="tt-RU" sz="1600" b="1" dirty="0" smtClean="0">
                <a:solidFill>
                  <a:schemeClr val="accent6">
                    <a:lumMod val="50000"/>
                  </a:schemeClr>
                </a:solidFill>
                <a:latin typeface="Arial" pitchFamily="34" charset="0"/>
                <a:cs typeface="Arial" pitchFamily="34" charset="0"/>
                <a:hlinkClick r:id="rId5" tooltip="Коръән"/>
              </a:rPr>
              <a:t>Коръәни</a:t>
            </a:r>
            <a:r>
              <a:rPr lang="tt-RU" sz="1600" b="1" u="sng" dirty="0" smtClean="0">
                <a:solidFill>
                  <a:schemeClr val="accent6">
                    <a:lumMod val="50000"/>
                  </a:schemeClr>
                </a:solidFill>
                <a:latin typeface="Arial" pitchFamily="34" charset="0"/>
                <a:cs typeface="Arial" pitchFamily="34" charset="0"/>
                <a:hlinkClick r:id="rId5" tooltip="Коръән"/>
              </a:rPr>
              <a:t> Кәримнең</a:t>
            </a:r>
            <a:r>
              <a:rPr lang="tt-RU" sz="1600" b="1" dirty="0" smtClean="0">
                <a:solidFill>
                  <a:schemeClr val="accent6">
                    <a:lumMod val="50000"/>
                  </a:schemeClr>
                </a:solidFill>
                <a:latin typeface="Arial" pitchFamily="34" charset="0"/>
                <a:cs typeface="Arial" pitchFamily="34" charset="0"/>
              </a:rPr>
              <a:t> «Наср» сүрәсен шигъри тәрҗемә итеп («Тәфсирме? Тәрҗемәме?») Тукай үзенең Аллаһ Тәгаләгә  бирелгән ихлас мөселман булуын раслап чыга.</a:t>
            </a:r>
          </a:p>
          <a:p>
            <a:pPr marL="274320" indent="-274320" algn="r" eaLnBrk="1" fontAlgn="auto" hangingPunct="1">
              <a:spcAft>
                <a:spcPts val="0"/>
              </a:spcAft>
              <a:buClr>
                <a:schemeClr val="accent3"/>
              </a:buClr>
              <a:buFont typeface="Wingdings 2"/>
              <a:buNone/>
              <a:defRPr/>
            </a:pPr>
            <a:endParaRPr lang="tt-RU" sz="1600" b="1" dirty="0" smtClean="0">
              <a:solidFill>
                <a:schemeClr val="accent6">
                  <a:lumMod val="50000"/>
                </a:schemeClr>
              </a:solidFill>
              <a:latin typeface="Arial" pitchFamily="34" charset="0"/>
              <a:cs typeface="Arial" pitchFamily="34" charset="0"/>
            </a:endParaRPr>
          </a:p>
          <a:p>
            <a:pPr marL="274320" indent="-274320" algn="r" eaLnBrk="1" fontAlgn="auto" hangingPunct="1">
              <a:spcAft>
                <a:spcPts val="0"/>
              </a:spcAft>
              <a:buClr>
                <a:schemeClr val="accent3"/>
              </a:buClr>
              <a:buFont typeface="Wingdings 2"/>
              <a:buNone/>
              <a:defRPr/>
            </a:pPr>
            <a:endParaRPr lang="ru-RU" sz="1600" dirty="0" smtClean="0">
              <a:latin typeface="+mj-lt"/>
            </a:endParaRPr>
          </a:p>
          <a:p>
            <a:pPr marL="274320" indent="-274320" algn="r" eaLnBrk="1" fontAlgn="auto" hangingPunct="1">
              <a:spcAft>
                <a:spcPts val="0"/>
              </a:spcAft>
              <a:buClr>
                <a:schemeClr val="accent3"/>
              </a:buClr>
              <a:buFont typeface="Wingdings 2"/>
              <a:buNone/>
              <a:defRPr/>
            </a:pPr>
            <a:endParaRPr lang="ru-RU" sz="1600" dirty="0" smtClean="0">
              <a:latin typeface="+mj-lt"/>
            </a:endParaRPr>
          </a:p>
          <a:p>
            <a:pPr marL="274320" indent="-274320" algn="r" eaLnBrk="1" fontAlgn="auto" hangingPunct="1">
              <a:spcAft>
                <a:spcPts val="0"/>
              </a:spcAft>
              <a:buClr>
                <a:schemeClr val="accent3"/>
              </a:buClr>
              <a:buFont typeface="Wingdings 2"/>
              <a:buNone/>
              <a:defRPr/>
            </a:pPr>
            <a:endParaRPr lang="ru-RU" sz="1600" dirty="0">
              <a:latin typeface="+mj-lt"/>
            </a:endParaRPr>
          </a:p>
        </p:txBody>
      </p:sp>
      <p:pic>
        <p:nvPicPr>
          <p:cNvPr id="20483" name="Picture 2" descr="250px-Tuqay_in_hospital"/>
          <p:cNvPicPr>
            <a:picLocks noChangeAspect="1" noChangeArrowheads="1"/>
          </p:cNvPicPr>
          <p:nvPr/>
        </p:nvPicPr>
        <p:blipFill>
          <a:blip r:embed="rId6" cstate="print"/>
          <a:srcRect/>
          <a:stretch>
            <a:fillRect/>
          </a:stretch>
        </p:blipFill>
        <p:spPr bwMode="auto">
          <a:xfrm>
            <a:off x="0" y="0"/>
            <a:ext cx="3643313" cy="2520950"/>
          </a:xfrm>
          <a:prstGeom prst="rect">
            <a:avLst/>
          </a:prstGeom>
          <a:noFill/>
          <a:ln w="28575">
            <a:solidFill>
              <a:schemeClr val="tx2"/>
            </a:solidFill>
            <a:miter lim="800000"/>
            <a:headEnd/>
            <a:tailEnd/>
          </a:ln>
        </p:spPr>
      </p:pic>
      <p:sp>
        <p:nvSpPr>
          <p:cNvPr id="7" name="TextBox 6"/>
          <p:cNvSpPr txBox="1"/>
          <p:nvPr/>
        </p:nvSpPr>
        <p:spPr>
          <a:xfrm>
            <a:off x="142875" y="4286250"/>
            <a:ext cx="4714875" cy="2308225"/>
          </a:xfrm>
          <a:prstGeom prst="rect">
            <a:avLst/>
          </a:prstGeom>
          <a:noFill/>
        </p:spPr>
        <p:txBody>
          <a:bodyPr>
            <a:spAutoFit/>
          </a:bodyPr>
          <a:lstStyle/>
          <a:p>
            <a:pPr algn="just" fontAlgn="auto">
              <a:spcBef>
                <a:spcPts val="0"/>
              </a:spcBef>
              <a:spcAft>
                <a:spcPts val="0"/>
              </a:spcAft>
              <a:defRPr/>
            </a:pPr>
            <a:r>
              <a:rPr lang="tt-RU" sz="1600" b="1" dirty="0">
                <a:solidFill>
                  <a:schemeClr val="accent6">
                    <a:lumMod val="50000"/>
                  </a:schemeClr>
                </a:solidFill>
                <a:latin typeface="Arial" pitchFamily="34" charset="0"/>
                <a:cs typeface="Arial" pitchFamily="34" charset="0"/>
              </a:rPr>
              <a:t> </a:t>
            </a:r>
            <a:r>
              <a:rPr lang="tt-RU" sz="1600" b="1" u="sng" dirty="0">
                <a:solidFill>
                  <a:schemeClr val="accent6">
                    <a:lumMod val="50000"/>
                  </a:schemeClr>
                </a:solidFill>
                <a:latin typeface="Arial" pitchFamily="34" charset="0"/>
                <a:cs typeface="Arial" pitchFamily="34" charset="0"/>
              </a:rPr>
              <a:t>1913</a:t>
            </a:r>
            <a:r>
              <a:rPr lang="tt-RU" sz="1600" b="1" dirty="0">
                <a:solidFill>
                  <a:schemeClr val="accent6">
                    <a:lumMod val="50000"/>
                  </a:schemeClr>
                </a:solidFill>
                <a:latin typeface="Arial" pitchFamily="34" charset="0"/>
                <a:cs typeface="Arial" pitchFamily="34" charset="0"/>
              </a:rPr>
              <a:t> елның </a:t>
            </a:r>
            <a:r>
              <a:rPr lang="tt-RU" sz="1600" b="1" u="sng" dirty="0">
                <a:solidFill>
                  <a:schemeClr val="accent6">
                    <a:lumMod val="50000"/>
                  </a:schemeClr>
                </a:solidFill>
                <a:latin typeface="Arial" pitchFamily="34" charset="0"/>
                <a:cs typeface="Arial" pitchFamily="34" charset="0"/>
              </a:rPr>
              <a:t>15 апрелендә </a:t>
            </a:r>
            <a:r>
              <a:rPr lang="tt-RU" sz="1600" b="1" dirty="0">
                <a:solidFill>
                  <a:schemeClr val="accent6">
                    <a:lumMod val="50000"/>
                  </a:schemeClr>
                </a:solidFill>
                <a:latin typeface="Arial" pitchFamily="34" charset="0"/>
                <a:cs typeface="Arial" pitchFamily="34" charset="0"/>
              </a:rPr>
              <a:t>(иске стиль буенча 2 апреле) бөек шагыйрь Габдулла Тукайның гомере өзелә. </a:t>
            </a:r>
          </a:p>
          <a:p>
            <a:pPr algn="just" fontAlgn="auto">
              <a:spcBef>
                <a:spcPts val="0"/>
              </a:spcBef>
              <a:spcAft>
                <a:spcPts val="0"/>
              </a:spcAft>
              <a:defRPr/>
            </a:pPr>
            <a:r>
              <a:rPr lang="tt-RU" sz="1600" b="1" dirty="0">
                <a:solidFill>
                  <a:schemeClr val="accent6">
                    <a:lumMod val="50000"/>
                  </a:schemeClr>
                </a:solidFill>
                <a:latin typeface="Arial" pitchFamily="34" charset="0"/>
                <a:cs typeface="Arial" pitchFamily="34" charset="0"/>
              </a:rPr>
              <a:t>      Казан шәһәренең бүген Островский исеме белән йөртелгән урамындагы больницадан Тукайны Яңа бистә зиратына озаталар.</a:t>
            </a:r>
          </a:p>
          <a:p>
            <a:pPr algn="r" fontAlgn="auto">
              <a:spcBef>
                <a:spcPts val="0"/>
              </a:spcBef>
              <a:spcAft>
                <a:spcPts val="0"/>
              </a:spcAft>
              <a:defRPr/>
            </a:pPr>
            <a:endParaRPr lang="ru-RU" sz="1600" b="1" dirty="0">
              <a:solidFill>
                <a:schemeClr val="accent6">
                  <a:lumMod val="50000"/>
                </a:schemeClr>
              </a:solidFill>
              <a:latin typeface="Arial" pitchFamily="34" charset="0"/>
              <a:cs typeface="Arial" pitchFamily="34" charset="0"/>
            </a:endParaRPr>
          </a:p>
          <a:p>
            <a:pPr algn="r" fontAlgn="auto">
              <a:spcBef>
                <a:spcPts val="0"/>
              </a:spcBef>
              <a:spcAft>
                <a:spcPts val="0"/>
              </a:spcAft>
              <a:defRPr/>
            </a:pPr>
            <a:endParaRPr lang="tt-RU" sz="1600" b="1" dirty="0">
              <a:solidFill>
                <a:schemeClr val="accent6">
                  <a:lumMod val="50000"/>
                </a:schemeClr>
              </a:solidFill>
              <a:latin typeface="Arial" pitchFamily="34" charset="0"/>
              <a:cs typeface="Arial" pitchFamily="34" charset="0"/>
            </a:endParaRPr>
          </a:p>
        </p:txBody>
      </p:sp>
      <p:pic>
        <p:nvPicPr>
          <p:cNvPr id="20485" name="Picture 8" descr="Картинка 22 из 2173">
            <a:hlinkClick r:id="rId7"/>
          </p:cNvPr>
          <p:cNvPicPr>
            <a:picLocks noChangeAspect="1" noChangeArrowheads="1"/>
          </p:cNvPicPr>
          <p:nvPr/>
        </p:nvPicPr>
        <p:blipFill>
          <a:blip r:embed="rId8" cstate="print"/>
          <a:srcRect/>
          <a:stretch>
            <a:fillRect/>
          </a:stretch>
        </p:blipFill>
        <p:spPr bwMode="auto">
          <a:xfrm>
            <a:off x="5867400" y="3860800"/>
            <a:ext cx="1762125" cy="2349500"/>
          </a:xfrm>
          <a:prstGeom prst="rect">
            <a:avLst/>
          </a:prstGeom>
          <a:noFill/>
          <a:ln w="28575">
            <a:solidFill>
              <a:schemeClr val="tx2"/>
            </a:solidFill>
            <a:miter lim="800000"/>
            <a:headEnd/>
            <a:tailEnd/>
          </a:ln>
        </p:spPr>
      </p:pic>
      <p:sp>
        <p:nvSpPr>
          <p:cNvPr id="20486" name="Rectangle 10"/>
          <p:cNvSpPr>
            <a:spLocks noChangeArrowheads="1"/>
          </p:cNvSpPr>
          <p:nvPr/>
        </p:nvSpPr>
        <p:spPr bwMode="auto">
          <a:xfrm>
            <a:off x="250825" y="2522538"/>
            <a:ext cx="2940050" cy="1344612"/>
          </a:xfrm>
          <a:prstGeom prst="rect">
            <a:avLst/>
          </a:prstGeom>
          <a:noFill/>
          <a:ln w="9525">
            <a:noFill/>
            <a:miter lim="800000"/>
            <a:headEnd/>
            <a:tailEnd/>
          </a:ln>
        </p:spPr>
        <p:txBody>
          <a:bodyPr anchor="ctr">
            <a:spAutoFit/>
          </a:bodyPr>
          <a:lstStyle/>
          <a:p>
            <a:pPr algn="ctr"/>
            <a:endParaRPr lang="ru-RU"/>
          </a:p>
          <a:p>
            <a:pPr algn="ctr"/>
            <a:r>
              <a:rPr lang="ru-RU" sz="1600" b="1"/>
              <a:t>Тукай</a:t>
            </a:r>
            <a:r>
              <a:rPr lang="ru-RU" sz="1600"/>
              <a:t> </a:t>
            </a:r>
            <a:r>
              <a:rPr lang="ru-RU" sz="1600" b="1"/>
              <a:t>Клячкин хастаханәсендә.1913 ел 14 апрель</a:t>
            </a:r>
            <a:endParaRPr lang="ru-RU" sz="1600"/>
          </a:p>
          <a:p>
            <a:pPr algn="ctr" eaLnBrk="0" hangingPunct="0"/>
            <a:endParaRPr lang="ru-RU" sz="1600"/>
          </a:p>
        </p:txBody>
      </p:sp>
      <p:sp>
        <p:nvSpPr>
          <p:cNvPr id="20487" name="TextBox 8"/>
          <p:cNvSpPr txBox="1">
            <a:spLocks noChangeArrowheads="1"/>
          </p:cNvSpPr>
          <p:nvPr/>
        </p:nvSpPr>
        <p:spPr bwMode="auto">
          <a:xfrm>
            <a:off x="5500688" y="6334125"/>
            <a:ext cx="2500312" cy="517525"/>
          </a:xfrm>
          <a:prstGeom prst="rect">
            <a:avLst/>
          </a:prstGeom>
          <a:noFill/>
          <a:ln w="9525">
            <a:noFill/>
            <a:miter lim="800000"/>
            <a:headEnd/>
            <a:tailEnd/>
          </a:ln>
        </p:spPr>
        <p:txBody>
          <a:bodyPr>
            <a:spAutoFit/>
          </a:bodyPr>
          <a:lstStyle/>
          <a:p>
            <a:pPr algn="ctr"/>
            <a:r>
              <a:rPr lang="ru-RU" sz="1400" b="1" i="1"/>
              <a:t>Габдулла Тукай кабере Фото</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anim calcmode="lin" valueType="num">
                                      <p:cBhvr>
                                        <p:cTn id="8" dur="3000" fill="hold"/>
                                        <p:tgtEl>
                                          <p:spTgt spid="3"/>
                                        </p:tgtEl>
                                        <p:attrNameLst>
                                          <p:attrName>ppt_x</p:attrName>
                                        </p:attrNameLst>
                                      </p:cBhvr>
                                      <p:tavLst>
                                        <p:tav tm="0">
                                          <p:val>
                                            <p:strVal val="#ppt_x"/>
                                          </p:val>
                                        </p:tav>
                                        <p:tav tm="100000">
                                          <p:val>
                                            <p:strVal val="#ppt_x"/>
                                          </p:val>
                                        </p:tav>
                                      </p:tavLst>
                                    </p:anim>
                                    <p:anim calcmode="lin" valueType="num">
                                      <p:cBhvr>
                                        <p:cTn id="9" dur="3000" fill="hold"/>
                                        <p:tgtEl>
                                          <p:spTgt spid="3"/>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20483"/>
                                        </p:tgtEl>
                                        <p:attrNameLst>
                                          <p:attrName>style.visibility</p:attrName>
                                        </p:attrNameLst>
                                      </p:cBhvr>
                                      <p:to>
                                        <p:strVal val="visible"/>
                                      </p:to>
                                    </p:set>
                                    <p:animEffect transition="in" filter="circle(in)">
                                      <p:cBhvr>
                                        <p:cTn id="12" dur="3000"/>
                                        <p:tgtEl>
                                          <p:spTgt spid="2048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0486"/>
                                        </p:tgtEl>
                                        <p:attrNameLst>
                                          <p:attrName>style.visibility</p:attrName>
                                        </p:attrNameLst>
                                      </p:cBhvr>
                                      <p:to>
                                        <p:strVal val="visible"/>
                                      </p:to>
                                    </p:set>
                                    <p:animEffect transition="in" filter="dissolve">
                                      <p:cBhvr>
                                        <p:cTn id="15" dur="2000"/>
                                        <p:tgtEl>
                                          <p:spTgt spid="20486"/>
                                        </p:tgtEl>
                                      </p:cBhvr>
                                    </p:animEffect>
                                  </p:childTnLst>
                                </p:cTn>
                              </p:par>
                            </p:childTnLst>
                          </p:cTn>
                        </p:par>
                        <p:par>
                          <p:cTn id="16" fill="hold">
                            <p:stCondLst>
                              <p:cond delay="3000"/>
                            </p:stCondLst>
                            <p:childTnLst>
                              <p:par>
                                <p:cTn id="17" presetID="47"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3000"/>
                                        <p:tgtEl>
                                          <p:spTgt spid="7"/>
                                        </p:tgtEl>
                                      </p:cBhvr>
                                    </p:animEffect>
                                    <p:anim calcmode="lin" valueType="num">
                                      <p:cBhvr>
                                        <p:cTn id="20" dur="3000" fill="hold"/>
                                        <p:tgtEl>
                                          <p:spTgt spid="7"/>
                                        </p:tgtEl>
                                        <p:attrNameLst>
                                          <p:attrName>ppt_x</p:attrName>
                                        </p:attrNameLst>
                                      </p:cBhvr>
                                      <p:tavLst>
                                        <p:tav tm="0">
                                          <p:val>
                                            <p:strVal val="#ppt_x"/>
                                          </p:val>
                                        </p:tav>
                                        <p:tav tm="100000">
                                          <p:val>
                                            <p:strVal val="#ppt_x"/>
                                          </p:val>
                                        </p:tav>
                                      </p:tavLst>
                                    </p:anim>
                                    <p:anim calcmode="lin" valueType="num">
                                      <p:cBhvr>
                                        <p:cTn id="21" dur="3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13" presetClass="entr" presetSubtype="16" fill="hold" nodeType="afterEffect">
                                  <p:stCondLst>
                                    <p:cond delay="0"/>
                                  </p:stCondLst>
                                  <p:childTnLst>
                                    <p:set>
                                      <p:cBhvr>
                                        <p:cTn id="24" dur="1" fill="hold">
                                          <p:stCondLst>
                                            <p:cond delay="0"/>
                                          </p:stCondLst>
                                        </p:cTn>
                                        <p:tgtEl>
                                          <p:spTgt spid="20485"/>
                                        </p:tgtEl>
                                        <p:attrNameLst>
                                          <p:attrName>style.visibility</p:attrName>
                                        </p:attrNameLst>
                                      </p:cBhvr>
                                      <p:to>
                                        <p:strVal val="visible"/>
                                      </p:to>
                                    </p:set>
                                    <p:animEffect transition="in" filter="plus(in)">
                                      <p:cBhvr>
                                        <p:cTn id="25" dur="3000"/>
                                        <p:tgtEl>
                                          <p:spTgt spid="20485"/>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0487"/>
                                        </p:tgtEl>
                                        <p:attrNameLst>
                                          <p:attrName>style.visibility</p:attrName>
                                        </p:attrNameLst>
                                      </p:cBhvr>
                                      <p:to>
                                        <p:strVal val="visible"/>
                                      </p:to>
                                    </p:set>
                                    <p:animEffect transition="in" filter="dissolve">
                                      <p:cBhvr>
                                        <p:cTn id="28" dur="20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20486" grpId="0"/>
      <p:bldP spid="2048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323850" y="115888"/>
            <a:ext cx="8229600" cy="422275"/>
          </a:xfrm>
        </p:spPr>
        <p:txBody>
          <a:bodyPr>
            <a:normAutofit/>
          </a:bodyPr>
          <a:lstStyle/>
          <a:p>
            <a:pPr eaLnBrk="1" hangingPunct="1"/>
            <a:r>
              <a:rPr lang="tt-RU" sz="2400" smtClean="0">
                <a:solidFill>
                  <a:srgbClr val="990033"/>
                </a:solidFill>
              </a:rPr>
              <a:t>Музейлар:</a:t>
            </a:r>
            <a:endParaRPr lang="ru-RU" sz="2400" smtClean="0">
              <a:solidFill>
                <a:srgbClr val="990033"/>
              </a:solidFill>
            </a:endParaRPr>
          </a:p>
        </p:txBody>
      </p:sp>
      <p:sp>
        <p:nvSpPr>
          <p:cNvPr id="21507" name="Rectangle 11"/>
          <p:cNvSpPr>
            <a:spLocks noChangeArrowheads="1"/>
          </p:cNvSpPr>
          <p:nvPr/>
        </p:nvSpPr>
        <p:spPr bwMode="auto">
          <a:xfrm>
            <a:off x="395288" y="476250"/>
            <a:ext cx="4572000" cy="2563813"/>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r>
              <a:rPr lang="ru-RU" b="1" i="1" u="sng" dirty="0" err="1">
                <a:solidFill>
                  <a:srgbClr val="3366FF"/>
                </a:solidFill>
              </a:rPr>
              <a:t>Кырлайда</a:t>
            </a:r>
            <a:r>
              <a:rPr lang="ru-RU" b="1" i="1" dirty="0">
                <a:solidFill>
                  <a:srgbClr val="3366FF"/>
                </a:solidFill>
              </a:rPr>
              <a:t> </a:t>
            </a:r>
          </a:p>
          <a:p>
            <a:r>
              <a:rPr lang="ru-RU" b="1" i="1" dirty="0">
                <a:solidFill>
                  <a:srgbClr val="3366FF"/>
                </a:solidFill>
              </a:rPr>
              <a:t>Г.Тукай </a:t>
            </a:r>
            <a:r>
              <a:rPr lang="ru-RU" b="1" i="1" dirty="0" err="1">
                <a:solidFill>
                  <a:srgbClr val="3366FF"/>
                </a:solidFill>
              </a:rPr>
              <a:t>Дәүләт әдәби</a:t>
            </a:r>
            <a:r>
              <a:rPr lang="ru-RU" b="1" i="1" dirty="0">
                <a:solidFill>
                  <a:srgbClr val="3366FF"/>
                </a:solidFill>
              </a:rPr>
              <a:t>–</a:t>
            </a:r>
            <a:r>
              <a:rPr lang="ru-RU" b="1" i="1" dirty="0" err="1">
                <a:solidFill>
                  <a:srgbClr val="3366FF"/>
                </a:solidFill>
              </a:rPr>
              <a:t>мемориаль</a:t>
            </a:r>
            <a:r>
              <a:rPr lang="ru-RU" b="1" i="1" dirty="0">
                <a:solidFill>
                  <a:srgbClr val="3366FF"/>
                </a:solidFill>
              </a:rPr>
              <a:t> музей комплексы</a:t>
            </a:r>
            <a:r>
              <a:rPr lang="ru-RU" dirty="0"/>
              <a:t> 	 </a:t>
            </a:r>
          </a:p>
          <a:p>
            <a:r>
              <a:rPr lang="ru-RU" i="1" u="sng" dirty="0"/>
              <a:t>Музей адресы:</a:t>
            </a:r>
            <a:r>
              <a:rPr lang="ru-RU" i="1" dirty="0"/>
              <a:t> Татарстан, Арча </a:t>
            </a:r>
          </a:p>
          <a:p>
            <a:r>
              <a:rPr lang="ru-RU" i="1" dirty="0" err="1"/>
              <a:t>районы,Яңа Кырлай</a:t>
            </a:r>
            <a:r>
              <a:rPr lang="ru-RU" i="1" dirty="0"/>
              <a:t> </a:t>
            </a:r>
            <a:r>
              <a:rPr lang="ru-RU" i="1" dirty="0" err="1"/>
              <a:t>авылы,Үзәк </a:t>
            </a:r>
            <a:r>
              <a:rPr lang="ru-RU" i="1" dirty="0"/>
              <a:t>урам,4.</a:t>
            </a:r>
          </a:p>
          <a:p>
            <a:r>
              <a:rPr lang="ru-RU" i="1" u="sng" dirty="0"/>
              <a:t>Музей директоры</a:t>
            </a:r>
            <a:r>
              <a:rPr lang="ru-RU" i="1" dirty="0"/>
              <a:t> – ТР </a:t>
            </a:r>
            <a:r>
              <a:rPr lang="ru-RU" i="1" dirty="0" err="1"/>
              <a:t>атказанган</a:t>
            </a:r>
            <a:r>
              <a:rPr lang="ru-RU" i="1" dirty="0"/>
              <a:t> </a:t>
            </a:r>
            <a:r>
              <a:rPr lang="ru-RU" i="1" dirty="0" err="1"/>
              <a:t>мәдәният хезмәткәре</a:t>
            </a:r>
            <a:endParaRPr lang="ru-RU" i="1" dirty="0"/>
          </a:p>
          <a:p>
            <a:r>
              <a:rPr lang="ru-RU" i="1" dirty="0" err="1"/>
              <a:t>Тәлгать Кави</a:t>
            </a:r>
            <a:r>
              <a:rPr lang="ru-RU" i="1" dirty="0"/>
              <a:t> </a:t>
            </a:r>
            <a:r>
              <a:rPr lang="ru-RU" i="1" dirty="0" err="1"/>
              <a:t>улы</a:t>
            </a:r>
            <a:r>
              <a:rPr lang="ru-RU" i="1" dirty="0"/>
              <a:t> </a:t>
            </a:r>
            <a:r>
              <a:rPr lang="ru-RU" i="1" dirty="0" err="1"/>
              <a:t>Гомәров.</a:t>
            </a:r>
            <a:endParaRPr lang="ru-RU" i="1" dirty="0"/>
          </a:p>
          <a:p>
            <a:r>
              <a:rPr lang="ru-RU" i="1" u="sng" dirty="0"/>
              <a:t>Тел./факс:</a:t>
            </a:r>
            <a:r>
              <a:rPr lang="ru-RU" i="1" dirty="0"/>
              <a:t> 8 (84366) 5–67–16, 5–67–10.</a:t>
            </a:r>
          </a:p>
        </p:txBody>
      </p:sp>
      <p:pic>
        <p:nvPicPr>
          <p:cNvPr id="21509" name="Picture 14"/>
          <p:cNvPicPr>
            <a:picLocks noChangeAspect="1" noChangeArrowheads="1"/>
          </p:cNvPicPr>
          <p:nvPr/>
        </p:nvPicPr>
        <p:blipFill>
          <a:blip r:embed="rId3" cstate="print"/>
          <a:srcRect/>
          <a:stretch>
            <a:fillRect/>
          </a:stretch>
        </p:blipFill>
        <p:spPr bwMode="auto">
          <a:xfrm>
            <a:off x="611188" y="3141663"/>
            <a:ext cx="2519362" cy="1687512"/>
          </a:xfrm>
          <a:prstGeom prst="rect">
            <a:avLst/>
          </a:prstGeom>
          <a:noFill/>
          <a:ln w="28575">
            <a:solidFill>
              <a:srgbClr val="34352A"/>
            </a:solidFill>
            <a:miter lim="800000"/>
            <a:headEnd/>
            <a:tailEnd/>
          </a:ln>
        </p:spPr>
      </p:pic>
      <p:pic>
        <p:nvPicPr>
          <p:cNvPr id="21510" name="Picture 16"/>
          <p:cNvPicPr>
            <a:picLocks noChangeAspect="1" noChangeArrowheads="1"/>
          </p:cNvPicPr>
          <p:nvPr/>
        </p:nvPicPr>
        <p:blipFill>
          <a:blip r:embed="rId4" cstate="print"/>
          <a:srcRect/>
          <a:stretch>
            <a:fillRect/>
          </a:stretch>
        </p:blipFill>
        <p:spPr bwMode="auto">
          <a:xfrm>
            <a:off x="611188" y="4989513"/>
            <a:ext cx="2376487" cy="1736725"/>
          </a:xfrm>
          <a:prstGeom prst="rect">
            <a:avLst/>
          </a:prstGeom>
          <a:noFill/>
          <a:ln w="28575">
            <a:solidFill>
              <a:srgbClr val="34352A"/>
            </a:solidFill>
            <a:miter lim="800000"/>
            <a:headEnd/>
            <a:tailEnd/>
          </a:ln>
        </p:spPr>
      </p:pic>
      <p:pic>
        <p:nvPicPr>
          <p:cNvPr id="21511" name="Picture 17"/>
          <p:cNvPicPr>
            <a:picLocks noChangeAspect="1" noChangeArrowheads="1"/>
          </p:cNvPicPr>
          <p:nvPr/>
        </p:nvPicPr>
        <p:blipFill>
          <a:blip r:embed="rId5" cstate="print"/>
          <a:srcRect/>
          <a:stretch>
            <a:fillRect/>
          </a:stretch>
        </p:blipFill>
        <p:spPr bwMode="auto">
          <a:xfrm>
            <a:off x="3132138" y="4365625"/>
            <a:ext cx="1668462" cy="2492375"/>
          </a:xfrm>
          <a:prstGeom prst="rect">
            <a:avLst/>
          </a:prstGeom>
          <a:noFill/>
          <a:ln w="28575">
            <a:solidFill>
              <a:srgbClr val="34352A"/>
            </a:solidFill>
            <a:miter lim="800000"/>
            <a:headEnd/>
            <a:tailEnd/>
          </a:ln>
        </p:spPr>
      </p:pic>
      <p:pic>
        <p:nvPicPr>
          <p:cNvPr id="21512" name="Picture 18"/>
          <p:cNvPicPr>
            <a:picLocks noChangeAspect="1" noChangeArrowheads="1"/>
          </p:cNvPicPr>
          <p:nvPr/>
        </p:nvPicPr>
        <p:blipFill>
          <a:blip r:embed="rId6" cstate="print"/>
          <a:srcRect/>
          <a:stretch>
            <a:fillRect/>
          </a:stretch>
        </p:blipFill>
        <p:spPr bwMode="auto">
          <a:xfrm>
            <a:off x="7308850" y="3644900"/>
            <a:ext cx="1573213" cy="2349500"/>
          </a:xfrm>
          <a:prstGeom prst="rect">
            <a:avLst/>
          </a:prstGeom>
          <a:noFill/>
          <a:ln w="28575">
            <a:solidFill>
              <a:srgbClr val="34352A"/>
            </a:solidFill>
            <a:miter lim="800000"/>
            <a:headEnd/>
            <a:tailEnd/>
          </a:ln>
        </p:spPr>
      </p:pic>
      <p:pic>
        <p:nvPicPr>
          <p:cNvPr id="21513" name="Picture 20"/>
          <p:cNvPicPr>
            <a:picLocks noChangeAspect="1" noChangeArrowheads="1"/>
          </p:cNvPicPr>
          <p:nvPr/>
        </p:nvPicPr>
        <p:blipFill>
          <a:blip r:embed="rId7" cstate="print"/>
          <a:srcRect/>
          <a:stretch>
            <a:fillRect/>
          </a:stretch>
        </p:blipFill>
        <p:spPr bwMode="auto">
          <a:xfrm>
            <a:off x="4932363" y="5013325"/>
            <a:ext cx="2227262" cy="1671638"/>
          </a:xfrm>
          <a:prstGeom prst="rect">
            <a:avLst/>
          </a:prstGeom>
          <a:noFill/>
          <a:ln w="28575">
            <a:solidFill>
              <a:srgbClr val="34352A"/>
            </a:solidFill>
            <a:miter lim="800000"/>
            <a:headEnd/>
            <a:tailEnd/>
          </a:ln>
        </p:spPr>
      </p:pic>
      <p:pic>
        <p:nvPicPr>
          <p:cNvPr id="21514" name="Picture 21"/>
          <p:cNvPicPr>
            <a:picLocks noChangeAspect="1" noChangeArrowheads="1"/>
          </p:cNvPicPr>
          <p:nvPr/>
        </p:nvPicPr>
        <p:blipFill>
          <a:blip r:embed="rId8" cstate="print"/>
          <a:srcRect/>
          <a:stretch>
            <a:fillRect/>
          </a:stretch>
        </p:blipFill>
        <p:spPr bwMode="auto">
          <a:xfrm>
            <a:off x="4859338" y="3213100"/>
            <a:ext cx="2305050" cy="1606550"/>
          </a:xfrm>
          <a:prstGeom prst="rect">
            <a:avLst/>
          </a:prstGeom>
          <a:noFill/>
          <a:ln w="28575">
            <a:solidFill>
              <a:srgbClr val="34352A"/>
            </a:solidFill>
            <a:miter lim="800000"/>
            <a:headEnd/>
            <a:tailEnd/>
          </a:ln>
        </p:spPr>
      </p:pic>
      <p:pic>
        <p:nvPicPr>
          <p:cNvPr id="21517" name="Picture 13" descr="Риосун"/>
          <p:cNvPicPr>
            <a:picLocks noChangeAspect="1" noChangeArrowheads="1"/>
          </p:cNvPicPr>
          <p:nvPr/>
        </p:nvPicPr>
        <p:blipFill>
          <a:blip r:embed="rId9" cstate="print"/>
          <a:srcRect/>
          <a:stretch>
            <a:fillRect/>
          </a:stretch>
        </p:blipFill>
        <p:spPr bwMode="auto">
          <a:xfrm>
            <a:off x="5076825" y="333375"/>
            <a:ext cx="3816350" cy="258286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arn(inHorizontal)">
                                      <p:cBhvr>
                                        <p:cTn id="7" dur="2000"/>
                                        <p:tgtEl>
                                          <p:spTgt spid="21506"/>
                                        </p:tgtEl>
                                      </p:cBhvr>
                                    </p:animEffect>
                                  </p:childTnLst>
                                </p:cTn>
                              </p:par>
                            </p:childTnLst>
                          </p:cTn>
                        </p:par>
                        <p:par>
                          <p:cTn id="8" fill="hold">
                            <p:stCondLst>
                              <p:cond delay="2000"/>
                            </p:stCondLst>
                            <p:childTnLst>
                              <p:par>
                                <p:cTn id="9" presetID="47" presetClass="entr" presetSubtype="0" fill="hold" grpId="0" nodeType="afterEffect">
                                  <p:stCondLst>
                                    <p:cond delay="0"/>
                                  </p:stCondLst>
                                  <p:childTnLst>
                                    <p:set>
                                      <p:cBhvr>
                                        <p:cTn id="10" dur="1" fill="hold">
                                          <p:stCondLst>
                                            <p:cond delay="0"/>
                                          </p:stCondLst>
                                        </p:cTn>
                                        <p:tgtEl>
                                          <p:spTgt spid="21507"/>
                                        </p:tgtEl>
                                        <p:attrNameLst>
                                          <p:attrName>style.visibility</p:attrName>
                                        </p:attrNameLst>
                                      </p:cBhvr>
                                      <p:to>
                                        <p:strVal val="visible"/>
                                      </p:to>
                                    </p:set>
                                    <p:animEffect transition="in" filter="fade">
                                      <p:cBhvr>
                                        <p:cTn id="11" dur="2000"/>
                                        <p:tgtEl>
                                          <p:spTgt spid="21507"/>
                                        </p:tgtEl>
                                      </p:cBhvr>
                                    </p:animEffect>
                                    <p:anim calcmode="lin" valueType="num">
                                      <p:cBhvr>
                                        <p:cTn id="12" dur="2000" fill="hold"/>
                                        <p:tgtEl>
                                          <p:spTgt spid="21507"/>
                                        </p:tgtEl>
                                        <p:attrNameLst>
                                          <p:attrName>ppt_x</p:attrName>
                                        </p:attrNameLst>
                                      </p:cBhvr>
                                      <p:tavLst>
                                        <p:tav tm="0">
                                          <p:val>
                                            <p:strVal val="#ppt_x"/>
                                          </p:val>
                                        </p:tav>
                                        <p:tav tm="100000">
                                          <p:val>
                                            <p:strVal val="#ppt_x"/>
                                          </p:val>
                                        </p:tav>
                                      </p:tavLst>
                                    </p:anim>
                                    <p:anim calcmode="lin" valueType="num">
                                      <p:cBhvr>
                                        <p:cTn id="13" dur="2000" fill="hold"/>
                                        <p:tgtEl>
                                          <p:spTgt spid="21507"/>
                                        </p:tgtEl>
                                        <p:attrNameLst>
                                          <p:attrName>ppt_y</p:attrName>
                                        </p:attrNameLst>
                                      </p:cBhvr>
                                      <p:tavLst>
                                        <p:tav tm="0">
                                          <p:val>
                                            <p:strVal val="#ppt_y-.1"/>
                                          </p:val>
                                        </p:tav>
                                        <p:tav tm="100000">
                                          <p:val>
                                            <p:strVal val="#ppt_y"/>
                                          </p:val>
                                        </p:tav>
                                      </p:tavLst>
                                    </p:anim>
                                  </p:childTnLst>
                                </p:cTn>
                              </p:par>
                            </p:childTnLst>
                          </p:cTn>
                        </p:par>
                        <p:par>
                          <p:cTn id="14" fill="hold">
                            <p:stCondLst>
                              <p:cond delay="4000"/>
                            </p:stCondLst>
                            <p:childTnLst>
                              <p:par>
                                <p:cTn id="15" presetID="13" presetClass="entr" presetSubtype="16" fill="hold" nodeType="afterEffect">
                                  <p:stCondLst>
                                    <p:cond delay="0"/>
                                  </p:stCondLst>
                                  <p:childTnLst>
                                    <p:set>
                                      <p:cBhvr>
                                        <p:cTn id="16" dur="1" fill="hold">
                                          <p:stCondLst>
                                            <p:cond delay="0"/>
                                          </p:stCondLst>
                                        </p:cTn>
                                        <p:tgtEl>
                                          <p:spTgt spid="21517"/>
                                        </p:tgtEl>
                                        <p:attrNameLst>
                                          <p:attrName>style.visibility</p:attrName>
                                        </p:attrNameLst>
                                      </p:cBhvr>
                                      <p:to>
                                        <p:strVal val="visible"/>
                                      </p:to>
                                    </p:set>
                                    <p:animEffect transition="in" filter="plus(in)">
                                      <p:cBhvr>
                                        <p:cTn id="17" dur="2000"/>
                                        <p:tgtEl>
                                          <p:spTgt spid="21517"/>
                                        </p:tgtEl>
                                      </p:cBhvr>
                                    </p:animEffect>
                                  </p:childTnLst>
                                </p:cTn>
                              </p:par>
                            </p:childTnLst>
                          </p:cTn>
                        </p:par>
                        <p:par>
                          <p:cTn id="18" fill="hold">
                            <p:stCondLst>
                              <p:cond delay="6000"/>
                            </p:stCondLst>
                            <p:childTnLst>
                              <p:par>
                                <p:cTn id="19" presetID="51" presetClass="entr" presetSubtype="0" fill="hold" nodeType="afterEffect">
                                  <p:stCondLst>
                                    <p:cond delay="0"/>
                                  </p:stCondLst>
                                  <p:childTnLst>
                                    <p:set>
                                      <p:cBhvr>
                                        <p:cTn id="20" dur="1" fill="hold">
                                          <p:stCondLst>
                                            <p:cond delay="0"/>
                                          </p:stCondLst>
                                        </p:cTn>
                                        <p:tgtEl>
                                          <p:spTgt spid="21509"/>
                                        </p:tgtEl>
                                        <p:attrNameLst>
                                          <p:attrName>style.visibility</p:attrName>
                                        </p:attrNameLst>
                                      </p:cBhvr>
                                      <p:to>
                                        <p:strVal val="visible"/>
                                      </p:to>
                                    </p:set>
                                    <p:animEffect transition="in" filter="fade">
                                      <p:cBhvr>
                                        <p:cTn id="21" dur="770" decel="100000"/>
                                        <p:tgtEl>
                                          <p:spTgt spid="21509"/>
                                        </p:tgtEl>
                                      </p:cBhvr>
                                    </p:animEffect>
                                    <p:animScale>
                                      <p:cBhvr>
                                        <p:cTn id="22" dur="770" decel="100000"/>
                                        <p:tgtEl>
                                          <p:spTgt spid="21509"/>
                                        </p:tgtEl>
                                      </p:cBhvr>
                                      <p:from x="10000" y="10000"/>
                                      <p:to x="200000" y="450000"/>
                                    </p:animScale>
                                    <p:animScale>
                                      <p:cBhvr>
                                        <p:cTn id="23" dur="1230" accel="100000" fill="hold">
                                          <p:stCondLst>
                                            <p:cond delay="770"/>
                                          </p:stCondLst>
                                        </p:cTn>
                                        <p:tgtEl>
                                          <p:spTgt spid="21509"/>
                                        </p:tgtEl>
                                      </p:cBhvr>
                                      <p:from x="200000" y="450000"/>
                                      <p:to x="100000" y="100000"/>
                                    </p:animScale>
                                    <p:set>
                                      <p:cBhvr>
                                        <p:cTn id="24" dur="770" fill="hold"/>
                                        <p:tgtEl>
                                          <p:spTgt spid="21509"/>
                                        </p:tgtEl>
                                        <p:attrNameLst>
                                          <p:attrName>ppt_x</p:attrName>
                                        </p:attrNameLst>
                                      </p:cBhvr>
                                      <p:to>
                                        <p:strVal val="(0.5)"/>
                                      </p:to>
                                    </p:set>
                                    <p:anim from="(0.5)" to="(#ppt_x)" calcmode="lin" valueType="num">
                                      <p:cBhvr>
                                        <p:cTn id="25" dur="1230" accel="100000" fill="hold">
                                          <p:stCondLst>
                                            <p:cond delay="770"/>
                                          </p:stCondLst>
                                        </p:cTn>
                                        <p:tgtEl>
                                          <p:spTgt spid="21509"/>
                                        </p:tgtEl>
                                        <p:attrNameLst>
                                          <p:attrName>ppt_x</p:attrName>
                                        </p:attrNameLst>
                                      </p:cBhvr>
                                    </p:anim>
                                    <p:set>
                                      <p:cBhvr>
                                        <p:cTn id="26" dur="770" fill="hold"/>
                                        <p:tgtEl>
                                          <p:spTgt spid="21509"/>
                                        </p:tgtEl>
                                        <p:attrNameLst>
                                          <p:attrName>ppt_y</p:attrName>
                                        </p:attrNameLst>
                                      </p:cBhvr>
                                      <p:to>
                                        <p:strVal val="(#ppt_y+0.4)"/>
                                      </p:to>
                                    </p:set>
                                    <p:anim from="(#ppt_y+0.4)" to="(#ppt_y)" calcmode="lin" valueType="num">
                                      <p:cBhvr>
                                        <p:cTn id="27" dur="1230" accel="100000" fill="hold">
                                          <p:stCondLst>
                                            <p:cond delay="770"/>
                                          </p:stCondLst>
                                        </p:cTn>
                                        <p:tgtEl>
                                          <p:spTgt spid="21509"/>
                                        </p:tgtEl>
                                        <p:attrNameLst>
                                          <p:attrName>ppt_y</p:attrName>
                                        </p:attrNameLst>
                                      </p:cBhvr>
                                    </p:anim>
                                  </p:childTnLst>
                                </p:cTn>
                              </p:par>
                            </p:childTnLst>
                          </p:cTn>
                        </p:par>
                        <p:par>
                          <p:cTn id="28" fill="hold">
                            <p:stCondLst>
                              <p:cond delay="8000"/>
                            </p:stCondLst>
                            <p:childTnLst>
                              <p:par>
                                <p:cTn id="29" presetID="51" presetClass="entr" presetSubtype="0" fill="hold" nodeType="afterEffect">
                                  <p:stCondLst>
                                    <p:cond delay="0"/>
                                  </p:stCondLst>
                                  <p:childTnLst>
                                    <p:set>
                                      <p:cBhvr>
                                        <p:cTn id="30" dur="1" fill="hold">
                                          <p:stCondLst>
                                            <p:cond delay="0"/>
                                          </p:stCondLst>
                                        </p:cTn>
                                        <p:tgtEl>
                                          <p:spTgt spid="21514"/>
                                        </p:tgtEl>
                                        <p:attrNameLst>
                                          <p:attrName>style.visibility</p:attrName>
                                        </p:attrNameLst>
                                      </p:cBhvr>
                                      <p:to>
                                        <p:strVal val="visible"/>
                                      </p:to>
                                    </p:set>
                                    <p:animEffect transition="in" filter="fade">
                                      <p:cBhvr>
                                        <p:cTn id="31" dur="770" decel="100000"/>
                                        <p:tgtEl>
                                          <p:spTgt spid="21514"/>
                                        </p:tgtEl>
                                      </p:cBhvr>
                                    </p:animEffect>
                                    <p:animScale>
                                      <p:cBhvr>
                                        <p:cTn id="32" dur="770" decel="100000"/>
                                        <p:tgtEl>
                                          <p:spTgt spid="21514"/>
                                        </p:tgtEl>
                                      </p:cBhvr>
                                      <p:from x="10000" y="10000"/>
                                      <p:to x="200000" y="450000"/>
                                    </p:animScale>
                                    <p:animScale>
                                      <p:cBhvr>
                                        <p:cTn id="33" dur="1230" accel="100000" fill="hold">
                                          <p:stCondLst>
                                            <p:cond delay="770"/>
                                          </p:stCondLst>
                                        </p:cTn>
                                        <p:tgtEl>
                                          <p:spTgt spid="21514"/>
                                        </p:tgtEl>
                                      </p:cBhvr>
                                      <p:from x="200000" y="450000"/>
                                      <p:to x="100000" y="100000"/>
                                    </p:animScale>
                                    <p:set>
                                      <p:cBhvr>
                                        <p:cTn id="34" dur="770" fill="hold"/>
                                        <p:tgtEl>
                                          <p:spTgt spid="21514"/>
                                        </p:tgtEl>
                                        <p:attrNameLst>
                                          <p:attrName>ppt_x</p:attrName>
                                        </p:attrNameLst>
                                      </p:cBhvr>
                                      <p:to>
                                        <p:strVal val="(0.5)"/>
                                      </p:to>
                                    </p:set>
                                    <p:anim from="(0.5)" to="(#ppt_x)" calcmode="lin" valueType="num">
                                      <p:cBhvr>
                                        <p:cTn id="35" dur="1230" accel="100000" fill="hold">
                                          <p:stCondLst>
                                            <p:cond delay="770"/>
                                          </p:stCondLst>
                                        </p:cTn>
                                        <p:tgtEl>
                                          <p:spTgt spid="21514"/>
                                        </p:tgtEl>
                                        <p:attrNameLst>
                                          <p:attrName>ppt_x</p:attrName>
                                        </p:attrNameLst>
                                      </p:cBhvr>
                                    </p:anim>
                                    <p:set>
                                      <p:cBhvr>
                                        <p:cTn id="36" dur="770" fill="hold"/>
                                        <p:tgtEl>
                                          <p:spTgt spid="21514"/>
                                        </p:tgtEl>
                                        <p:attrNameLst>
                                          <p:attrName>ppt_y</p:attrName>
                                        </p:attrNameLst>
                                      </p:cBhvr>
                                      <p:to>
                                        <p:strVal val="(#ppt_y+0.4)"/>
                                      </p:to>
                                    </p:set>
                                    <p:anim from="(#ppt_y+0.4)" to="(#ppt_y)" calcmode="lin" valueType="num">
                                      <p:cBhvr>
                                        <p:cTn id="37" dur="1230" accel="100000" fill="hold">
                                          <p:stCondLst>
                                            <p:cond delay="770"/>
                                          </p:stCondLst>
                                        </p:cTn>
                                        <p:tgtEl>
                                          <p:spTgt spid="21514"/>
                                        </p:tgtEl>
                                        <p:attrNameLst>
                                          <p:attrName>ppt_y</p:attrName>
                                        </p:attrNameLst>
                                      </p:cBhvr>
                                    </p:anim>
                                  </p:childTnLst>
                                </p:cTn>
                              </p:par>
                            </p:childTnLst>
                          </p:cTn>
                        </p:par>
                        <p:par>
                          <p:cTn id="38" fill="hold">
                            <p:stCondLst>
                              <p:cond delay="10000"/>
                            </p:stCondLst>
                            <p:childTnLst>
                              <p:par>
                                <p:cTn id="39" presetID="51" presetClass="entr" presetSubtype="0" fill="hold" nodeType="afterEffect">
                                  <p:stCondLst>
                                    <p:cond delay="0"/>
                                  </p:stCondLst>
                                  <p:childTnLst>
                                    <p:set>
                                      <p:cBhvr>
                                        <p:cTn id="40" dur="1" fill="hold">
                                          <p:stCondLst>
                                            <p:cond delay="0"/>
                                          </p:stCondLst>
                                        </p:cTn>
                                        <p:tgtEl>
                                          <p:spTgt spid="21510"/>
                                        </p:tgtEl>
                                        <p:attrNameLst>
                                          <p:attrName>style.visibility</p:attrName>
                                        </p:attrNameLst>
                                      </p:cBhvr>
                                      <p:to>
                                        <p:strVal val="visible"/>
                                      </p:to>
                                    </p:set>
                                    <p:animEffect transition="in" filter="fade">
                                      <p:cBhvr>
                                        <p:cTn id="41" dur="770" decel="100000"/>
                                        <p:tgtEl>
                                          <p:spTgt spid="21510"/>
                                        </p:tgtEl>
                                      </p:cBhvr>
                                    </p:animEffect>
                                    <p:animScale>
                                      <p:cBhvr>
                                        <p:cTn id="42" dur="770" decel="100000"/>
                                        <p:tgtEl>
                                          <p:spTgt spid="21510"/>
                                        </p:tgtEl>
                                      </p:cBhvr>
                                      <p:from x="10000" y="10000"/>
                                      <p:to x="200000" y="450000"/>
                                    </p:animScale>
                                    <p:animScale>
                                      <p:cBhvr>
                                        <p:cTn id="43" dur="1230" accel="100000" fill="hold">
                                          <p:stCondLst>
                                            <p:cond delay="770"/>
                                          </p:stCondLst>
                                        </p:cTn>
                                        <p:tgtEl>
                                          <p:spTgt spid="21510"/>
                                        </p:tgtEl>
                                      </p:cBhvr>
                                      <p:from x="200000" y="450000"/>
                                      <p:to x="100000" y="100000"/>
                                    </p:animScale>
                                    <p:set>
                                      <p:cBhvr>
                                        <p:cTn id="44" dur="770" fill="hold"/>
                                        <p:tgtEl>
                                          <p:spTgt spid="21510"/>
                                        </p:tgtEl>
                                        <p:attrNameLst>
                                          <p:attrName>ppt_x</p:attrName>
                                        </p:attrNameLst>
                                      </p:cBhvr>
                                      <p:to>
                                        <p:strVal val="(0.5)"/>
                                      </p:to>
                                    </p:set>
                                    <p:anim from="(0.5)" to="(#ppt_x)" calcmode="lin" valueType="num">
                                      <p:cBhvr>
                                        <p:cTn id="45" dur="1230" accel="100000" fill="hold">
                                          <p:stCondLst>
                                            <p:cond delay="770"/>
                                          </p:stCondLst>
                                        </p:cTn>
                                        <p:tgtEl>
                                          <p:spTgt spid="21510"/>
                                        </p:tgtEl>
                                        <p:attrNameLst>
                                          <p:attrName>ppt_x</p:attrName>
                                        </p:attrNameLst>
                                      </p:cBhvr>
                                    </p:anim>
                                    <p:set>
                                      <p:cBhvr>
                                        <p:cTn id="46" dur="770" fill="hold"/>
                                        <p:tgtEl>
                                          <p:spTgt spid="21510"/>
                                        </p:tgtEl>
                                        <p:attrNameLst>
                                          <p:attrName>ppt_y</p:attrName>
                                        </p:attrNameLst>
                                      </p:cBhvr>
                                      <p:to>
                                        <p:strVal val="(#ppt_y+0.4)"/>
                                      </p:to>
                                    </p:set>
                                    <p:anim from="(#ppt_y+0.4)" to="(#ppt_y)" calcmode="lin" valueType="num">
                                      <p:cBhvr>
                                        <p:cTn id="47" dur="1230" accel="100000" fill="hold">
                                          <p:stCondLst>
                                            <p:cond delay="770"/>
                                          </p:stCondLst>
                                        </p:cTn>
                                        <p:tgtEl>
                                          <p:spTgt spid="21510"/>
                                        </p:tgtEl>
                                        <p:attrNameLst>
                                          <p:attrName>ppt_y</p:attrName>
                                        </p:attrNameLst>
                                      </p:cBhvr>
                                    </p:anim>
                                  </p:childTnLst>
                                </p:cTn>
                              </p:par>
                            </p:childTnLst>
                          </p:cTn>
                        </p:par>
                        <p:par>
                          <p:cTn id="48" fill="hold">
                            <p:stCondLst>
                              <p:cond delay="12000"/>
                            </p:stCondLst>
                            <p:childTnLst>
                              <p:par>
                                <p:cTn id="49" presetID="51" presetClass="entr" presetSubtype="0" fill="hold" nodeType="afterEffect">
                                  <p:stCondLst>
                                    <p:cond delay="0"/>
                                  </p:stCondLst>
                                  <p:childTnLst>
                                    <p:set>
                                      <p:cBhvr>
                                        <p:cTn id="50" dur="1" fill="hold">
                                          <p:stCondLst>
                                            <p:cond delay="0"/>
                                          </p:stCondLst>
                                        </p:cTn>
                                        <p:tgtEl>
                                          <p:spTgt spid="21513"/>
                                        </p:tgtEl>
                                        <p:attrNameLst>
                                          <p:attrName>style.visibility</p:attrName>
                                        </p:attrNameLst>
                                      </p:cBhvr>
                                      <p:to>
                                        <p:strVal val="visible"/>
                                      </p:to>
                                    </p:set>
                                    <p:animEffect transition="in" filter="fade">
                                      <p:cBhvr>
                                        <p:cTn id="51" dur="770" decel="100000"/>
                                        <p:tgtEl>
                                          <p:spTgt spid="21513"/>
                                        </p:tgtEl>
                                      </p:cBhvr>
                                    </p:animEffect>
                                    <p:animScale>
                                      <p:cBhvr>
                                        <p:cTn id="52" dur="770" decel="100000"/>
                                        <p:tgtEl>
                                          <p:spTgt spid="21513"/>
                                        </p:tgtEl>
                                      </p:cBhvr>
                                      <p:from x="10000" y="10000"/>
                                      <p:to x="200000" y="450000"/>
                                    </p:animScale>
                                    <p:animScale>
                                      <p:cBhvr>
                                        <p:cTn id="53" dur="1230" accel="100000" fill="hold">
                                          <p:stCondLst>
                                            <p:cond delay="770"/>
                                          </p:stCondLst>
                                        </p:cTn>
                                        <p:tgtEl>
                                          <p:spTgt spid="21513"/>
                                        </p:tgtEl>
                                      </p:cBhvr>
                                      <p:from x="200000" y="450000"/>
                                      <p:to x="100000" y="100000"/>
                                    </p:animScale>
                                    <p:set>
                                      <p:cBhvr>
                                        <p:cTn id="54" dur="770" fill="hold"/>
                                        <p:tgtEl>
                                          <p:spTgt spid="21513"/>
                                        </p:tgtEl>
                                        <p:attrNameLst>
                                          <p:attrName>ppt_x</p:attrName>
                                        </p:attrNameLst>
                                      </p:cBhvr>
                                      <p:to>
                                        <p:strVal val="(0.5)"/>
                                      </p:to>
                                    </p:set>
                                    <p:anim from="(0.5)" to="(#ppt_x)" calcmode="lin" valueType="num">
                                      <p:cBhvr>
                                        <p:cTn id="55" dur="1230" accel="100000" fill="hold">
                                          <p:stCondLst>
                                            <p:cond delay="770"/>
                                          </p:stCondLst>
                                        </p:cTn>
                                        <p:tgtEl>
                                          <p:spTgt spid="21513"/>
                                        </p:tgtEl>
                                        <p:attrNameLst>
                                          <p:attrName>ppt_x</p:attrName>
                                        </p:attrNameLst>
                                      </p:cBhvr>
                                    </p:anim>
                                    <p:set>
                                      <p:cBhvr>
                                        <p:cTn id="56" dur="770" fill="hold"/>
                                        <p:tgtEl>
                                          <p:spTgt spid="21513"/>
                                        </p:tgtEl>
                                        <p:attrNameLst>
                                          <p:attrName>ppt_y</p:attrName>
                                        </p:attrNameLst>
                                      </p:cBhvr>
                                      <p:to>
                                        <p:strVal val="(#ppt_y+0.4)"/>
                                      </p:to>
                                    </p:set>
                                    <p:anim from="(#ppt_y+0.4)" to="(#ppt_y)" calcmode="lin" valueType="num">
                                      <p:cBhvr>
                                        <p:cTn id="57" dur="1230" accel="100000" fill="hold">
                                          <p:stCondLst>
                                            <p:cond delay="770"/>
                                          </p:stCondLst>
                                        </p:cTn>
                                        <p:tgtEl>
                                          <p:spTgt spid="21513"/>
                                        </p:tgtEl>
                                        <p:attrNameLst>
                                          <p:attrName>ppt_y</p:attrName>
                                        </p:attrNameLst>
                                      </p:cBhvr>
                                    </p:anim>
                                  </p:childTnLst>
                                </p:cTn>
                              </p:par>
                            </p:childTnLst>
                          </p:cTn>
                        </p:par>
                        <p:par>
                          <p:cTn id="58" fill="hold">
                            <p:stCondLst>
                              <p:cond delay="14000"/>
                            </p:stCondLst>
                            <p:childTnLst>
                              <p:par>
                                <p:cTn id="59" presetID="51" presetClass="entr" presetSubtype="0" fill="hold" nodeType="afterEffect">
                                  <p:stCondLst>
                                    <p:cond delay="0"/>
                                  </p:stCondLst>
                                  <p:childTnLst>
                                    <p:set>
                                      <p:cBhvr>
                                        <p:cTn id="60" dur="1" fill="hold">
                                          <p:stCondLst>
                                            <p:cond delay="0"/>
                                          </p:stCondLst>
                                        </p:cTn>
                                        <p:tgtEl>
                                          <p:spTgt spid="21512"/>
                                        </p:tgtEl>
                                        <p:attrNameLst>
                                          <p:attrName>style.visibility</p:attrName>
                                        </p:attrNameLst>
                                      </p:cBhvr>
                                      <p:to>
                                        <p:strVal val="visible"/>
                                      </p:to>
                                    </p:set>
                                    <p:animEffect transition="in" filter="fade">
                                      <p:cBhvr>
                                        <p:cTn id="61" dur="770" decel="100000"/>
                                        <p:tgtEl>
                                          <p:spTgt spid="21512"/>
                                        </p:tgtEl>
                                      </p:cBhvr>
                                    </p:animEffect>
                                    <p:animScale>
                                      <p:cBhvr>
                                        <p:cTn id="62" dur="770" decel="100000"/>
                                        <p:tgtEl>
                                          <p:spTgt spid="21512"/>
                                        </p:tgtEl>
                                      </p:cBhvr>
                                      <p:from x="10000" y="10000"/>
                                      <p:to x="200000" y="450000"/>
                                    </p:animScale>
                                    <p:animScale>
                                      <p:cBhvr>
                                        <p:cTn id="63" dur="1230" accel="100000" fill="hold">
                                          <p:stCondLst>
                                            <p:cond delay="770"/>
                                          </p:stCondLst>
                                        </p:cTn>
                                        <p:tgtEl>
                                          <p:spTgt spid="21512"/>
                                        </p:tgtEl>
                                      </p:cBhvr>
                                      <p:from x="200000" y="450000"/>
                                      <p:to x="100000" y="100000"/>
                                    </p:animScale>
                                    <p:set>
                                      <p:cBhvr>
                                        <p:cTn id="64" dur="770" fill="hold"/>
                                        <p:tgtEl>
                                          <p:spTgt spid="21512"/>
                                        </p:tgtEl>
                                        <p:attrNameLst>
                                          <p:attrName>ppt_x</p:attrName>
                                        </p:attrNameLst>
                                      </p:cBhvr>
                                      <p:to>
                                        <p:strVal val="(0.5)"/>
                                      </p:to>
                                    </p:set>
                                    <p:anim from="(0.5)" to="(#ppt_x)" calcmode="lin" valueType="num">
                                      <p:cBhvr>
                                        <p:cTn id="65" dur="1230" accel="100000" fill="hold">
                                          <p:stCondLst>
                                            <p:cond delay="770"/>
                                          </p:stCondLst>
                                        </p:cTn>
                                        <p:tgtEl>
                                          <p:spTgt spid="21512"/>
                                        </p:tgtEl>
                                        <p:attrNameLst>
                                          <p:attrName>ppt_x</p:attrName>
                                        </p:attrNameLst>
                                      </p:cBhvr>
                                    </p:anim>
                                    <p:set>
                                      <p:cBhvr>
                                        <p:cTn id="66" dur="770" fill="hold"/>
                                        <p:tgtEl>
                                          <p:spTgt spid="21512"/>
                                        </p:tgtEl>
                                        <p:attrNameLst>
                                          <p:attrName>ppt_y</p:attrName>
                                        </p:attrNameLst>
                                      </p:cBhvr>
                                      <p:to>
                                        <p:strVal val="(#ppt_y+0.4)"/>
                                      </p:to>
                                    </p:set>
                                    <p:anim from="(#ppt_y+0.4)" to="(#ppt_y)" calcmode="lin" valueType="num">
                                      <p:cBhvr>
                                        <p:cTn id="67" dur="1230" accel="100000" fill="hold">
                                          <p:stCondLst>
                                            <p:cond delay="770"/>
                                          </p:stCondLst>
                                        </p:cTn>
                                        <p:tgtEl>
                                          <p:spTgt spid="21512"/>
                                        </p:tgtEl>
                                        <p:attrNameLst>
                                          <p:attrName>ppt_y</p:attrName>
                                        </p:attrNameLst>
                                      </p:cBhvr>
                                    </p:anim>
                                  </p:childTnLst>
                                </p:cTn>
                              </p:par>
                            </p:childTnLst>
                          </p:cTn>
                        </p:par>
                        <p:par>
                          <p:cTn id="68" fill="hold">
                            <p:stCondLst>
                              <p:cond delay="16000"/>
                            </p:stCondLst>
                            <p:childTnLst>
                              <p:par>
                                <p:cTn id="69" presetID="51" presetClass="entr" presetSubtype="0" fill="hold" nodeType="afterEffect">
                                  <p:stCondLst>
                                    <p:cond delay="0"/>
                                  </p:stCondLst>
                                  <p:childTnLst>
                                    <p:set>
                                      <p:cBhvr>
                                        <p:cTn id="70" dur="1" fill="hold">
                                          <p:stCondLst>
                                            <p:cond delay="0"/>
                                          </p:stCondLst>
                                        </p:cTn>
                                        <p:tgtEl>
                                          <p:spTgt spid="21511"/>
                                        </p:tgtEl>
                                        <p:attrNameLst>
                                          <p:attrName>style.visibility</p:attrName>
                                        </p:attrNameLst>
                                      </p:cBhvr>
                                      <p:to>
                                        <p:strVal val="visible"/>
                                      </p:to>
                                    </p:set>
                                    <p:animEffect transition="in" filter="fade">
                                      <p:cBhvr>
                                        <p:cTn id="71" dur="770" decel="100000"/>
                                        <p:tgtEl>
                                          <p:spTgt spid="21511"/>
                                        </p:tgtEl>
                                      </p:cBhvr>
                                    </p:animEffect>
                                    <p:animScale>
                                      <p:cBhvr>
                                        <p:cTn id="72" dur="770" decel="100000"/>
                                        <p:tgtEl>
                                          <p:spTgt spid="21511"/>
                                        </p:tgtEl>
                                      </p:cBhvr>
                                      <p:from x="10000" y="10000"/>
                                      <p:to x="200000" y="450000"/>
                                    </p:animScale>
                                    <p:animScale>
                                      <p:cBhvr>
                                        <p:cTn id="73" dur="1230" accel="100000" fill="hold">
                                          <p:stCondLst>
                                            <p:cond delay="770"/>
                                          </p:stCondLst>
                                        </p:cTn>
                                        <p:tgtEl>
                                          <p:spTgt spid="21511"/>
                                        </p:tgtEl>
                                      </p:cBhvr>
                                      <p:from x="200000" y="450000"/>
                                      <p:to x="100000" y="100000"/>
                                    </p:animScale>
                                    <p:set>
                                      <p:cBhvr>
                                        <p:cTn id="74" dur="770" fill="hold"/>
                                        <p:tgtEl>
                                          <p:spTgt spid="21511"/>
                                        </p:tgtEl>
                                        <p:attrNameLst>
                                          <p:attrName>ppt_x</p:attrName>
                                        </p:attrNameLst>
                                      </p:cBhvr>
                                      <p:to>
                                        <p:strVal val="(0.5)"/>
                                      </p:to>
                                    </p:set>
                                    <p:anim from="(0.5)" to="(#ppt_x)" calcmode="lin" valueType="num">
                                      <p:cBhvr>
                                        <p:cTn id="75" dur="1230" accel="100000" fill="hold">
                                          <p:stCondLst>
                                            <p:cond delay="770"/>
                                          </p:stCondLst>
                                        </p:cTn>
                                        <p:tgtEl>
                                          <p:spTgt spid="21511"/>
                                        </p:tgtEl>
                                        <p:attrNameLst>
                                          <p:attrName>ppt_x</p:attrName>
                                        </p:attrNameLst>
                                      </p:cBhvr>
                                    </p:anim>
                                    <p:set>
                                      <p:cBhvr>
                                        <p:cTn id="76" dur="770" fill="hold"/>
                                        <p:tgtEl>
                                          <p:spTgt spid="21511"/>
                                        </p:tgtEl>
                                        <p:attrNameLst>
                                          <p:attrName>ppt_y</p:attrName>
                                        </p:attrNameLst>
                                      </p:cBhvr>
                                      <p:to>
                                        <p:strVal val="(#ppt_y+0.4)"/>
                                      </p:to>
                                    </p:set>
                                    <p:anim from="(#ppt_y+0.4)" to="(#ppt_y)" calcmode="lin" valueType="num">
                                      <p:cBhvr>
                                        <p:cTn id="77" dur="1230" accel="100000" fill="hold">
                                          <p:stCondLst>
                                            <p:cond delay="770"/>
                                          </p:stCondLst>
                                        </p:cTn>
                                        <p:tgtEl>
                                          <p:spTgt spid="2151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8"/>
          <p:cNvSpPr>
            <a:spLocks noChangeArrowheads="1"/>
          </p:cNvSpPr>
          <p:nvPr/>
        </p:nvSpPr>
        <p:spPr bwMode="auto">
          <a:xfrm>
            <a:off x="179388" y="115888"/>
            <a:ext cx="4968875" cy="2747962"/>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spAutoFit/>
          </a:bodyPr>
          <a:lstStyle/>
          <a:p>
            <a:r>
              <a:rPr lang="ru-RU" b="1" i="1" u="sng" dirty="0" err="1">
                <a:solidFill>
                  <a:srgbClr val="3366FF"/>
                </a:solidFill>
              </a:rPr>
              <a:t>Кушлавычта</a:t>
            </a:r>
            <a:r>
              <a:rPr lang="ru-RU" b="1" i="1" dirty="0">
                <a:solidFill>
                  <a:srgbClr val="3366FF"/>
                </a:solidFill>
              </a:rPr>
              <a:t> </a:t>
            </a:r>
          </a:p>
          <a:p>
            <a:r>
              <a:rPr lang="ru-RU" b="1" i="1" dirty="0" err="1">
                <a:solidFill>
                  <a:srgbClr val="3366FF"/>
                </a:solidFill>
              </a:rPr>
              <a:t>Тукаевлар</a:t>
            </a:r>
            <a:r>
              <a:rPr lang="ru-RU" b="1" i="1" dirty="0">
                <a:solidFill>
                  <a:srgbClr val="3366FF"/>
                </a:solidFill>
              </a:rPr>
              <a:t> музей–</a:t>
            </a:r>
            <a:r>
              <a:rPr lang="ru-RU" b="1" i="1" dirty="0" err="1">
                <a:solidFill>
                  <a:srgbClr val="3366FF"/>
                </a:solidFill>
              </a:rPr>
              <a:t>йорты</a:t>
            </a:r>
            <a:r>
              <a:rPr lang="ru-RU" dirty="0"/>
              <a:t> 	 </a:t>
            </a:r>
          </a:p>
          <a:p>
            <a:r>
              <a:rPr lang="ru-RU" i="1" u="sng" dirty="0" err="1"/>
              <a:t>Музейның </a:t>
            </a:r>
            <a:r>
              <a:rPr lang="ru-RU" i="1" u="sng" dirty="0"/>
              <a:t>адресы:</a:t>
            </a:r>
            <a:r>
              <a:rPr lang="ru-RU" i="1" dirty="0"/>
              <a:t> Татарстан, Арча районы, </a:t>
            </a:r>
            <a:r>
              <a:rPr lang="ru-RU" i="1" dirty="0" err="1"/>
              <a:t>Кушлавыч</a:t>
            </a:r>
            <a:r>
              <a:rPr lang="ru-RU" i="1" dirty="0"/>
              <a:t> </a:t>
            </a:r>
            <a:r>
              <a:rPr lang="ru-RU" i="1" dirty="0" err="1"/>
              <a:t>авылы</a:t>
            </a:r>
            <a:r>
              <a:rPr lang="ru-RU" i="1" dirty="0"/>
              <a:t>.</a:t>
            </a:r>
          </a:p>
          <a:p>
            <a:r>
              <a:rPr lang="ru-RU" i="1" u="sng" dirty="0" err="1"/>
              <a:t>Тукаевлар</a:t>
            </a:r>
            <a:r>
              <a:rPr lang="ru-RU" i="1" u="sng" dirty="0"/>
              <a:t> </a:t>
            </a:r>
            <a:r>
              <a:rPr lang="ru-RU" i="1" u="sng" dirty="0" err="1"/>
              <a:t>музей–йортының мөдире</a:t>
            </a:r>
            <a:r>
              <a:rPr lang="ru-RU" i="1" dirty="0" err="1"/>
              <a:t> </a:t>
            </a:r>
            <a:r>
              <a:rPr lang="ru-RU" i="1" dirty="0"/>
              <a:t>– </a:t>
            </a:r>
            <a:r>
              <a:rPr lang="ru-RU" i="1" dirty="0" err="1"/>
              <a:t>Ләйлә Мөнир кызы</a:t>
            </a:r>
            <a:r>
              <a:rPr lang="ru-RU" i="1" dirty="0"/>
              <a:t> </a:t>
            </a:r>
            <a:r>
              <a:rPr lang="ru-RU" i="1" dirty="0" err="1"/>
              <a:t>Мөхәммәтшина.</a:t>
            </a:r>
            <a:endParaRPr lang="ru-RU" i="1" dirty="0"/>
          </a:p>
          <a:p>
            <a:r>
              <a:rPr lang="ru-RU" i="1" u="sng" dirty="0"/>
              <a:t>Тел.:</a:t>
            </a:r>
            <a:r>
              <a:rPr lang="ru-RU" i="1" dirty="0"/>
              <a:t> 8 (84366) 5–04–82. </a:t>
            </a:r>
          </a:p>
          <a:p>
            <a:r>
              <a:rPr lang="ru-RU" sz="1600" i="1" dirty="0" err="1"/>
              <a:t>Тукаевлар</a:t>
            </a:r>
            <a:r>
              <a:rPr lang="ru-RU" sz="1600" i="1" dirty="0"/>
              <a:t> музей–</a:t>
            </a:r>
            <a:r>
              <a:rPr lang="ru-RU" sz="1600" i="1" dirty="0" err="1"/>
              <a:t>йорты</a:t>
            </a:r>
            <a:r>
              <a:rPr lang="ru-RU" sz="1600" i="1" dirty="0"/>
              <a:t> Г.Тукай </a:t>
            </a:r>
            <a:r>
              <a:rPr lang="ru-RU" sz="1600" i="1" dirty="0" err="1"/>
              <a:t>Дәүләт әдәби</a:t>
            </a:r>
            <a:r>
              <a:rPr lang="ru-RU" sz="1600" i="1" dirty="0"/>
              <a:t>–</a:t>
            </a:r>
            <a:r>
              <a:rPr lang="ru-RU" sz="1600" i="1" dirty="0" err="1"/>
              <a:t>мемориаль</a:t>
            </a:r>
            <a:r>
              <a:rPr lang="ru-RU" sz="1600" i="1" dirty="0"/>
              <a:t> музей комплексы филиалы </a:t>
            </a:r>
            <a:r>
              <a:rPr lang="ru-RU" sz="1600" i="1" dirty="0" err="1"/>
              <a:t>булып</a:t>
            </a:r>
            <a:r>
              <a:rPr lang="ru-RU" sz="1600" i="1" dirty="0"/>
              <a:t> тора.</a:t>
            </a:r>
          </a:p>
        </p:txBody>
      </p:sp>
      <p:pic>
        <p:nvPicPr>
          <p:cNvPr id="22531" name="Picture 9"/>
          <p:cNvPicPr>
            <a:picLocks noChangeAspect="1" noChangeArrowheads="1"/>
          </p:cNvPicPr>
          <p:nvPr/>
        </p:nvPicPr>
        <p:blipFill>
          <a:blip r:embed="rId3" cstate="print"/>
          <a:srcRect/>
          <a:stretch>
            <a:fillRect/>
          </a:stretch>
        </p:blipFill>
        <p:spPr bwMode="auto">
          <a:xfrm>
            <a:off x="5076825" y="260350"/>
            <a:ext cx="3810000" cy="2552700"/>
          </a:xfrm>
          <a:prstGeom prst="rect">
            <a:avLst/>
          </a:prstGeom>
          <a:noFill/>
          <a:ln w="28575">
            <a:solidFill>
              <a:srgbClr val="993300"/>
            </a:solidFill>
            <a:miter lim="800000"/>
            <a:headEnd/>
            <a:tailEnd/>
          </a:ln>
        </p:spPr>
      </p:pic>
      <p:pic>
        <p:nvPicPr>
          <p:cNvPr id="22532" name="Picture 10"/>
          <p:cNvPicPr>
            <a:picLocks noChangeAspect="1" noChangeArrowheads="1"/>
          </p:cNvPicPr>
          <p:nvPr/>
        </p:nvPicPr>
        <p:blipFill>
          <a:blip r:embed="rId4" cstate="print"/>
          <a:srcRect/>
          <a:stretch>
            <a:fillRect/>
          </a:stretch>
        </p:blipFill>
        <p:spPr bwMode="auto">
          <a:xfrm>
            <a:off x="755650" y="4797425"/>
            <a:ext cx="2879725" cy="1928813"/>
          </a:xfrm>
          <a:prstGeom prst="rect">
            <a:avLst/>
          </a:prstGeom>
          <a:noFill/>
          <a:ln w="28575">
            <a:solidFill>
              <a:srgbClr val="993300"/>
            </a:solidFill>
            <a:miter lim="800000"/>
            <a:headEnd/>
            <a:tailEnd/>
          </a:ln>
        </p:spPr>
      </p:pic>
      <p:pic>
        <p:nvPicPr>
          <p:cNvPr id="22533" name="Picture 11"/>
          <p:cNvPicPr>
            <a:picLocks noChangeAspect="1" noChangeArrowheads="1"/>
          </p:cNvPicPr>
          <p:nvPr/>
        </p:nvPicPr>
        <p:blipFill>
          <a:blip r:embed="rId5" cstate="print"/>
          <a:srcRect/>
          <a:stretch>
            <a:fillRect/>
          </a:stretch>
        </p:blipFill>
        <p:spPr bwMode="auto">
          <a:xfrm>
            <a:off x="323850" y="2852738"/>
            <a:ext cx="2808288" cy="1882775"/>
          </a:xfrm>
          <a:prstGeom prst="rect">
            <a:avLst/>
          </a:prstGeom>
          <a:noFill/>
          <a:ln w="28575">
            <a:solidFill>
              <a:srgbClr val="993300"/>
            </a:solidFill>
            <a:miter lim="800000"/>
            <a:headEnd/>
            <a:tailEnd/>
          </a:ln>
        </p:spPr>
      </p:pic>
      <p:pic>
        <p:nvPicPr>
          <p:cNvPr id="22534" name="Picture 12"/>
          <p:cNvPicPr>
            <a:picLocks noChangeAspect="1" noChangeArrowheads="1"/>
          </p:cNvPicPr>
          <p:nvPr/>
        </p:nvPicPr>
        <p:blipFill>
          <a:blip r:embed="rId6" cstate="print"/>
          <a:srcRect/>
          <a:stretch>
            <a:fillRect/>
          </a:stretch>
        </p:blipFill>
        <p:spPr bwMode="auto">
          <a:xfrm>
            <a:off x="4284663" y="2852738"/>
            <a:ext cx="2808287" cy="1882775"/>
          </a:xfrm>
          <a:prstGeom prst="rect">
            <a:avLst/>
          </a:prstGeom>
          <a:noFill/>
          <a:ln w="28575">
            <a:solidFill>
              <a:srgbClr val="993300"/>
            </a:solidFill>
            <a:miter lim="800000"/>
            <a:headEnd/>
            <a:tailEnd/>
          </a:ln>
        </p:spPr>
      </p:pic>
      <p:sp>
        <p:nvSpPr>
          <p:cNvPr id="22535" name="Text Box 13"/>
          <p:cNvSpPr txBox="1">
            <a:spLocks noChangeArrowheads="1"/>
          </p:cNvSpPr>
          <p:nvPr/>
        </p:nvSpPr>
        <p:spPr bwMode="auto">
          <a:xfrm>
            <a:off x="6478588" y="6165850"/>
            <a:ext cx="2665412" cy="623888"/>
          </a:xfrm>
          <a:prstGeom prst="rect">
            <a:avLst/>
          </a:prstGeom>
          <a:noFill/>
          <a:ln w="28575">
            <a:solidFill>
              <a:srgbClr val="993300"/>
            </a:solidFill>
            <a:miter lim="800000"/>
            <a:headEnd/>
            <a:tailEnd/>
          </a:ln>
        </p:spPr>
        <p:txBody>
          <a:bodyPr>
            <a:spAutoFit/>
          </a:bodyPr>
          <a:lstStyle/>
          <a:p>
            <a:pPr algn="ctr">
              <a:spcBef>
                <a:spcPct val="50000"/>
              </a:spcBef>
            </a:pPr>
            <a:r>
              <a:rPr lang="ru-RU" sz="1400" b="1"/>
              <a:t>Тукай </a:t>
            </a:r>
            <a:r>
              <a:rPr lang="tt-RU" sz="1400" b="1"/>
              <a:t>әтисенең </a:t>
            </a:r>
          </a:p>
          <a:p>
            <a:pPr algn="ctr">
              <a:spcBef>
                <a:spcPct val="50000"/>
              </a:spcBef>
            </a:pPr>
            <a:r>
              <a:rPr lang="tt-RU" sz="1400" b="1"/>
              <a:t>кабере</a:t>
            </a:r>
            <a:endParaRPr lang="ru-RU" sz="1400" b="1"/>
          </a:p>
        </p:txBody>
      </p:sp>
      <p:pic>
        <p:nvPicPr>
          <p:cNvPr id="22538" name="Picture 10" descr="Рисунок5яя"/>
          <p:cNvPicPr>
            <a:picLocks noChangeAspect="1" noChangeArrowheads="1"/>
          </p:cNvPicPr>
          <p:nvPr/>
        </p:nvPicPr>
        <p:blipFill>
          <a:blip r:embed="rId7" cstate="print"/>
          <a:srcRect/>
          <a:stretch>
            <a:fillRect/>
          </a:stretch>
        </p:blipFill>
        <p:spPr bwMode="auto">
          <a:xfrm>
            <a:off x="4716463" y="4797425"/>
            <a:ext cx="1749425" cy="192563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2000"/>
                                        <p:tgtEl>
                                          <p:spTgt spid="22530"/>
                                        </p:tgtEl>
                                      </p:cBhvr>
                                    </p:animEffect>
                                    <p:anim calcmode="lin" valueType="num">
                                      <p:cBhvr>
                                        <p:cTn id="8" dur="2000" fill="hold"/>
                                        <p:tgtEl>
                                          <p:spTgt spid="22530"/>
                                        </p:tgtEl>
                                        <p:attrNameLst>
                                          <p:attrName>ppt_x</p:attrName>
                                        </p:attrNameLst>
                                      </p:cBhvr>
                                      <p:tavLst>
                                        <p:tav tm="0">
                                          <p:val>
                                            <p:strVal val="#ppt_x"/>
                                          </p:val>
                                        </p:tav>
                                        <p:tav tm="100000">
                                          <p:val>
                                            <p:strVal val="#ppt_x"/>
                                          </p:val>
                                        </p:tav>
                                      </p:tavLst>
                                    </p:anim>
                                    <p:anim calcmode="lin" valueType="num">
                                      <p:cBhvr>
                                        <p:cTn id="9" dur="2000" fill="hold"/>
                                        <p:tgtEl>
                                          <p:spTgt spid="22530"/>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7" presetClass="entr" presetSubtype="10" fill="hold" nodeType="afterEffect">
                                  <p:stCondLst>
                                    <p:cond delay="0"/>
                                  </p:stCondLst>
                                  <p:childTnLst>
                                    <p:set>
                                      <p:cBhvr>
                                        <p:cTn id="12" dur="1" fill="hold">
                                          <p:stCondLst>
                                            <p:cond delay="0"/>
                                          </p:stCondLst>
                                        </p:cTn>
                                        <p:tgtEl>
                                          <p:spTgt spid="22531"/>
                                        </p:tgtEl>
                                        <p:attrNameLst>
                                          <p:attrName>style.visibility</p:attrName>
                                        </p:attrNameLst>
                                      </p:cBhvr>
                                      <p:to>
                                        <p:strVal val="visible"/>
                                      </p:to>
                                    </p:set>
                                    <p:anim calcmode="lin" valueType="num">
                                      <p:cBhvr>
                                        <p:cTn id="13" dur="2000" fill="hold"/>
                                        <p:tgtEl>
                                          <p:spTgt spid="22531"/>
                                        </p:tgtEl>
                                        <p:attrNameLst>
                                          <p:attrName>ppt_w</p:attrName>
                                        </p:attrNameLst>
                                      </p:cBhvr>
                                      <p:tavLst>
                                        <p:tav tm="0">
                                          <p:val>
                                            <p:fltVal val="0"/>
                                          </p:val>
                                        </p:tav>
                                        <p:tav tm="100000">
                                          <p:val>
                                            <p:strVal val="#ppt_w"/>
                                          </p:val>
                                        </p:tav>
                                      </p:tavLst>
                                    </p:anim>
                                    <p:anim calcmode="lin" valueType="num">
                                      <p:cBhvr>
                                        <p:cTn id="14" dur="2000" fill="hold"/>
                                        <p:tgtEl>
                                          <p:spTgt spid="22531"/>
                                        </p:tgtEl>
                                        <p:attrNameLst>
                                          <p:attrName>ppt_h</p:attrName>
                                        </p:attrNameLst>
                                      </p:cBhvr>
                                      <p:tavLst>
                                        <p:tav tm="0">
                                          <p:val>
                                            <p:strVal val="#ppt_h"/>
                                          </p:val>
                                        </p:tav>
                                        <p:tav tm="100000">
                                          <p:val>
                                            <p:strVal val="#ppt_h"/>
                                          </p:val>
                                        </p:tav>
                                      </p:tavLst>
                                    </p:anim>
                                  </p:childTnLst>
                                </p:cTn>
                              </p:par>
                            </p:childTnLst>
                          </p:cTn>
                        </p:par>
                        <p:par>
                          <p:cTn id="15" fill="hold">
                            <p:stCondLst>
                              <p:cond delay="4000"/>
                            </p:stCondLst>
                            <p:childTnLst>
                              <p:par>
                                <p:cTn id="16" presetID="51" presetClass="entr" presetSubtype="0" fill="hold" nodeType="afterEffect">
                                  <p:stCondLst>
                                    <p:cond delay="0"/>
                                  </p:stCondLst>
                                  <p:childTnLst>
                                    <p:set>
                                      <p:cBhvr>
                                        <p:cTn id="17" dur="1" fill="hold">
                                          <p:stCondLst>
                                            <p:cond delay="0"/>
                                          </p:stCondLst>
                                        </p:cTn>
                                        <p:tgtEl>
                                          <p:spTgt spid="22533"/>
                                        </p:tgtEl>
                                        <p:attrNameLst>
                                          <p:attrName>style.visibility</p:attrName>
                                        </p:attrNameLst>
                                      </p:cBhvr>
                                      <p:to>
                                        <p:strVal val="visible"/>
                                      </p:to>
                                    </p:set>
                                    <p:animEffect transition="in" filter="fade">
                                      <p:cBhvr>
                                        <p:cTn id="18" dur="770" decel="100000"/>
                                        <p:tgtEl>
                                          <p:spTgt spid="22533"/>
                                        </p:tgtEl>
                                      </p:cBhvr>
                                    </p:animEffect>
                                    <p:animScale>
                                      <p:cBhvr>
                                        <p:cTn id="19" dur="770" decel="100000"/>
                                        <p:tgtEl>
                                          <p:spTgt spid="22533"/>
                                        </p:tgtEl>
                                      </p:cBhvr>
                                      <p:from x="10000" y="10000"/>
                                      <p:to x="200000" y="450000"/>
                                    </p:animScale>
                                    <p:animScale>
                                      <p:cBhvr>
                                        <p:cTn id="20" dur="1230" accel="100000" fill="hold">
                                          <p:stCondLst>
                                            <p:cond delay="770"/>
                                          </p:stCondLst>
                                        </p:cTn>
                                        <p:tgtEl>
                                          <p:spTgt spid="22533"/>
                                        </p:tgtEl>
                                      </p:cBhvr>
                                      <p:from x="200000" y="450000"/>
                                      <p:to x="100000" y="100000"/>
                                    </p:animScale>
                                    <p:set>
                                      <p:cBhvr>
                                        <p:cTn id="21" dur="770" fill="hold"/>
                                        <p:tgtEl>
                                          <p:spTgt spid="22533"/>
                                        </p:tgtEl>
                                        <p:attrNameLst>
                                          <p:attrName>ppt_x</p:attrName>
                                        </p:attrNameLst>
                                      </p:cBhvr>
                                      <p:to>
                                        <p:strVal val="(0.5)"/>
                                      </p:to>
                                    </p:set>
                                    <p:anim from="(0.5)" to="(#ppt_x)" calcmode="lin" valueType="num">
                                      <p:cBhvr>
                                        <p:cTn id="22" dur="1230" accel="100000" fill="hold">
                                          <p:stCondLst>
                                            <p:cond delay="770"/>
                                          </p:stCondLst>
                                        </p:cTn>
                                        <p:tgtEl>
                                          <p:spTgt spid="22533"/>
                                        </p:tgtEl>
                                        <p:attrNameLst>
                                          <p:attrName>ppt_x</p:attrName>
                                        </p:attrNameLst>
                                      </p:cBhvr>
                                    </p:anim>
                                    <p:set>
                                      <p:cBhvr>
                                        <p:cTn id="23" dur="770" fill="hold"/>
                                        <p:tgtEl>
                                          <p:spTgt spid="22533"/>
                                        </p:tgtEl>
                                        <p:attrNameLst>
                                          <p:attrName>ppt_y</p:attrName>
                                        </p:attrNameLst>
                                      </p:cBhvr>
                                      <p:to>
                                        <p:strVal val="(#ppt_y+0.4)"/>
                                      </p:to>
                                    </p:set>
                                    <p:anim from="(#ppt_y+0.4)" to="(#ppt_y)" calcmode="lin" valueType="num">
                                      <p:cBhvr>
                                        <p:cTn id="24" dur="1230" accel="100000" fill="hold">
                                          <p:stCondLst>
                                            <p:cond delay="770"/>
                                          </p:stCondLst>
                                        </p:cTn>
                                        <p:tgtEl>
                                          <p:spTgt spid="22533"/>
                                        </p:tgtEl>
                                        <p:attrNameLst>
                                          <p:attrName>ppt_y</p:attrName>
                                        </p:attrNameLst>
                                      </p:cBhvr>
                                    </p:anim>
                                  </p:childTnLst>
                                </p:cTn>
                              </p:par>
                            </p:childTnLst>
                          </p:cTn>
                        </p:par>
                        <p:par>
                          <p:cTn id="25" fill="hold">
                            <p:stCondLst>
                              <p:cond delay="6000"/>
                            </p:stCondLst>
                            <p:childTnLst>
                              <p:par>
                                <p:cTn id="26" presetID="51" presetClass="entr" presetSubtype="0" fill="hold" nodeType="afterEffect">
                                  <p:stCondLst>
                                    <p:cond delay="0"/>
                                  </p:stCondLst>
                                  <p:childTnLst>
                                    <p:set>
                                      <p:cBhvr>
                                        <p:cTn id="27" dur="1" fill="hold">
                                          <p:stCondLst>
                                            <p:cond delay="0"/>
                                          </p:stCondLst>
                                        </p:cTn>
                                        <p:tgtEl>
                                          <p:spTgt spid="22534"/>
                                        </p:tgtEl>
                                        <p:attrNameLst>
                                          <p:attrName>style.visibility</p:attrName>
                                        </p:attrNameLst>
                                      </p:cBhvr>
                                      <p:to>
                                        <p:strVal val="visible"/>
                                      </p:to>
                                    </p:set>
                                    <p:animEffect transition="in" filter="fade">
                                      <p:cBhvr>
                                        <p:cTn id="28" dur="770" decel="100000"/>
                                        <p:tgtEl>
                                          <p:spTgt spid="22534"/>
                                        </p:tgtEl>
                                      </p:cBhvr>
                                    </p:animEffect>
                                    <p:animScale>
                                      <p:cBhvr>
                                        <p:cTn id="29" dur="770" decel="100000"/>
                                        <p:tgtEl>
                                          <p:spTgt spid="22534"/>
                                        </p:tgtEl>
                                      </p:cBhvr>
                                      <p:from x="10000" y="10000"/>
                                      <p:to x="200000" y="450000"/>
                                    </p:animScale>
                                    <p:animScale>
                                      <p:cBhvr>
                                        <p:cTn id="30" dur="1230" accel="100000" fill="hold">
                                          <p:stCondLst>
                                            <p:cond delay="770"/>
                                          </p:stCondLst>
                                        </p:cTn>
                                        <p:tgtEl>
                                          <p:spTgt spid="22534"/>
                                        </p:tgtEl>
                                      </p:cBhvr>
                                      <p:from x="200000" y="450000"/>
                                      <p:to x="100000" y="100000"/>
                                    </p:animScale>
                                    <p:set>
                                      <p:cBhvr>
                                        <p:cTn id="31" dur="770" fill="hold"/>
                                        <p:tgtEl>
                                          <p:spTgt spid="22534"/>
                                        </p:tgtEl>
                                        <p:attrNameLst>
                                          <p:attrName>ppt_x</p:attrName>
                                        </p:attrNameLst>
                                      </p:cBhvr>
                                      <p:to>
                                        <p:strVal val="(0.5)"/>
                                      </p:to>
                                    </p:set>
                                    <p:anim from="(0.5)" to="(#ppt_x)" calcmode="lin" valueType="num">
                                      <p:cBhvr>
                                        <p:cTn id="32" dur="1230" accel="100000" fill="hold">
                                          <p:stCondLst>
                                            <p:cond delay="770"/>
                                          </p:stCondLst>
                                        </p:cTn>
                                        <p:tgtEl>
                                          <p:spTgt spid="22534"/>
                                        </p:tgtEl>
                                        <p:attrNameLst>
                                          <p:attrName>ppt_x</p:attrName>
                                        </p:attrNameLst>
                                      </p:cBhvr>
                                    </p:anim>
                                    <p:set>
                                      <p:cBhvr>
                                        <p:cTn id="33" dur="770" fill="hold"/>
                                        <p:tgtEl>
                                          <p:spTgt spid="22534"/>
                                        </p:tgtEl>
                                        <p:attrNameLst>
                                          <p:attrName>ppt_y</p:attrName>
                                        </p:attrNameLst>
                                      </p:cBhvr>
                                      <p:to>
                                        <p:strVal val="(#ppt_y+0.4)"/>
                                      </p:to>
                                    </p:set>
                                    <p:anim from="(#ppt_y+0.4)" to="(#ppt_y)" calcmode="lin" valueType="num">
                                      <p:cBhvr>
                                        <p:cTn id="34" dur="1230" accel="100000" fill="hold">
                                          <p:stCondLst>
                                            <p:cond delay="770"/>
                                          </p:stCondLst>
                                        </p:cTn>
                                        <p:tgtEl>
                                          <p:spTgt spid="22534"/>
                                        </p:tgtEl>
                                        <p:attrNameLst>
                                          <p:attrName>ppt_y</p:attrName>
                                        </p:attrNameLst>
                                      </p:cBhvr>
                                    </p:anim>
                                  </p:childTnLst>
                                </p:cTn>
                              </p:par>
                            </p:childTnLst>
                          </p:cTn>
                        </p:par>
                        <p:par>
                          <p:cTn id="35" fill="hold">
                            <p:stCondLst>
                              <p:cond delay="8000"/>
                            </p:stCondLst>
                            <p:childTnLst>
                              <p:par>
                                <p:cTn id="36" presetID="51" presetClass="entr" presetSubtype="0" fill="hold" nodeType="afterEffect">
                                  <p:stCondLst>
                                    <p:cond delay="0"/>
                                  </p:stCondLst>
                                  <p:childTnLst>
                                    <p:set>
                                      <p:cBhvr>
                                        <p:cTn id="37" dur="1" fill="hold">
                                          <p:stCondLst>
                                            <p:cond delay="0"/>
                                          </p:stCondLst>
                                        </p:cTn>
                                        <p:tgtEl>
                                          <p:spTgt spid="22532"/>
                                        </p:tgtEl>
                                        <p:attrNameLst>
                                          <p:attrName>style.visibility</p:attrName>
                                        </p:attrNameLst>
                                      </p:cBhvr>
                                      <p:to>
                                        <p:strVal val="visible"/>
                                      </p:to>
                                    </p:set>
                                    <p:animEffect transition="in" filter="fade">
                                      <p:cBhvr>
                                        <p:cTn id="38" dur="770" decel="100000"/>
                                        <p:tgtEl>
                                          <p:spTgt spid="22532"/>
                                        </p:tgtEl>
                                      </p:cBhvr>
                                    </p:animEffect>
                                    <p:animScale>
                                      <p:cBhvr>
                                        <p:cTn id="39" dur="770" decel="100000"/>
                                        <p:tgtEl>
                                          <p:spTgt spid="22532"/>
                                        </p:tgtEl>
                                      </p:cBhvr>
                                      <p:from x="10000" y="10000"/>
                                      <p:to x="200000" y="450000"/>
                                    </p:animScale>
                                    <p:animScale>
                                      <p:cBhvr>
                                        <p:cTn id="40" dur="1230" accel="100000" fill="hold">
                                          <p:stCondLst>
                                            <p:cond delay="770"/>
                                          </p:stCondLst>
                                        </p:cTn>
                                        <p:tgtEl>
                                          <p:spTgt spid="22532"/>
                                        </p:tgtEl>
                                      </p:cBhvr>
                                      <p:from x="200000" y="450000"/>
                                      <p:to x="100000" y="100000"/>
                                    </p:animScale>
                                    <p:set>
                                      <p:cBhvr>
                                        <p:cTn id="41" dur="770" fill="hold"/>
                                        <p:tgtEl>
                                          <p:spTgt spid="22532"/>
                                        </p:tgtEl>
                                        <p:attrNameLst>
                                          <p:attrName>ppt_x</p:attrName>
                                        </p:attrNameLst>
                                      </p:cBhvr>
                                      <p:to>
                                        <p:strVal val="(0.5)"/>
                                      </p:to>
                                    </p:set>
                                    <p:anim from="(0.5)" to="(#ppt_x)" calcmode="lin" valueType="num">
                                      <p:cBhvr>
                                        <p:cTn id="42" dur="1230" accel="100000" fill="hold">
                                          <p:stCondLst>
                                            <p:cond delay="770"/>
                                          </p:stCondLst>
                                        </p:cTn>
                                        <p:tgtEl>
                                          <p:spTgt spid="22532"/>
                                        </p:tgtEl>
                                        <p:attrNameLst>
                                          <p:attrName>ppt_x</p:attrName>
                                        </p:attrNameLst>
                                      </p:cBhvr>
                                    </p:anim>
                                    <p:set>
                                      <p:cBhvr>
                                        <p:cTn id="43" dur="770" fill="hold"/>
                                        <p:tgtEl>
                                          <p:spTgt spid="22532"/>
                                        </p:tgtEl>
                                        <p:attrNameLst>
                                          <p:attrName>ppt_y</p:attrName>
                                        </p:attrNameLst>
                                      </p:cBhvr>
                                      <p:to>
                                        <p:strVal val="(#ppt_y+0.4)"/>
                                      </p:to>
                                    </p:set>
                                    <p:anim from="(#ppt_y+0.4)" to="(#ppt_y)" calcmode="lin" valueType="num">
                                      <p:cBhvr>
                                        <p:cTn id="44" dur="1230" accel="100000" fill="hold">
                                          <p:stCondLst>
                                            <p:cond delay="770"/>
                                          </p:stCondLst>
                                        </p:cTn>
                                        <p:tgtEl>
                                          <p:spTgt spid="22532"/>
                                        </p:tgtEl>
                                        <p:attrNameLst>
                                          <p:attrName>ppt_y</p:attrName>
                                        </p:attrNameLst>
                                      </p:cBhvr>
                                    </p:anim>
                                  </p:childTnLst>
                                </p:cTn>
                              </p:par>
                            </p:childTnLst>
                          </p:cTn>
                        </p:par>
                        <p:par>
                          <p:cTn id="45" fill="hold">
                            <p:stCondLst>
                              <p:cond delay="10000"/>
                            </p:stCondLst>
                            <p:childTnLst>
                              <p:par>
                                <p:cTn id="46" presetID="51" presetClass="entr" presetSubtype="0" fill="hold" nodeType="afterEffect">
                                  <p:stCondLst>
                                    <p:cond delay="0"/>
                                  </p:stCondLst>
                                  <p:childTnLst>
                                    <p:set>
                                      <p:cBhvr>
                                        <p:cTn id="47" dur="1" fill="hold">
                                          <p:stCondLst>
                                            <p:cond delay="0"/>
                                          </p:stCondLst>
                                        </p:cTn>
                                        <p:tgtEl>
                                          <p:spTgt spid="22538"/>
                                        </p:tgtEl>
                                        <p:attrNameLst>
                                          <p:attrName>style.visibility</p:attrName>
                                        </p:attrNameLst>
                                      </p:cBhvr>
                                      <p:to>
                                        <p:strVal val="visible"/>
                                      </p:to>
                                    </p:set>
                                    <p:animEffect transition="in" filter="fade">
                                      <p:cBhvr>
                                        <p:cTn id="48" dur="770" decel="100000"/>
                                        <p:tgtEl>
                                          <p:spTgt spid="22538"/>
                                        </p:tgtEl>
                                      </p:cBhvr>
                                    </p:animEffect>
                                    <p:animScale>
                                      <p:cBhvr>
                                        <p:cTn id="49" dur="770" decel="100000"/>
                                        <p:tgtEl>
                                          <p:spTgt spid="22538"/>
                                        </p:tgtEl>
                                      </p:cBhvr>
                                      <p:from x="10000" y="10000"/>
                                      <p:to x="200000" y="450000"/>
                                    </p:animScale>
                                    <p:animScale>
                                      <p:cBhvr>
                                        <p:cTn id="50" dur="1230" accel="100000" fill="hold">
                                          <p:stCondLst>
                                            <p:cond delay="770"/>
                                          </p:stCondLst>
                                        </p:cTn>
                                        <p:tgtEl>
                                          <p:spTgt spid="22538"/>
                                        </p:tgtEl>
                                      </p:cBhvr>
                                      <p:from x="200000" y="450000"/>
                                      <p:to x="100000" y="100000"/>
                                    </p:animScale>
                                    <p:set>
                                      <p:cBhvr>
                                        <p:cTn id="51" dur="770" fill="hold"/>
                                        <p:tgtEl>
                                          <p:spTgt spid="22538"/>
                                        </p:tgtEl>
                                        <p:attrNameLst>
                                          <p:attrName>ppt_x</p:attrName>
                                        </p:attrNameLst>
                                      </p:cBhvr>
                                      <p:to>
                                        <p:strVal val="(0.5)"/>
                                      </p:to>
                                    </p:set>
                                    <p:anim from="(0.5)" to="(#ppt_x)" calcmode="lin" valueType="num">
                                      <p:cBhvr>
                                        <p:cTn id="52" dur="1230" accel="100000" fill="hold">
                                          <p:stCondLst>
                                            <p:cond delay="770"/>
                                          </p:stCondLst>
                                        </p:cTn>
                                        <p:tgtEl>
                                          <p:spTgt spid="22538"/>
                                        </p:tgtEl>
                                        <p:attrNameLst>
                                          <p:attrName>ppt_x</p:attrName>
                                        </p:attrNameLst>
                                      </p:cBhvr>
                                    </p:anim>
                                    <p:set>
                                      <p:cBhvr>
                                        <p:cTn id="53" dur="770" fill="hold"/>
                                        <p:tgtEl>
                                          <p:spTgt spid="22538"/>
                                        </p:tgtEl>
                                        <p:attrNameLst>
                                          <p:attrName>ppt_y</p:attrName>
                                        </p:attrNameLst>
                                      </p:cBhvr>
                                      <p:to>
                                        <p:strVal val="(#ppt_y+0.4)"/>
                                      </p:to>
                                    </p:set>
                                    <p:anim from="(#ppt_y+0.4)" to="(#ppt_y)" calcmode="lin" valueType="num">
                                      <p:cBhvr>
                                        <p:cTn id="54" dur="1230" accel="100000" fill="hold">
                                          <p:stCondLst>
                                            <p:cond delay="770"/>
                                          </p:stCondLst>
                                        </p:cTn>
                                        <p:tgtEl>
                                          <p:spTgt spid="22538"/>
                                        </p:tgtEl>
                                        <p:attrNameLst>
                                          <p:attrName>ppt_y</p:attrName>
                                        </p:attrNameLst>
                                      </p:cBhvr>
                                    </p:anim>
                                  </p:childTnLst>
                                </p:cTn>
                              </p:par>
                              <p:par>
                                <p:cTn id="55" presetID="9" presetClass="entr" presetSubtype="0" fill="hold" grpId="0" nodeType="withEffect">
                                  <p:stCondLst>
                                    <p:cond delay="0"/>
                                  </p:stCondLst>
                                  <p:childTnLst>
                                    <p:set>
                                      <p:cBhvr>
                                        <p:cTn id="56" dur="1" fill="hold">
                                          <p:stCondLst>
                                            <p:cond delay="0"/>
                                          </p:stCondLst>
                                        </p:cTn>
                                        <p:tgtEl>
                                          <p:spTgt spid="22535"/>
                                        </p:tgtEl>
                                        <p:attrNameLst>
                                          <p:attrName>style.visibility</p:attrName>
                                        </p:attrNameLst>
                                      </p:cBhvr>
                                      <p:to>
                                        <p:strVal val="visible"/>
                                      </p:to>
                                    </p:set>
                                    <p:animEffect transition="in" filter="dissolve">
                                      <p:cBhvr>
                                        <p:cTn id="57" dur="2000"/>
                                        <p:tgtEl>
                                          <p:spTgt spid="22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p:bldP spid="225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00034" y="500042"/>
            <a:ext cx="8286777" cy="6309420"/>
          </a:xfrm>
          <a:prstGeom prst="rect">
            <a:avLst/>
          </a:prstGeom>
          <a:noFill/>
        </p:spPr>
        <p:txBody>
          <a:bodyPr wrap="square">
            <a:spAutoFit/>
          </a:bodyPr>
          <a:lstStyle/>
          <a:p>
            <a:pPr algn="r" fontAlgn="auto">
              <a:spcBef>
                <a:spcPts val="0"/>
              </a:spcBef>
              <a:spcAft>
                <a:spcPts val="0"/>
              </a:spcAft>
              <a:defRPr/>
            </a:pPr>
            <a:endParaRPr lang="tt-RU" sz="4000" b="1" i="1" dirty="0" smtClean="0">
              <a:ln w="1905"/>
              <a:solidFill>
                <a:srgbClr val="002060"/>
              </a:solidFill>
              <a:effectLst>
                <a:innerShdw blurRad="69850" dist="43180" dir="5400000">
                  <a:srgbClr val="000000">
                    <a:alpha val="65000"/>
                  </a:srgbClr>
                </a:innerShdw>
              </a:effectLst>
              <a:latin typeface="+mn-lt"/>
            </a:endParaRPr>
          </a:p>
          <a:p>
            <a:pPr algn="r" fontAlgn="auto">
              <a:spcBef>
                <a:spcPts val="0"/>
              </a:spcBef>
              <a:spcAft>
                <a:spcPts val="0"/>
              </a:spcAft>
              <a:defRPr/>
            </a:pPr>
            <a:endParaRPr lang="tt-RU" sz="4000" b="1" i="1" dirty="0" smtClean="0">
              <a:ln w="1905"/>
              <a:solidFill>
                <a:srgbClr val="002060"/>
              </a:solidFill>
              <a:effectLst>
                <a:innerShdw blurRad="69850" dist="43180" dir="5400000">
                  <a:srgbClr val="000000">
                    <a:alpha val="65000"/>
                  </a:srgbClr>
                </a:innerShdw>
              </a:effectLst>
            </a:endParaRPr>
          </a:p>
          <a:p>
            <a:pPr algn="r" fontAlgn="auto">
              <a:spcBef>
                <a:spcPts val="0"/>
              </a:spcBef>
              <a:spcAft>
                <a:spcPts val="0"/>
              </a:spcAft>
              <a:defRPr/>
            </a:pPr>
            <a:r>
              <a:rPr lang="tt-RU" sz="4000" b="1" i="1" dirty="0" smtClean="0">
                <a:ln w="1905"/>
                <a:solidFill>
                  <a:srgbClr val="002060"/>
                </a:solidFill>
                <a:effectLst>
                  <a:innerShdw blurRad="69850" dist="43180" dir="5400000">
                    <a:srgbClr val="000000">
                      <a:alpha val="65000"/>
                    </a:srgbClr>
                  </a:innerShdw>
                </a:effectLst>
                <a:latin typeface="+mn-lt"/>
              </a:rPr>
              <a:t>Халык </a:t>
            </a:r>
            <a:r>
              <a:rPr lang="tt-RU" sz="4000" b="1" i="1" dirty="0">
                <a:ln w="1905"/>
                <a:solidFill>
                  <a:srgbClr val="002060"/>
                </a:solidFill>
                <a:effectLst>
                  <a:innerShdw blurRad="69850" dist="43180" dir="5400000">
                    <a:srgbClr val="000000">
                      <a:alpha val="65000"/>
                    </a:srgbClr>
                  </a:innerShdw>
                </a:effectLst>
                <a:latin typeface="+mn-lt"/>
              </a:rPr>
              <a:t>моңы – синең моңың булды</a:t>
            </a:r>
          </a:p>
          <a:p>
            <a:pPr algn="r" fontAlgn="auto">
              <a:spcBef>
                <a:spcPts val="0"/>
              </a:spcBef>
              <a:spcAft>
                <a:spcPts val="0"/>
              </a:spcAft>
              <a:defRPr/>
            </a:pPr>
            <a:r>
              <a:rPr lang="tt-RU" sz="4000" b="1" i="1" dirty="0">
                <a:ln w="1905"/>
                <a:solidFill>
                  <a:srgbClr val="002060"/>
                </a:solidFill>
                <a:effectLst>
                  <a:innerShdw blurRad="69850" dist="43180" dir="5400000">
                    <a:srgbClr val="000000">
                      <a:alpha val="65000"/>
                    </a:srgbClr>
                  </a:innerShdw>
                </a:effectLst>
                <a:latin typeface="+mn-lt"/>
              </a:rPr>
              <a:t>Халык күңеле, синең күңелең.</a:t>
            </a:r>
          </a:p>
          <a:p>
            <a:pPr algn="r" fontAlgn="auto">
              <a:spcBef>
                <a:spcPts val="0"/>
              </a:spcBef>
              <a:spcAft>
                <a:spcPts val="0"/>
              </a:spcAft>
              <a:defRPr/>
            </a:pPr>
            <a:r>
              <a:rPr lang="tt-RU" sz="4000" b="1" i="1" dirty="0">
                <a:ln w="1905"/>
                <a:solidFill>
                  <a:srgbClr val="002060"/>
                </a:solidFill>
                <a:effectLst>
                  <a:innerShdw blurRad="69850" dist="43180" dir="5400000">
                    <a:srgbClr val="000000">
                      <a:alpha val="65000"/>
                    </a:srgbClr>
                  </a:innerShdw>
                </a:effectLst>
                <a:latin typeface="+mn-lt"/>
              </a:rPr>
              <a:t>Ил гомере, халык гомере кебек</a:t>
            </a:r>
          </a:p>
          <a:p>
            <a:pPr algn="r" fontAlgn="auto">
              <a:spcBef>
                <a:spcPts val="0"/>
              </a:spcBef>
              <a:spcAft>
                <a:spcPts val="0"/>
              </a:spcAft>
              <a:defRPr/>
            </a:pPr>
            <a:r>
              <a:rPr lang="tt-RU" sz="4000" b="1" i="1" dirty="0">
                <a:ln w="1905"/>
                <a:solidFill>
                  <a:srgbClr val="002060"/>
                </a:solidFill>
                <a:effectLst>
                  <a:innerShdw blurRad="69850" dist="43180" dir="5400000">
                    <a:srgbClr val="000000">
                      <a:alpha val="65000"/>
                    </a:srgbClr>
                  </a:innerShdw>
                </a:effectLst>
                <a:latin typeface="+mn-lt"/>
              </a:rPr>
              <a:t>Озын булыр, шагыйр</a:t>
            </a:r>
            <a:r>
              <a:rPr lang="ru-RU" sz="4000" b="1" i="1" dirty="0">
                <a:ln w="1905"/>
                <a:solidFill>
                  <a:srgbClr val="002060"/>
                </a:solidFill>
                <a:effectLst>
                  <a:innerShdw blurRad="69850" dist="43180" dir="5400000">
                    <a:srgbClr val="000000">
                      <a:alpha val="65000"/>
                    </a:srgbClr>
                  </a:innerShdw>
                </a:effectLst>
                <a:latin typeface="+mn-lt"/>
              </a:rPr>
              <a:t>ь</a:t>
            </a:r>
            <a:r>
              <a:rPr lang="tt-RU" sz="4000" b="1" i="1" dirty="0">
                <a:ln w="1905"/>
                <a:solidFill>
                  <a:srgbClr val="002060"/>
                </a:solidFill>
                <a:effectLst>
                  <a:innerShdw blurRad="69850" dist="43180" dir="5400000">
                    <a:srgbClr val="000000">
                      <a:alpha val="65000"/>
                    </a:srgbClr>
                  </a:innerShdw>
                </a:effectLst>
                <a:latin typeface="+mn-lt"/>
              </a:rPr>
              <a:t>, гомерең.</a:t>
            </a:r>
          </a:p>
          <a:p>
            <a:pPr algn="r" fontAlgn="auto">
              <a:spcBef>
                <a:spcPts val="0"/>
              </a:spcBef>
              <a:spcAft>
                <a:spcPts val="0"/>
              </a:spcAft>
              <a:defRPr/>
            </a:pPr>
            <a:endParaRPr lang="tt-RU" sz="4000" b="1" i="1" dirty="0">
              <a:ln w="1905"/>
              <a:solidFill>
                <a:srgbClr val="002060"/>
              </a:solidFill>
              <a:effectLst>
                <a:innerShdw blurRad="69850" dist="43180" dir="5400000">
                  <a:srgbClr val="000000">
                    <a:alpha val="65000"/>
                  </a:srgbClr>
                </a:innerShdw>
              </a:effectLst>
              <a:latin typeface="+mn-lt"/>
            </a:endParaRPr>
          </a:p>
          <a:p>
            <a:pPr algn="r" fontAlgn="auto">
              <a:spcBef>
                <a:spcPts val="0"/>
              </a:spcBef>
              <a:spcAft>
                <a:spcPts val="0"/>
              </a:spcAft>
              <a:defRPr/>
            </a:pPr>
            <a:r>
              <a:rPr lang="tt-RU" sz="3200" b="1" dirty="0">
                <a:ln w="1905"/>
                <a:solidFill>
                  <a:srgbClr val="002060"/>
                </a:solidFill>
                <a:effectLst>
                  <a:innerShdw blurRad="69850" dist="43180" dir="5400000">
                    <a:srgbClr val="000000">
                      <a:alpha val="65000"/>
                    </a:srgbClr>
                  </a:innerShdw>
                </a:effectLst>
                <a:latin typeface="+mn-lt"/>
              </a:rPr>
              <a:t>Ш. Галиев</a:t>
            </a:r>
            <a:r>
              <a:rPr lang="tt-RU" sz="4000" b="1" dirty="0">
                <a:ln w="1905"/>
                <a:solidFill>
                  <a:srgbClr val="002060"/>
                </a:solidFill>
                <a:effectLst>
                  <a:innerShdw blurRad="69850" dist="43180" dir="5400000">
                    <a:srgbClr val="000000">
                      <a:alpha val="65000"/>
                    </a:srgbClr>
                  </a:innerShdw>
                </a:effectLst>
                <a:latin typeface="+mn-lt"/>
              </a:rPr>
              <a:t> </a:t>
            </a:r>
          </a:p>
          <a:p>
            <a:pPr algn="r" fontAlgn="auto">
              <a:spcBef>
                <a:spcPts val="0"/>
              </a:spcBef>
              <a:spcAft>
                <a:spcPts val="0"/>
              </a:spcAft>
              <a:defRPr/>
            </a:pPr>
            <a:endParaRPr lang="tt-RU" sz="4000" b="1" i="1" dirty="0">
              <a:ln w="1905"/>
              <a:solidFill>
                <a:srgbClr val="002060"/>
              </a:solidFill>
              <a:effectLst>
                <a:innerShdw blurRad="69850" dist="43180" dir="5400000">
                  <a:srgbClr val="000000">
                    <a:alpha val="65000"/>
                  </a:srgbClr>
                </a:innerShdw>
              </a:effectLst>
              <a:latin typeface="+mn-lt"/>
            </a:endParaRPr>
          </a:p>
          <a:p>
            <a:pPr algn="ctr" fontAlgn="auto">
              <a:spcBef>
                <a:spcPts val="0"/>
              </a:spcBef>
              <a:spcAft>
                <a:spcPts val="0"/>
              </a:spcAft>
              <a:defRPr/>
            </a:pPr>
            <a:endParaRPr lang="ru-RU" sz="4400" b="1" i="1" dirty="0">
              <a:ln w="1905"/>
              <a:solidFill>
                <a:srgbClr val="002060"/>
              </a:solidFill>
              <a:effectLst>
                <a:innerShdw blurRad="69850" dist="43180" dir="5400000">
                  <a:srgbClr val="000000">
                    <a:alpha val="65000"/>
                  </a:srgbClr>
                </a:innerShdw>
              </a:effectLst>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p:val>
                                            <p:strVal val="#ppt_w+.3"/>
                                          </p:val>
                                        </p:tav>
                                        <p:tav tm="100000">
                                          <p:val>
                                            <p:strVal val="#ppt_w"/>
                                          </p:val>
                                        </p:tav>
                                      </p:tavLst>
                                    </p:anim>
                                    <p:anim calcmode="lin" valueType="num">
                                      <p:cBhvr>
                                        <p:cTn id="8" dur="5000" fill="hold"/>
                                        <p:tgtEl>
                                          <p:spTgt spid="5"/>
                                        </p:tgtEl>
                                        <p:attrNameLst>
                                          <p:attrName>ppt_h</p:attrName>
                                        </p:attrNameLst>
                                      </p:cBhvr>
                                      <p:tavLst>
                                        <p:tav tm="0">
                                          <p:val>
                                            <p:strVal val="#ppt_h"/>
                                          </p:val>
                                        </p:tav>
                                        <p:tav tm="100000">
                                          <p:val>
                                            <p:strVal val="#ppt_h"/>
                                          </p:val>
                                        </p:tav>
                                      </p:tavLst>
                                    </p:anim>
                                    <p:animEffect transition="in" filter="fade">
                                      <p:cBhvr>
                                        <p:cTn id="9"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179388" y="333375"/>
            <a:ext cx="4373562" cy="1739900"/>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a:spAutoFit/>
          </a:bodyPr>
          <a:lstStyle/>
          <a:p>
            <a:r>
              <a:rPr lang="ru-RU" b="1" i="1" u="sng" dirty="0" err="1">
                <a:solidFill>
                  <a:srgbClr val="3366FF"/>
                </a:solidFill>
              </a:rPr>
              <a:t>Казанда</a:t>
            </a:r>
            <a:r>
              <a:rPr lang="ru-RU" b="1" i="1" dirty="0">
                <a:solidFill>
                  <a:srgbClr val="3366FF"/>
                </a:solidFill>
              </a:rPr>
              <a:t> </a:t>
            </a:r>
          </a:p>
          <a:p>
            <a:r>
              <a:rPr lang="ru-RU" b="1" i="1" dirty="0" err="1">
                <a:solidFill>
                  <a:srgbClr val="3366FF"/>
                </a:solidFill>
              </a:rPr>
              <a:t>Габдулла</a:t>
            </a:r>
            <a:r>
              <a:rPr lang="ru-RU" b="1" i="1" dirty="0">
                <a:solidFill>
                  <a:srgbClr val="3366FF"/>
                </a:solidFill>
              </a:rPr>
              <a:t> Тукай </a:t>
            </a:r>
            <a:r>
              <a:rPr lang="ru-RU" b="1" i="1" dirty="0" err="1">
                <a:solidFill>
                  <a:srgbClr val="3366FF"/>
                </a:solidFill>
              </a:rPr>
              <a:t>әдәби </a:t>
            </a:r>
            <a:r>
              <a:rPr lang="ru-RU" b="1" i="1" dirty="0">
                <a:solidFill>
                  <a:srgbClr val="3366FF"/>
                </a:solidFill>
              </a:rPr>
              <a:t>музее </a:t>
            </a:r>
            <a:endParaRPr lang="ru-RU" dirty="0"/>
          </a:p>
          <a:p>
            <a:r>
              <a:rPr lang="ru-RU" i="1" u="sng" dirty="0" err="1"/>
              <a:t>Музейның </a:t>
            </a:r>
            <a:r>
              <a:rPr lang="ru-RU" i="1" u="sng" dirty="0"/>
              <a:t>адресы:</a:t>
            </a:r>
            <a:r>
              <a:rPr lang="ru-RU" i="1" dirty="0"/>
              <a:t> 420022, Республика </a:t>
            </a:r>
            <a:r>
              <a:rPr lang="ru-RU" i="1" dirty="0" err="1"/>
              <a:t>Татарстан,Казан</a:t>
            </a:r>
            <a:r>
              <a:rPr lang="ru-RU" i="1" dirty="0"/>
              <a:t> </a:t>
            </a:r>
            <a:r>
              <a:rPr lang="ru-RU" i="1" dirty="0" err="1"/>
              <a:t>шәһәре</a:t>
            </a:r>
            <a:r>
              <a:rPr lang="ru-RU" i="1" dirty="0"/>
              <a:t>,Тукай урамы,74.</a:t>
            </a:r>
          </a:p>
          <a:p>
            <a:r>
              <a:rPr lang="ru-RU" i="1" u="sng" dirty="0"/>
              <a:t>Тел.:</a:t>
            </a:r>
            <a:r>
              <a:rPr lang="ru-RU" dirty="0"/>
              <a:t> </a:t>
            </a:r>
            <a:r>
              <a:rPr lang="ru-RU" i="1" dirty="0"/>
              <a:t>(843) 293-1750, 293-1766</a:t>
            </a:r>
          </a:p>
        </p:txBody>
      </p:sp>
      <p:pic>
        <p:nvPicPr>
          <p:cNvPr id="23558" name="Picture 9"/>
          <p:cNvPicPr>
            <a:picLocks noChangeAspect="1" noChangeArrowheads="1"/>
          </p:cNvPicPr>
          <p:nvPr/>
        </p:nvPicPr>
        <p:blipFill>
          <a:blip r:embed="rId3" cstate="print"/>
          <a:srcRect/>
          <a:stretch>
            <a:fillRect/>
          </a:stretch>
        </p:blipFill>
        <p:spPr bwMode="auto">
          <a:xfrm>
            <a:off x="3779838" y="4581525"/>
            <a:ext cx="2655887" cy="2039938"/>
          </a:xfrm>
          <a:prstGeom prst="rect">
            <a:avLst/>
          </a:prstGeom>
          <a:noFill/>
          <a:ln w="28575">
            <a:solidFill>
              <a:srgbClr val="676451"/>
            </a:solidFill>
            <a:miter lim="800000"/>
            <a:headEnd/>
            <a:tailEnd/>
          </a:ln>
        </p:spPr>
      </p:pic>
      <p:pic>
        <p:nvPicPr>
          <p:cNvPr id="23559" name="Picture 10"/>
          <p:cNvPicPr>
            <a:picLocks noChangeAspect="1" noChangeArrowheads="1"/>
          </p:cNvPicPr>
          <p:nvPr/>
        </p:nvPicPr>
        <p:blipFill>
          <a:blip r:embed="rId4" cstate="print"/>
          <a:srcRect/>
          <a:stretch>
            <a:fillRect/>
          </a:stretch>
        </p:blipFill>
        <p:spPr bwMode="auto">
          <a:xfrm>
            <a:off x="3419475" y="2924175"/>
            <a:ext cx="1376363" cy="1439863"/>
          </a:xfrm>
          <a:prstGeom prst="rect">
            <a:avLst/>
          </a:prstGeom>
          <a:noFill/>
          <a:ln w="28575">
            <a:solidFill>
              <a:srgbClr val="676451"/>
            </a:solidFill>
            <a:miter lim="800000"/>
            <a:headEnd/>
            <a:tailEnd/>
          </a:ln>
        </p:spPr>
      </p:pic>
      <p:pic>
        <p:nvPicPr>
          <p:cNvPr id="23561" name="Picture 9" descr="Рисунокыфф1"/>
          <p:cNvPicPr>
            <a:picLocks noChangeAspect="1" noChangeArrowheads="1"/>
          </p:cNvPicPr>
          <p:nvPr/>
        </p:nvPicPr>
        <p:blipFill>
          <a:blip r:embed="rId5" cstate="print"/>
          <a:srcRect/>
          <a:stretch>
            <a:fillRect/>
          </a:stretch>
        </p:blipFill>
        <p:spPr bwMode="auto">
          <a:xfrm>
            <a:off x="250825" y="2205038"/>
            <a:ext cx="2774950" cy="4391025"/>
          </a:xfrm>
          <a:prstGeom prst="rect">
            <a:avLst/>
          </a:prstGeom>
          <a:noFill/>
        </p:spPr>
      </p:pic>
      <p:pic>
        <p:nvPicPr>
          <p:cNvPr id="23562" name="Picture 10" descr="Рисунояк1гггггг ггг"/>
          <p:cNvPicPr>
            <a:picLocks noChangeAspect="1" noChangeArrowheads="1"/>
          </p:cNvPicPr>
          <p:nvPr/>
        </p:nvPicPr>
        <p:blipFill>
          <a:blip r:embed="rId6" cstate="print"/>
          <a:srcRect/>
          <a:stretch>
            <a:fillRect/>
          </a:stretch>
        </p:blipFill>
        <p:spPr bwMode="auto">
          <a:xfrm>
            <a:off x="5003800" y="115888"/>
            <a:ext cx="3960813" cy="3198812"/>
          </a:xfrm>
          <a:prstGeom prst="rect">
            <a:avLst/>
          </a:prstGeom>
          <a:noFill/>
        </p:spPr>
      </p:pic>
      <p:pic>
        <p:nvPicPr>
          <p:cNvPr id="23563" name="Picture 11" descr="Рисуноок1"/>
          <p:cNvPicPr>
            <a:picLocks noChangeAspect="1" noChangeArrowheads="1"/>
          </p:cNvPicPr>
          <p:nvPr/>
        </p:nvPicPr>
        <p:blipFill>
          <a:blip r:embed="rId7" cstate="print"/>
          <a:srcRect/>
          <a:stretch>
            <a:fillRect/>
          </a:stretch>
        </p:blipFill>
        <p:spPr bwMode="auto">
          <a:xfrm>
            <a:off x="6659563" y="3357563"/>
            <a:ext cx="2195512" cy="331152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anim calcmode="lin" valueType="num">
                                      <p:cBhvr>
                                        <p:cTn id="8" dur="2000" fill="hold"/>
                                        <p:tgtEl>
                                          <p:spTgt spid="23554"/>
                                        </p:tgtEl>
                                        <p:attrNameLst>
                                          <p:attrName>ppt_x</p:attrName>
                                        </p:attrNameLst>
                                      </p:cBhvr>
                                      <p:tavLst>
                                        <p:tav tm="0">
                                          <p:val>
                                            <p:strVal val="#ppt_x"/>
                                          </p:val>
                                        </p:tav>
                                        <p:tav tm="100000">
                                          <p:val>
                                            <p:strVal val="#ppt_x"/>
                                          </p:val>
                                        </p:tav>
                                      </p:tavLst>
                                    </p:anim>
                                    <p:anim calcmode="lin" valueType="num">
                                      <p:cBhvr>
                                        <p:cTn id="9" dur="2000" fill="hold"/>
                                        <p:tgtEl>
                                          <p:spTgt spid="2355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3" presetClass="entr" presetSubtype="16" fill="hold" nodeType="afterEffect">
                                  <p:stCondLst>
                                    <p:cond delay="0"/>
                                  </p:stCondLst>
                                  <p:childTnLst>
                                    <p:set>
                                      <p:cBhvr>
                                        <p:cTn id="12" dur="1" fill="hold">
                                          <p:stCondLst>
                                            <p:cond delay="0"/>
                                          </p:stCondLst>
                                        </p:cTn>
                                        <p:tgtEl>
                                          <p:spTgt spid="23562"/>
                                        </p:tgtEl>
                                        <p:attrNameLst>
                                          <p:attrName>style.visibility</p:attrName>
                                        </p:attrNameLst>
                                      </p:cBhvr>
                                      <p:to>
                                        <p:strVal val="visible"/>
                                      </p:to>
                                    </p:set>
                                    <p:animEffect transition="in" filter="plus(in)">
                                      <p:cBhvr>
                                        <p:cTn id="13" dur="2000"/>
                                        <p:tgtEl>
                                          <p:spTgt spid="23562"/>
                                        </p:tgtEl>
                                      </p:cBhvr>
                                    </p:animEffect>
                                  </p:childTnLst>
                                </p:cTn>
                              </p:par>
                            </p:childTnLst>
                          </p:cTn>
                        </p:par>
                        <p:par>
                          <p:cTn id="14" fill="hold">
                            <p:stCondLst>
                              <p:cond delay="4000"/>
                            </p:stCondLst>
                            <p:childTnLst>
                              <p:par>
                                <p:cTn id="15" presetID="51" presetClass="entr" presetSubtype="0" fill="hold" nodeType="afterEffect">
                                  <p:stCondLst>
                                    <p:cond delay="0"/>
                                  </p:stCondLst>
                                  <p:childTnLst>
                                    <p:set>
                                      <p:cBhvr>
                                        <p:cTn id="16" dur="1" fill="hold">
                                          <p:stCondLst>
                                            <p:cond delay="0"/>
                                          </p:stCondLst>
                                        </p:cTn>
                                        <p:tgtEl>
                                          <p:spTgt spid="23561"/>
                                        </p:tgtEl>
                                        <p:attrNameLst>
                                          <p:attrName>style.visibility</p:attrName>
                                        </p:attrNameLst>
                                      </p:cBhvr>
                                      <p:to>
                                        <p:strVal val="visible"/>
                                      </p:to>
                                    </p:set>
                                    <p:animEffect transition="in" filter="fade">
                                      <p:cBhvr>
                                        <p:cTn id="17" dur="1155" decel="100000"/>
                                        <p:tgtEl>
                                          <p:spTgt spid="23561"/>
                                        </p:tgtEl>
                                      </p:cBhvr>
                                    </p:animEffect>
                                    <p:animScale>
                                      <p:cBhvr>
                                        <p:cTn id="18" dur="1155" decel="100000"/>
                                        <p:tgtEl>
                                          <p:spTgt spid="23561"/>
                                        </p:tgtEl>
                                      </p:cBhvr>
                                      <p:from x="10000" y="10000"/>
                                      <p:to x="200000" y="450000"/>
                                    </p:animScale>
                                    <p:animScale>
                                      <p:cBhvr>
                                        <p:cTn id="19" dur="1845" accel="100000" fill="hold">
                                          <p:stCondLst>
                                            <p:cond delay="1155"/>
                                          </p:stCondLst>
                                        </p:cTn>
                                        <p:tgtEl>
                                          <p:spTgt spid="23561"/>
                                        </p:tgtEl>
                                      </p:cBhvr>
                                      <p:from x="200000" y="450000"/>
                                      <p:to x="100000" y="100000"/>
                                    </p:animScale>
                                    <p:set>
                                      <p:cBhvr>
                                        <p:cTn id="20" dur="1155" fill="hold"/>
                                        <p:tgtEl>
                                          <p:spTgt spid="23561"/>
                                        </p:tgtEl>
                                        <p:attrNameLst>
                                          <p:attrName>ppt_x</p:attrName>
                                        </p:attrNameLst>
                                      </p:cBhvr>
                                      <p:to>
                                        <p:strVal val="(0.5)"/>
                                      </p:to>
                                    </p:set>
                                    <p:anim from="(0.5)" to="(#ppt_x)" calcmode="lin" valueType="num">
                                      <p:cBhvr>
                                        <p:cTn id="21" dur="1845" accel="100000" fill="hold">
                                          <p:stCondLst>
                                            <p:cond delay="1155"/>
                                          </p:stCondLst>
                                        </p:cTn>
                                        <p:tgtEl>
                                          <p:spTgt spid="23561"/>
                                        </p:tgtEl>
                                        <p:attrNameLst>
                                          <p:attrName>ppt_x</p:attrName>
                                        </p:attrNameLst>
                                      </p:cBhvr>
                                    </p:anim>
                                    <p:set>
                                      <p:cBhvr>
                                        <p:cTn id="22" dur="1155" fill="hold"/>
                                        <p:tgtEl>
                                          <p:spTgt spid="23561"/>
                                        </p:tgtEl>
                                        <p:attrNameLst>
                                          <p:attrName>ppt_y</p:attrName>
                                        </p:attrNameLst>
                                      </p:cBhvr>
                                      <p:to>
                                        <p:strVal val="(#ppt_y+0.4)"/>
                                      </p:to>
                                    </p:set>
                                    <p:anim from="(#ppt_y+0.4)" to="(#ppt_y)" calcmode="lin" valueType="num">
                                      <p:cBhvr>
                                        <p:cTn id="23" dur="1845" accel="100000" fill="hold">
                                          <p:stCondLst>
                                            <p:cond delay="1155"/>
                                          </p:stCondLst>
                                        </p:cTn>
                                        <p:tgtEl>
                                          <p:spTgt spid="23561"/>
                                        </p:tgtEl>
                                        <p:attrNameLst>
                                          <p:attrName>ppt_y</p:attrName>
                                        </p:attrNameLst>
                                      </p:cBhvr>
                                    </p:anim>
                                  </p:childTnLst>
                                </p:cTn>
                              </p:par>
                            </p:childTnLst>
                          </p:cTn>
                        </p:par>
                        <p:par>
                          <p:cTn id="24" fill="hold">
                            <p:stCondLst>
                              <p:cond delay="7000"/>
                            </p:stCondLst>
                            <p:childTnLst>
                              <p:par>
                                <p:cTn id="25" presetID="51" presetClass="entr" presetSubtype="0" fill="hold" nodeType="afterEffect">
                                  <p:stCondLst>
                                    <p:cond delay="0"/>
                                  </p:stCondLst>
                                  <p:childTnLst>
                                    <p:set>
                                      <p:cBhvr>
                                        <p:cTn id="26" dur="1" fill="hold">
                                          <p:stCondLst>
                                            <p:cond delay="0"/>
                                          </p:stCondLst>
                                        </p:cTn>
                                        <p:tgtEl>
                                          <p:spTgt spid="23559"/>
                                        </p:tgtEl>
                                        <p:attrNameLst>
                                          <p:attrName>style.visibility</p:attrName>
                                        </p:attrNameLst>
                                      </p:cBhvr>
                                      <p:to>
                                        <p:strVal val="visible"/>
                                      </p:to>
                                    </p:set>
                                    <p:animEffect transition="in" filter="fade">
                                      <p:cBhvr>
                                        <p:cTn id="27" dur="1155" decel="100000"/>
                                        <p:tgtEl>
                                          <p:spTgt spid="23559"/>
                                        </p:tgtEl>
                                      </p:cBhvr>
                                    </p:animEffect>
                                    <p:animScale>
                                      <p:cBhvr>
                                        <p:cTn id="28" dur="1155" decel="100000"/>
                                        <p:tgtEl>
                                          <p:spTgt spid="23559"/>
                                        </p:tgtEl>
                                      </p:cBhvr>
                                      <p:from x="10000" y="10000"/>
                                      <p:to x="200000" y="450000"/>
                                    </p:animScale>
                                    <p:animScale>
                                      <p:cBhvr>
                                        <p:cTn id="29" dur="1845" accel="100000" fill="hold">
                                          <p:stCondLst>
                                            <p:cond delay="1155"/>
                                          </p:stCondLst>
                                        </p:cTn>
                                        <p:tgtEl>
                                          <p:spTgt spid="23559"/>
                                        </p:tgtEl>
                                      </p:cBhvr>
                                      <p:from x="200000" y="450000"/>
                                      <p:to x="100000" y="100000"/>
                                    </p:animScale>
                                    <p:set>
                                      <p:cBhvr>
                                        <p:cTn id="30" dur="1155" fill="hold"/>
                                        <p:tgtEl>
                                          <p:spTgt spid="23559"/>
                                        </p:tgtEl>
                                        <p:attrNameLst>
                                          <p:attrName>ppt_x</p:attrName>
                                        </p:attrNameLst>
                                      </p:cBhvr>
                                      <p:to>
                                        <p:strVal val="(0.5)"/>
                                      </p:to>
                                    </p:set>
                                    <p:anim from="(0.5)" to="(#ppt_x)" calcmode="lin" valueType="num">
                                      <p:cBhvr>
                                        <p:cTn id="31" dur="1845" accel="100000" fill="hold">
                                          <p:stCondLst>
                                            <p:cond delay="1155"/>
                                          </p:stCondLst>
                                        </p:cTn>
                                        <p:tgtEl>
                                          <p:spTgt spid="23559"/>
                                        </p:tgtEl>
                                        <p:attrNameLst>
                                          <p:attrName>ppt_x</p:attrName>
                                        </p:attrNameLst>
                                      </p:cBhvr>
                                    </p:anim>
                                    <p:set>
                                      <p:cBhvr>
                                        <p:cTn id="32" dur="1155" fill="hold"/>
                                        <p:tgtEl>
                                          <p:spTgt spid="23559"/>
                                        </p:tgtEl>
                                        <p:attrNameLst>
                                          <p:attrName>ppt_y</p:attrName>
                                        </p:attrNameLst>
                                      </p:cBhvr>
                                      <p:to>
                                        <p:strVal val="(#ppt_y+0.4)"/>
                                      </p:to>
                                    </p:set>
                                    <p:anim from="(#ppt_y+0.4)" to="(#ppt_y)" calcmode="lin" valueType="num">
                                      <p:cBhvr>
                                        <p:cTn id="33" dur="1845" accel="100000" fill="hold">
                                          <p:stCondLst>
                                            <p:cond delay="1155"/>
                                          </p:stCondLst>
                                        </p:cTn>
                                        <p:tgtEl>
                                          <p:spTgt spid="23559"/>
                                        </p:tgtEl>
                                        <p:attrNameLst>
                                          <p:attrName>ppt_y</p:attrName>
                                        </p:attrNameLst>
                                      </p:cBhvr>
                                    </p:anim>
                                  </p:childTnLst>
                                </p:cTn>
                              </p:par>
                            </p:childTnLst>
                          </p:cTn>
                        </p:par>
                        <p:par>
                          <p:cTn id="34" fill="hold">
                            <p:stCondLst>
                              <p:cond delay="10000"/>
                            </p:stCondLst>
                            <p:childTnLst>
                              <p:par>
                                <p:cTn id="35" presetID="51" presetClass="entr" presetSubtype="0" fill="hold" nodeType="afterEffect">
                                  <p:stCondLst>
                                    <p:cond delay="0"/>
                                  </p:stCondLst>
                                  <p:childTnLst>
                                    <p:set>
                                      <p:cBhvr>
                                        <p:cTn id="36" dur="1" fill="hold">
                                          <p:stCondLst>
                                            <p:cond delay="0"/>
                                          </p:stCondLst>
                                        </p:cTn>
                                        <p:tgtEl>
                                          <p:spTgt spid="23558"/>
                                        </p:tgtEl>
                                        <p:attrNameLst>
                                          <p:attrName>style.visibility</p:attrName>
                                        </p:attrNameLst>
                                      </p:cBhvr>
                                      <p:to>
                                        <p:strVal val="visible"/>
                                      </p:to>
                                    </p:set>
                                    <p:animEffect transition="in" filter="fade">
                                      <p:cBhvr>
                                        <p:cTn id="37" dur="1155" decel="100000"/>
                                        <p:tgtEl>
                                          <p:spTgt spid="23558"/>
                                        </p:tgtEl>
                                      </p:cBhvr>
                                    </p:animEffect>
                                    <p:animScale>
                                      <p:cBhvr>
                                        <p:cTn id="38" dur="1155" decel="100000"/>
                                        <p:tgtEl>
                                          <p:spTgt spid="23558"/>
                                        </p:tgtEl>
                                      </p:cBhvr>
                                      <p:from x="10000" y="10000"/>
                                      <p:to x="200000" y="450000"/>
                                    </p:animScale>
                                    <p:animScale>
                                      <p:cBhvr>
                                        <p:cTn id="39" dur="1845" accel="100000" fill="hold">
                                          <p:stCondLst>
                                            <p:cond delay="1155"/>
                                          </p:stCondLst>
                                        </p:cTn>
                                        <p:tgtEl>
                                          <p:spTgt spid="23558"/>
                                        </p:tgtEl>
                                      </p:cBhvr>
                                      <p:from x="200000" y="450000"/>
                                      <p:to x="100000" y="100000"/>
                                    </p:animScale>
                                    <p:set>
                                      <p:cBhvr>
                                        <p:cTn id="40" dur="1155" fill="hold"/>
                                        <p:tgtEl>
                                          <p:spTgt spid="23558"/>
                                        </p:tgtEl>
                                        <p:attrNameLst>
                                          <p:attrName>ppt_x</p:attrName>
                                        </p:attrNameLst>
                                      </p:cBhvr>
                                      <p:to>
                                        <p:strVal val="(0.5)"/>
                                      </p:to>
                                    </p:set>
                                    <p:anim from="(0.5)" to="(#ppt_x)" calcmode="lin" valueType="num">
                                      <p:cBhvr>
                                        <p:cTn id="41" dur="1845" accel="100000" fill="hold">
                                          <p:stCondLst>
                                            <p:cond delay="1155"/>
                                          </p:stCondLst>
                                        </p:cTn>
                                        <p:tgtEl>
                                          <p:spTgt spid="23558"/>
                                        </p:tgtEl>
                                        <p:attrNameLst>
                                          <p:attrName>ppt_x</p:attrName>
                                        </p:attrNameLst>
                                      </p:cBhvr>
                                    </p:anim>
                                    <p:set>
                                      <p:cBhvr>
                                        <p:cTn id="42" dur="1155" fill="hold"/>
                                        <p:tgtEl>
                                          <p:spTgt spid="23558"/>
                                        </p:tgtEl>
                                        <p:attrNameLst>
                                          <p:attrName>ppt_y</p:attrName>
                                        </p:attrNameLst>
                                      </p:cBhvr>
                                      <p:to>
                                        <p:strVal val="(#ppt_y+0.4)"/>
                                      </p:to>
                                    </p:set>
                                    <p:anim from="(#ppt_y+0.4)" to="(#ppt_y)" calcmode="lin" valueType="num">
                                      <p:cBhvr>
                                        <p:cTn id="43" dur="1845" accel="100000" fill="hold">
                                          <p:stCondLst>
                                            <p:cond delay="1155"/>
                                          </p:stCondLst>
                                        </p:cTn>
                                        <p:tgtEl>
                                          <p:spTgt spid="23558"/>
                                        </p:tgtEl>
                                        <p:attrNameLst>
                                          <p:attrName>ppt_y</p:attrName>
                                        </p:attrNameLst>
                                      </p:cBhvr>
                                    </p:anim>
                                  </p:childTnLst>
                                </p:cTn>
                              </p:par>
                            </p:childTnLst>
                          </p:cTn>
                        </p:par>
                        <p:par>
                          <p:cTn id="44" fill="hold">
                            <p:stCondLst>
                              <p:cond delay="13000"/>
                            </p:stCondLst>
                            <p:childTnLst>
                              <p:par>
                                <p:cTn id="45" presetID="51" presetClass="entr" presetSubtype="0" fill="hold" nodeType="afterEffect">
                                  <p:stCondLst>
                                    <p:cond delay="0"/>
                                  </p:stCondLst>
                                  <p:childTnLst>
                                    <p:set>
                                      <p:cBhvr>
                                        <p:cTn id="46" dur="1" fill="hold">
                                          <p:stCondLst>
                                            <p:cond delay="0"/>
                                          </p:stCondLst>
                                        </p:cTn>
                                        <p:tgtEl>
                                          <p:spTgt spid="23563"/>
                                        </p:tgtEl>
                                        <p:attrNameLst>
                                          <p:attrName>style.visibility</p:attrName>
                                        </p:attrNameLst>
                                      </p:cBhvr>
                                      <p:to>
                                        <p:strVal val="visible"/>
                                      </p:to>
                                    </p:set>
                                    <p:animEffect transition="in" filter="fade">
                                      <p:cBhvr>
                                        <p:cTn id="47" dur="770" decel="100000"/>
                                        <p:tgtEl>
                                          <p:spTgt spid="23563"/>
                                        </p:tgtEl>
                                      </p:cBhvr>
                                    </p:animEffect>
                                    <p:animScale>
                                      <p:cBhvr>
                                        <p:cTn id="48" dur="770" decel="100000"/>
                                        <p:tgtEl>
                                          <p:spTgt spid="23563"/>
                                        </p:tgtEl>
                                      </p:cBhvr>
                                      <p:from x="10000" y="10000"/>
                                      <p:to x="200000" y="450000"/>
                                    </p:animScale>
                                    <p:animScale>
                                      <p:cBhvr>
                                        <p:cTn id="49" dur="1230" accel="100000" fill="hold">
                                          <p:stCondLst>
                                            <p:cond delay="770"/>
                                          </p:stCondLst>
                                        </p:cTn>
                                        <p:tgtEl>
                                          <p:spTgt spid="23563"/>
                                        </p:tgtEl>
                                      </p:cBhvr>
                                      <p:from x="200000" y="450000"/>
                                      <p:to x="100000" y="100000"/>
                                    </p:animScale>
                                    <p:set>
                                      <p:cBhvr>
                                        <p:cTn id="50" dur="770" fill="hold"/>
                                        <p:tgtEl>
                                          <p:spTgt spid="23563"/>
                                        </p:tgtEl>
                                        <p:attrNameLst>
                                          <p:attrName>ppt_x</p:attrName>
                                        </p:attrNameLst>
                                      </p:cBhvr>
                                      <p:to>
                                        <p:strVal val="(0.5)"/>
                                      </p:to>
                                    </p:set>
                                    <p:anim from="(0.5)" to="(#ppt_x)" calcmode="lin" valueType="num">
                                      <p:cBhvr>
                                        <p:cTn id="51" dur="1230" accel="100000" fill="hold">
                                          <p:stCondLst>
                                            <p:cond delay="770"/>
                                          </p:stCondLst>
                                        </p:cTn>
                                        <p:tgtEl>
                                          <p:spTgt spid="23563"/>
                                        </p:tgtEl>
                                        <p:attrNameLst>
                                          <p:attrName>ppt_x</p:attrName>
                                        </p:attrNameLst>
                                      </p:cBhvr>
                                    </p:anim>
                                    <p:set>
                                      <p:cBhvr>
                                        <p:cTn id="52" dur="770" fill="hold"/>
                                        <p:tgtEl>
                                          <p:spTgt spid="23563"/>
                                        </p:tgtEl>
                                        <p:attrNameLst>
                                          <p:attrName>ppt_y</p:attrName>
                                        </p:attrNameLst>
                                      </p:cBhvr>
                                      <p:to>
                                        <p:strVal val="(#ppt_y+0.4)"/>
                                      </p:to>
                                    </p:set>
                                    <p:anim from="(#ppt_y+0.4)" to="(#ppt_y)" calcmode="lin" valueType="num">
                                      <p:cBhvr>
                                        <p:cTn id="53" dur="1230" accel="100000" fill="hold">
                                          <p:stCondLst>
                                            <p:cond delay="770"/>
                                          </p:stCondLst>
                                        </p:cTn>
                                        <p:tgtEl>
                                          <p:spTgt spid="2356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3" cstate="print"/>
          <a:srcRect/>
          <a:stretch>
            <a:fillRect/>
          </a:stretch>
        </p:blipFill>
        <p:spPr bwMode="auto">
          <a:xfrm>
            <a:off x="3203575" y="2349500"/>
            <a:ext cx="5473700" cy="4111625"/>
          </a:xfrm>
          <a:prstGeom prst="rect">
            <a:avLst/>
          </a:prstGeom>
          <a:noFill/>
          <a:ln w="28575">
            <a:solidFill>
              <a:srgbClr val="9D3232"/>
            </a:solidFill>
            <a:miter lim="800000"/>
            <a:headEnd/>
            <a:tailEnd/>
          </a:ln>
        </p:spPr>
      </p:pic>
      <p:sp>
        <p:nvSpPr>
          <p:cNvPr id="24579" name="Rectangle 5"/>
          <p:cNvSpPr>
            <a:spLocks noChangeArrowheads="1"/>
          </p:cNvSpPr>
          <p:nvPr/>
        </p:nvSpPr>
        <p:spPr bwMode="auto">
          <a:xfrm>
            <a:off x="179388" y="188913"/>
            <a:ext cx="5256212" cy="1465262"/>
          </a:xfrm>
          <a:prstGeom prst="rect">
            <a:avLst/>
          </a:prstGeom>
          <a:noFill/>
          <a:ln w="9525">
            <a:noFill/>
            <a:miter lim="800000"/>
            <a:headEnd/>
            <a:tailEnd/>
          </a:ln>
        </p:spPr>
        <p:txBody>
          <a:bodyPr>
            <a:spAutoFit/>
          </a:bodyPr>
          <a:lstStyle/>
          <a:p>
            <a:r>
              <a:rPr lang="ru-RU" b="1" i="1" u="sng">
                <a:solidFill>
                  <a:srgbClr val="3366FF"/>
                </a:solidFill>
              </a:rPr>
              <a:t>Уральскида</a:t>
            </a:r>
            <a:r>
              <a:rPr lang="ru-RU" b="1" i="1">
                <a:solidFill>
                  <a:srgbClr val="3366FF"/>
                </a:solidFill>
              </a:rPr>
              <a:t> </a:t>
            </a:r>
          </a:p>
          <a:p>
            <a:r>
              <a:rPr lang="ru-RU" b="1" i="1">
                <a:solidFill>
                  <a:srgbClr val="3366FF"/>
                </a:solidFill>
              </a:rPr>
              <a:t>Габдулла Тукай музее </a:t>
            </a:r>
            <a:endParaRPr lang="ru-RU"/>
          </a:p>
          <a:p>
            <a:r>
              <a:rPr lang="ru-RU" i="1" u="sng"/>
              <a:t>Музейның адресы:</a:t>
            </a:r>
            <a:r>
              <a:rPr lang="ru-RU" i="1"/>
              <a:t> Уральск ш</a:t>
            </a:r>
            <a:r>
              <a:rPr lang="tt-RU" i="1"/>
              <a:t>әһәре,</a:t>
            </a:r>
            <a:r>
              <a:rPr lang="ru-RU" i="1"/>
              <a:t> Тайманов (Орджоникидзе) урамы, 57.</a:t>
            </a:r>
          </a:p>
          <a:p>
            <a:r>
              <a:rPr lang="ru-RU" i="1" u="sng"/>
              <a:t>E-mail: </a:t>
            </a:r>
            <a:r>
              <a:rPr lang="ru-RU" i="1"/>
              <a:t>marat_bagaut@mail.ru</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fade">
                                      <p:cBhvr>
                                        <p:cTn id="7" dur="2000"/>
                                        <p:tgtEl>
                                          <p:spTgt spid="24579"/>
                                        </p:tgtEl>
                                      </p:cBhvr>
                                    </p:animEffect>
                                    <p:anim calcmode="lin" valueType="num">
                                      <p:cBhvr>
                                        <p:cTn id="8" dur="2000" fill="hold"/>
                                        <p:tgtEl>
                                          <p:spTgt spid="24579"/>
                                        </p:tgtEl>
                                        <p:attrNameLst>
                                          <p:attrName>ppt_x</p:attrName>
                                        </p:attrNameLst>
                                      </p:cBhvr>
                                      <p:tavLst>
                                        <p:tav tm="0">
                                          <p:val>
                                            <p:strVal val="#ppt_x"/>
                                          </p:val>
                                        </p:tav>
                                        <p:tav tm="100000">
                                          <p:val>
                                            <p:strVal val="#ppt_x"/>
                                          </p:val>
                                        </p:tav>
                                      </p:tavLst>
                                    </p:anim>
                                    <p:anim calcmode="lin" valueType="num">
                                      <p:cBhvr>
                                        <p:cTn id="9" dur="2000" fill="hold"/>
                                        <p:tgtEl>
                                          <p:spTgt spid="24579"/>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7" presetClass="entr" presetSubtype="10" fill="hold" nodeType="afterEffect">
                                  <p:stCondLst>
                                    <p:cond delay="0"/>
                                  </p:stCondLst>
                                  <p:childTnLst>
                                    <p:set>
                                      <p:cBhvr>
                                        <p:cTn id="12" dur="1" fill="hold">
                                          <p:stCondLst>
                                            <p:cond delay="0"/>
                                          </p:stCondLst>
                                        </p:cTn>
                                        <p:tgtEl>
                                          <p:spTgt spid="24578"/>
                                        </p:tgtEl>
                                        <p:attrNameLst>
                                          <p:attrName>style.visibility</p:attrName>
                                        </p:attrNameLst>
                                      </p:cBhvr>
                                      <p:to>
                                        <p:strVal val="visible"/>
                                      </p:to>
                                    </p:set>
                                    <p:anim calcmode="lin" valueType="num">
                                      <p:cBhvr>
                                        <p:cTn id="13" dur="2000" fill="hold"/>
                                        <p:tgtEl>
                                          <p:spTgt spid="24578"/>
                                        </p:tgtEl>
                                        <p:attrNameLst>
                                          <p:attrName>ppt_w</p:attrName>
                                        </p:attrNameLst>
                                      </p:cBhvr>
                                      <p:tavLst>
                                        <p:tav tm="0">
                                          <p:val>
                                            <p:fltVal val="0"/>
                                          </p:val>
                                        </p:tav>
                                        <p:tav tm="100000">
                                          <p:val>
                                            <p:strVal val="#ppt_w"/>
                                          </p:val>
                                        </p:tav>
                                      </p:tavLst>
                                    </p:anim>
                                    <p:anim calcmode="lin" valueType="num">
                                      <p:cBhvr>
                                        <p:cTn id="14" dur="2000" fill="hold"/>
                                        <p:tgtEl>
                                          <p:spTgt spid="2457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 Box 6"/>
          <p:cNvSpPr txBox="1">
            <a:spLocks noChangeArrowheads="1"/>
          </p:cNvSpPr>
          <p:nvPr/>
        </p:nvSpPr>
        <p:spPr bwMode="auto">
          <a:xfrm>
            <a:off x="714348" y="4357695"/>
            <a:ext cx="7715303" cy="3139321"/>
          </a:xfrm>
          <a:prstGeom prst="rect">
            <a:avLst/>
          </a:prstGeom>
          <a:noFill/>
          <a:ln w="9525">
            <a:noFill/>
            <a:miter lim="800000"/>
            <a:headEnd/>
            <a:tailEnd/>
          </a:ln>
          <a:effectLst/>
        </p:spPr>
        <p:txBody>
          <a:bodyPr wrap="square">
            <a:spAutoFit/>
          </a:bodyPr>
          <a:lstStyle/>
          <a:p>
            <a:pPr algn="ctr">
              <a:spcBef>
                <a:spcPct val="50000"/>
              </a:spcBef>
            </a:pPr>
            <a:r>
              <a:rPr lang="tt-RU" sz="4400" b="1" i="1" dirty="0">
                <a:solidFill>
                  <a:srgbClr val="003399"/>
                </a:solidFill>
                <a:latin typeface="Constantia" pitchFamily="18" charset="0"/>
              </a:rPr>
              <a:t>Бөек шагыйребез </a:t>
            </a:r>
            <a:r>
              <a:rPr lang="tt-RU" sz="4400" b="1" i="1" dirty="0" smtClean="0">
                <a:solidFill>
                  <a:srgbClr val="003399"/>
                </a:solidFill>
                <a:latin typeface="Constantia" pitchFamily="18" charset="0"/>
              </a:rPr>
              <a:t>–Габдулла Тукайның тууына </a:t>
            </a:r>
            <a:r>
              <a:rPr lang="tt-RU" sz="4400" b="1" i="1" dirty="0">
                <a:solidFill>
                  <a:srgbClr val="003399"/>
                </a:solidFill>
              </a:rPr>
              <a:t>125</a:t>
            </a:r>
            <a:r>
              <a:rPr lang="tt-RU" sz="4400" b="1" i="1" dirty="0">
                <a:solidFill>
                  <a:srgbClr val="003399"/>
                </a:solidFill>
                <a:latin typeface="Constantia" pitchFamily="18" charset="0"/>
              </a:rPr>
              <a:t> </a:t>
            </a:r>
            <a:r>
              <a:rPr lang="tt-RU" sz="4400" b="1" i="1" dirty="0" smtClean="0">
                <a:solidFill>
                  <a:srgbClr val="003399"/>
                </a:solidFill>
                <a:latin typeface="Constantia" pitchFamily="18" charset="0"/>
              </a:rPr>
              <a:t>ел</a:t>
            </a:r>
            <a:endParaRPr lang="en-US" sz="4400" b="1" i="1" dirty="0" smtClean="0">
              <a:solidFill>
                <a:srgbClr val="003399"/>
              </a:solidFill>
              <a:latin typeface="Constantia" pitchFamily="18" charset="0"/>
            </a:endParaRPr>
          </a:p>
          <a:p>
            <a:pPr algn="ctr">
              <a:spcBef>
                <a:spcPct val="50000"/>
              </a:spcBef>
            </a:pPr>
            <a:endParaRPr lang="ru-RU" sz="4400" b="1" i="1" dirty="0">
              <a:solidFill>
                <a:srgbClr val="003399"/>
              </a:solidFill>
              <a:latin typeface="Constantia" pitchFamily="18" charset="0"/>
            </a:endParaRPr>
          </a:p>
        </p:txBody>
      </p:sp>
      <p:pic>
        <p:nvPicPr>
          <p:cNvPr id="6152" name="Picture 8" descr="Рисуныыок1"/>
          <p:cNvPicPr>
            <a:picLocks noChangeAspect="1" noChangeArrowheads="1"/>
          </p:cNvPicPr>
          <p:nvPr/>
        </p:nvPicPr>
        <p:blipFill>
          <a:blip r:embed="rId3" cstate="print"/>
          <a:srcRect/>
          <a:stretch>
            <a:fillRect/>
          </a:stretch>
        </p:blipFill>
        <p:spPr bwMode="auto">
          <a:xfrm>
            <a:off x="2987675" y="188913"/>
            <a:ext cx="2784475" cy="40322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6152"/>
                                        </p:tgtEl>
                                        <p:attrNameLst>
                                          <p:attrName>style.visibility</p:attrName>
                                        </p:attrNameLst>
                                      </p:cBhvr>
                                      <p:to>
                                        <p:strVal val="visible"/>
                                      </p:to>
                                    </p:set>
                                    <p:animEffect transition="in" filter="diamond(in)">
                                      <p:cBhvr>
                                        <p:cTn id="7" dur="2000"/>
                                        <p:tgtEl>
                                          <p:spTgt spid="615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150"/>
                                        </p:tgtEl>
                                        <p:attrNameLst>
                                          <p:attrName>style.visibility</p:attrName>
                                        </p:attrNameLst>
                                      </p:cBhvr>
                                      <p:to>
                                        <p:strVal val="visible"/>
                                      </p:to>
                                    </p:set>
                                    <p:animEffect transition="in" filter="fade">
                                      <p:cBhvr>
                                        <p:cTn id="10" dur="3000"/>
                                        <p:tgtEl>
                                          <p:spTgt spid="6150"/>
                                        </p:tgtEl>
                                      </p:cBhvr>
                                    </p:animEffect>
                                    <p:anim calcmode="lin" valueType="num">
                                      <p:cBhvr>
                                        <p:cTn id="11" dur="3000" fill="hold"/>
                                        <p:tgtEl>
                                          <p:spTgt spid="6150"/>
                                        </p:tgtEl>
                                        <p:attrNameLst>
                                          <p:attrName>ppt_x</p:attrName>
                                        </p:attrNameLst>
                                      </p:cBhvr>
                                      <p:tavLst>
                                        <p:tav tm="0">
                                          <p:val>
                                            <p:strVal val="#ppt_x"/>
                                          </p:val>
                                        </p:tav>
                                        <p:tav tm="100000">
                                          <p:val>
                                            <p:strVal val="#ppt_x"/>
                                          </p:val>
                                        </p:tav>
                                      </p:tavLst>
                                    </p:anim>
                                    <p:anim calcmode="lin" valueType="num">
                                      <p:cBhvr>
                                        <p:cTn id="12" dur="3000" fill="hold"/>
                                        <p:tgtEl>
                                          <p:spTgt spid="61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88" y="1125538"/>
            <a:ext cx="8572500" cy="428625"/>
          </a:xfrm>
        </p:spPr>
        <p:txBody>
          <a:bodyPr>
            <a:noAutofit/>
          </a:bodyPr>
          <a:lstStyle/>
          <a:p>
            <a:pPr algn="just" eaLnBrk="1" hangingPunct="1"/>
            <a:r>
              <a:rPr lang="tt-RU" sz="2400" dirty="0" smtClean="0">
                <a:solidFill>
                  <a:srgbClr val="9D3232"/>
                </a:solidFill>
                <a:latin typeface="Arial" charset="0"/>
                <a:cs typeface="Arial" charset="0"/>
              </a:rPr>
              <a:t>    </a:t>
            </a:r>
            <a:r>
              <a:rPr lang="tt-RU" sz="2400" b="1" dirty="0" smtClean="0">
                <a:solidFill>
                  <a:srgbClr val="9D3232"/>
                </a:solidFill>
                <a:latin typeface="Arial" charset="0"/>
                <a:cs typeface="Arial" charset="0"/>
              </a:rPr>
              <a:t>Габдулла Тукай 1886 елның 14(26) апрелендә  элеккеге Мәңгәр волосте, хәзерге Арча районы, Кушлавыч авылында мулла гаиләсендә дөн</a:t>
            </a:r>
            <a:r>
              <a:rPr lang="ru-RU" sz="2400" b="1" dirty="0" err="1" smtClean="0">
                <a:solidFill>
                  <a:srgbClr val="9D3232"/>
                </a:solidFill>
                <a:latin typeface="Arial" charset="0"/>
                <a:cs typeface="Arial" charset="0"/>
              </a:rPr>
              <a:t>ь</a:t>
            </a:r>
            <a:r>
              <a:rPr lang="tt-RU" sz="2400" b="1" dirty="0" smtClean="0">
                <a:solidFill>
                  <a:srgbClr val="9D3232"/>
                </a:solidFill>
                <a:latin typeface="Arial" charset="0"/>
                <a:cs typeface="Arial" charset="0"/>
              </a:rPr>
              <a:t>яга килгән.</a:t>
            </a:r>
            <a:endParaRPr lang="ru-RU" sz="2400" b="1" dirty="0" smtClean="0">
              <a:solidFill>
                <a:srgbClr val="9D3232"/>
              </a:solidFill>
              <a:latin typeface="Arial" charset="0"/>
              <a:cs typeface="Arial" charset="0"/>
            </a:endParaRPr>
          </a:p>
        </p:txBody>
      </p:sp>
      <p:sp>
        <p:nvSpPr>
          <p:cNvPr id="5" name="Прямоугольник 4"/>
          <p:cNvSpPr/>
          <p:nvPr/>
        </p:nvSpPr>
        <p:spPr>
          <a:xfrm>
            <a:off x="4179886" y="1584311"/>
            <a:ext cx="4643440" cy="6247864"/>
          </a:xfrm>
          <a:prstGeom prst="rect">
            <a:avLst/>
          </a:prstGeom>
        </p:spPr>
        <p:txBody>
          <a:bodyPr>
            <a:spAutoFit/>
          </a:bodyPr>
          <a:lstStyle/>
          <a:p>
            <a:pPr fontAlgn="auto">
              <a:spcBef>
                <a:spcPts val="0"/>
              </a:spcBef>
              <a:spcAft>
                <a:spcPts val="0"/>
              </a:spcAft>
              <a:defRPr/>
            </a:pPr>
            <a:r>
              <a:rPr lang="tt-RU" sz="1600" b="1" i="1" dirty="0">
                <a:ln w="1905"/>
                <a:solidFill>
                  <a:srgbClr val="002060"/>
                </a:solidFill>
                <a:effectLst>
                  <a:innerShdw blurRad="69850" dist="43180" dir="5400000">
                    <a:srgbClr val="000000">
                      <a:alpha val="65000"/>
                    </a:srgbClr>
                  </a:innerShdw>
                </a:effectLst>
                <a:latin typeface="+mn-lt"/>
              </a:rPr>
              <a:t>Тау башына салынгандыр безнең авыл,</a:t>
            </a:r>
          </a:p>
          <a:p>
            <a:pPr fontAlgn="auto">
              <a:spcBef>
                <a:spcPts val="0"/>
              </a:spcBef>
              <a:spcAft>
                <a:spcPts val="0"/>
              </a:spcAft>
              <a:defRPr/>
            </a:pPr>
            <a:r>
              <a:rPr lang="tt-RU" sz="1600" b="1" i="1" dirty="0">
                <a:ln w="1905"/>
                <a:solidFill>
                  <a:srgbClr val="002060"/>
                </a:solidFill>
                <a:effectLst>
                  <a:innerShdw blurRad="69850" dist="43180" dir="5400000">
                    <a:srgbClr val="000000">
                      <a:alpha val="65000"/>
                    </a:srgbClr>
                  </a:innerShdw>
                </a:effectLst>
                <a:latin typeface="+mn-lt"/>
              </a:rPr>
              <a:t>Бер чишмә бар, якын безнең авылга ул;</a:t>
            </a:r>
          </a:p>
          <a:p>
            <a:pPr fontAlgn="auto">
              <a:spcBef>
                <a:spcPts val="0"/>
              </a:spcBef>
              <a:spcAft>
                <a:spcPts val="0"/>
              </a:spcAft>
              <a:defRPr/>
            </a:pPr>
            <a:r>
              <a:rPr lang="tt-RU" sz="1600" b="1" i="1" dirty="0">
                <a:ln w="1905"/>
                <a:solidFill>
                  <a:srgbClr val="002060"/>
                </a:solidFill>
                <a:effectLst>
                  <a:innerShdw blurRad="69850" dist="43180" dir="5400000">
                    <a:srgbClr val="000000">
                      <a:alpha val="65000"/>
                    </a:srgbClr>
                  </a:innerShdw>
                </a:effectLst>
                <a:latin typeface="+mn-lt"/>
              </a:rPr>
              <a:t>Авылыбызның ямен, суы тәмен беләм ,</a:t>
            </a:r>
          </a:p>
          <a:p>
            <a:pPr fontAlgn="auto">
              <a:spcBef>
                <a:spcPts val="0"/>
              </a:spcBef>
              <a:spcAft>
                <a:spcPts val="0"/>
              </a:spcAft>
              <a:defRPr/>
            </a:pPr>
            <a:r>
              <a:rPr lang="tt-RU" sz="1600" b="1" i="1" dirty="0">
                <a:ln w="1905"/>
                <a:solidFill>
                  <a:srgbClr val="002060"/>
                </a:solidFill>
                <a:effectLst>
                  <a:innerShdw blurRad="69850" dist="43180" dir="5400000">
                    <a:srgbClr val="000000">
                      <a:alpha val="65000"/>
                    </a:srgbClr>
                  </a:innerShdw>
                </a:effectLst>
                <a:latin typeface="+mn-lt"/>
              </a:rPr>
              <a:t>Шуңар күрә сөям җаным, тәнем белән.</a:t>
            </a:r>
          </a:p>
          <a:p>
            <a:pPr fontAlgn="auto">
              <a:spcBef>
                <a:spcPts val="0"/>
              </a:spcBef>
              <a:spcAft>
                <a:spcPts val="0"/>
              </a:spcAft>
              <a:defRPr/>
            </a:pPr>
            <a:endParaRPr lang="tt-RU" sz="1600" b="1" i="1" dirty="0">
              <a:ln w="1905"/>
              <a:solidFill>
                <a:srgbClr val="002060"/>
              </a:solidFill>
              <a:effectLst>
                <a:innerShdw blurRad="69850" dist="43180" dir="5400000">
                  <a:srgbClr val="000000">
                    <a:alpha val="65000"/>
                  </a:srgbClr>
                </a:innerShdw>
              </a:effectLst>
              <a:latin typeface="+mn-lt"/>
            </a:endParaRPr>
          </a:p>
          <a:p>
            <a:pPr fontAlgn="auto">
              <a:spcBef>
                <a:spcPts val="0"/>
              </a:spcBef>
              <a:spcAft>
                <a:spcPts val="0"/>
              </a:spcAft>
              <a:defRPr/>
            </a:pPr>
            <a:r>
              <a:rPr lang="tt-RU" sz="1600" b="1" i="1" dirty="0">
                <a:ln w="1905"/>
                <a:solidFill>
                  <a:srgbClr val="002060"/>
                </a:solidFill>
                <a:effectLst>
                  <a:innerShdw blurRad="69850" dist="43180" dir="5400000">
                    <a:srgbClr val="000000">
                      <a:alpha val="65000"/>
                    </a:srgbClr>
                  </a:innerShdw>
                </a:effectLst>
                <a:latin typeface="+mn-lt"/>
              </a:rPr>
              <a:t>Ходай шунда җан биргән, мин шунда туган,</a:t>
            </a:r>
          </a:p>
          <a:p>
            <a:pPr fontAlgn="auto">
              <a:spcBef>
                <a:spcPts val="0"/>
              </a:spcBef>
              <a:spcAft>
                <a:spcPts val="0"/>
              </a:spcAft>
              <a:defRPr/>
            </a:pPr>
            <a:r>
              <a:rPr lang="tt-RU" sz="1600" b="1" i="1" dirty="0">
                <a:ln w="1905"/>
                <a:solidFill>
                  <a:srgbClr val="002060"/>
                </a:solidFill>
                <a:effectLst>
                  <a:innerShdw blurRad="69850" dist="43180" dir="5400000">
                    <a:srgbClr val="000000">
                      <a:alpha val="65000"/>
                    </a:srgbClr>
                  </a:innerShdw>
                </a:effectLst>
                <a:latin typeface="+mn-lt"/>
              </a:rPr>
              <a:t>Шунда әүвәл Кор</a:t>
            </a:r>
            <a:r>
              <a:rPr lang="ru-RU" sz="1600" b="1" i="1" dirty="0" err="1">
                <a:ln w="1905"/>
                <a:solidFill>
                  <a:srgbClr val="002060"/>
                </a:solidFill>
                <a:effectLst>
                  <a:innerShdw blurRad="69850" dist="43180" dir="5400000">
                    <a:srgbClr val="000000">
                      <a:alpha val="65000"/>
                    </a:srgbClr>
                  </a:innerShdw>
                </a:effectLst>
                <a:latin typeface="+mn-lt"/>
              </a:rPr>
              <a:t>ъән</a:t>
            </a:r>
            <a:r>
              <a:rPr lang="ru-RU" sz="1600" b="1" i="1" dirty="0">
                <a:ln w="1905"/>
                <a:solidFill>
                  <a:srgbClr val="002060"/>
                </a:solidFill>
                <a:effectLst>
                  <a:innerShdw blurRad="69850" dist="43180" dir="5400000">
                    <a:srgbClr val="000000">
                      <a:alpha val="65000"/>
                    </a:srgbClr>
                  </a:innerShdw>
                </a:effectLst>
                <a:latin typeface="+mn-lt"/>
              </a:rPr>
              <a:t> </a:t>
            </a:r>
            <a:r>
              <a:rPr lang="tt-RU" sz="1600" b="1" i="1" dirty="0">
                <a:ln w="1905"/>
                <a:solidFill>
                  <a:srgbClr val="002060"/>
                </a:solidFill>
                <a:effectLst>
                  <a:innerShdw blurRad="69850" dist="43180" dir="5400000">
                    <a:srgbClr val="000000">
                      <a:alpha val="65000"/>
                    </a:srgbClr>
                  </a:innerShdw>
                </a:effectLst>
                <a:latin typeface="+mn-lt"/>
              </a:rPr>
              <a:t> аятен укыган;</a:t>
            </a:r>
          </a:p>
          <a:p>
            <a:pPr fontAlgn="auto">
              <a:spcBef>
                <a:spcPts val="0"/>
              </a:spcBef>
              <a:spcAft>
                <a:spcPts val="0"/>
              </a:spcAft>
              <a:defRPr/>
            </a:pPr>
            <a:r>
              <a:rPr lang="tt-RU" sz="1600" b="1" i="1" dirty="0">
                <a:ln w="1905"/>
                <a:solidFill>
                  <a:srgbClr val="002060"/>
                </a:solidFill>
                <a:effectLst>
                  <a:innerShdw blurRad="69850" dist="43180" dir="5400000">
                    <a:srgbClr val="000000">
                      <a:alpha val="65000"/>
                    </a:srgbClr>
                  </a:innerShdw>
                </a:effectLst>
                <a:latin typeface="+mn-lt"/>
              </a:rPr>
              <a:t>Шунда белдем рәсүлемез Мөхәммәтне,</a:t>
            </a:r>
          </a:p>
          <a:p>
            <a:pPr fontAlgn="auto">
              <a:spcBef>
                <a:spcPts val="0"/>
              </a:spcBef>
              <a:spcAft>
                <a:spcPts val="0"/>
              </a:spcAft>
              <a:defRPr/>
            </a:pPr>
            <a:r>
              <a:rPr lang="tt-RU" sz="1600" b="1" i="1" dirty="0">
                <a:ln w="1905"/>
                <a:solidFill>
                  <a:srgbClr val="002060"/>
                </a:solidFill>
                <a:effectLst>
                  <a:innerShdw blurRad="69850" dist="43180" dir="5400000">
                    <a:srgbClr val="000000">
                      <a:alpha val="65000"/>
                    </a:srgbClr>
                  </a:innerShdw>
                </a:effectLst>
                <a:latin typeface="+mn-lt"/>
              </a:rPr>
              <a:t>Ничек михнәт, җәфа күргән, ничек торган.</a:t>
            </a:r>
          </a:p>
          <a:p>
            <a:pPr fontAlgn="auto">
              <a:spcBef>
                <a:spcPts val="0"/>
              </a:spcBef>
              <a:spcAft>
                <a:spcPts val="0"/>
              </a:spcAft>
              <a:defRPr/>
            </a:pPr>
            <a:endParaRPr lang="tt-RU" sz="1600" b="1" i="1" dirty="0">
              <a:ln w="1905"/>
              <a:solidFill>
                <a:srgbClr val="002060"/>
              </a:solidFill>
              <a:effectLst>
                <a:innerShdw blurRad="69850" dist="43180" dir="5400000">
                  <a:srgbClr val="000000">
                    <a:alpha val="65000"/>
                  </a:srgbClr>
                </a:innerShdw>
              </a:effectLst>
              <a:latin typeface="+mn-lt"/>
            </a:endParaRPr>
          </a:p>
          <a:p>
            <a:pPr fontAlgn="auto">
              <a:spcBef>
                <a:spcPts val="0"/>
              </a:spcBef>
              <a:spcAft>
                <a:spcPts val="0"/>
              </a:spcAft>
              <a:defRPr/>
            </a:pPr>
            <a:r>
              <a:rPr lang="tt-RU" sz="1600" b="1" i="1" dirty="0">
                <a:ln w="1905"/>
                <a:solidFill>
                  <a:srgbClr val="002060"/>
                </a:solidFill>
                <a:effectLst>
                  <a:innerShdw blurRad="69850" dist="43180" dir="5400000">
                    <a:srgbClr val="000000">
                      <a:alpha val="65000"/>
                    </a:srgbClr>
                  </a:innerShdw>
                </a:effectLst>
                <a:latin typeface="+mn-lt"/>
              </a:rPr>
              <a:t>Истән чыкмый монда минем күргәннәрем,</a:t>
            </a:r>
          </a:p>
          <a:p>
            <a:pPr fontAlgn="auto">
              <a:spcBef>
                <a:spcPts val="0"/>
              </a:spcBef>
              <a:spcAft>
                <a:spcPts val="0"/>
              </a:spcAft>
              <a:defRPr/>
            </a:pPr>
            <a:r>
              <a:rPr lang="tt-RU" sz="1600" b="1" i="1" dirty="0">
                <a:ln w="1905"/>
                <a:solidFill>
                  <a:srgbClr val="002060"/>
                </a:solidFill>
                <a:effectLst>
                  <a:innerShdw blurRad="69850" dist="43180" dir="5400000">
                    <a:srgbClr val="000000">
                      <a:alpha val="65000"/>
                    </a:srgbClr>
                  </a:innerShdw>
                </a:effectLst>
                <a:latin typeface="+mn-lt"/>
              </a:rPr>
              <a:t>Шатлык белән уйнап гомер сөргәннәрем;</a:t>
            </a:r>
          </a:p>
          <a:p>
            <a:pPr fontAlgn="auto">
              <a:spcBef>
                <a:spcPts val="0"/>
              </a:spcBef>
              <a:spcAft>
                <a:spcPts val="0"/>
              </a:spcAft>
              <a:defRPr/>
            </a:pPr>
            <a:r>
              <a:rPr lang="tt-RU" sz="1600" b="1" i="1" dirty="0">
                <a:ln w="1905"/>
                <a:solidFill>
                  <a:srgbClr val="002060"/>
                </a:solidFill>
                <a:effectLst>
                  <a:innerShdw blurRad="69850" dist="43180" dir="5400000">
                    <a:srgbClr val="000000">
                      <a:alpha val="65000"/>
                    </a:srgbClr>
                  </a:innerShdw>
                </a:effectLst>
                <a:latin typeface="+mn-lt"/>
              </a:rPr>
              <a:t>Абый белән бергәләшеп, кара җирне</a:t>
            </a:r>
          </a:p>
          <a:p>
            <a:pPr fontAlgn="auto">
              <a:spcBef>
                <a:spcPts val="0"/>
              </a:spcBef>
              <a:spcAft>
                <a:spcPts val="0"/>
              </a:spcAft>
              <a:defRPr/>
            </a:pPr>
            <a:r>
              <a:rPr lang="tt-RU" sz="1600" b="1" i="1" dirty="0">
                <a:ln w="1905"/>
                <a:solidFill>
                  <a:srgbClr val="002060"/>
                </a:solidFill>
                <a:effectLst>
                  <a:innerShdw blurRad="69850" dist="43180" dir="5400000">
                    <a:srgbClr val="000000">
                      <a:alpha val="65000"/>
                    </a:srgbClr>
                  </a:innerShdw>
                </a:effectLst>
                <a:latin typeface="+mn-lt"/>
              </a:rPr>
              <a:t>Сука белән ертып-ертып йөргәннәрем.</a:t>
            </a:r>
          </a:p>
          <a:p>
            <a:pPr fontAlgn="auto">
              <a:spcBef>
                <a:spcPts val="0"/>
              </a:spcBef>
              <a:spcAft>
                <a:spcPts val="0"/>
              </a:spcAft>
              <a:defRPr/>
            </a:pPr>
            <a:endParaRPr lang="tt-RU" sz="1600" b="1" i="1" dirty="0">
              <a:ln w="1905"/>
              <a:solidFill>
                <a:srgbClr val="002060"/>
              </a:solidFill>
              <a:effectLst>
                <a:innerShdw blurRad="69850" dist="43180" dir="5400000">
                  <a:srgbClr val="000000">
                    <a:alpha val="65000"/>
                  </a:srgbClr>
                </a:innerShdw>
              </a:effectLst>
              <a:latin typeface="+mn-lt"/>
            </a:endParaRPr>
          </a:p>
          <a:p>
            <a:pPr fontAlgn="auto">
              <a:spcBef>
                <a:spcPts val="0"/>
              </a:spcBef>
              <a:spcAft>
                <a:spcPts val="0"/>
              </a:spcAft>
              <a:defRPr/>
            </a:pPr>
            <a:r>
              <a:rPr lang="tt-RU" sz="1600" b="1" i="1" dirty="0">
                <a:ln w="1905"/>
                <a:solidFill>
                  <a:srgbClr val="002060"/>
                </a:solidFill>
                <a:effectLst>
                  <a:innerShdw blurRad="69850" dist="43180" dir="5400000">
                    <a:srgbClr val="000000">
                      <a:alpha val="65000"/>
                    </a:srgbClr>
                  </a:innerShdw>
                </a:effectLst>
                <a:latin typeface="+mn-lt"/>
              </a:rPr>
              <a:t>Бу дөн</a:t>
            </a:r>
            <a:r>
              <a:rPr lang="ru-RU" sz="1600" b="1" i="1" dirty="0" err="1">
                <a:ln w="1905"/>
                <a:solidFill>
                  <a:srgbClr val="002060"/>
                </a:solidFill>
                <a:effectLst>
                  <a:innerShdw blurRad="69850" dist="43180" dir="5400000">
                    <a:srgbClr val="000000">
                      <a:alpha val="65000"/>
                    </a:srgbClr>
                  </a:innerShdw>
                </a:effectLst>
                <a:latin typeface="+mn-lt"/>
              </a:rPr>
              <a:t>ь</a:t>
            </a:r>
            <a:r>
              <a:rPr lang="tt-RU" sz="1600" b="1" i="1" dirty="0">
                <a:ln w="1905"/>
                <a:solidFill>
                  <a:srgbClr val="002060"/>
                </a:solidFill>
                <a:effectLst>
                  <a:innerShdw blurRad="69850" dist="43180" dir="5400000">
                    <a:srgbClr val="000000">
                      <a:alpha val="65000"/>
                    </a:srgbClr>
                  </a:innerShdw>
                </a:effectLst>
                <a:latin typeface="+mn-lt"/>
              </a:rPr>
              <a:t>яда, бәлки, күп-күп эшләр күрем,</a:t>
            </a:r>
          </a:p>
          <a:p>
            <a:pPr fontAlgn="auto">
              <a:spcBef>
                <a:spcPts val="0"/>
              </a:spcBef>
              <a:spcAft>
                <a:spcPts val="0"/>
              </a:spcAft>
              <a:defRPr/>
            </a:pPr>
            <a:r>
              <a:rPr lang="tt-RU" sz="1600" b="1" i="1" dirty="0">
                <a:ln w="1905"/>
                <a:solidFill>
                  <a:srgbClr val="002060"/>
                </a:solidFill>
                <a:effectLst>
                  <a:innerShdw blurRad="69850" dist="43180" dir="5400000">
                    <a:srgbClr val="000000">
                      <a:alpha val="65000"/>
                    </a:srgbClr>
                  </a:innerShdw>
                </a:effectLst>
                <a:latin typeface="+mn-lt"/>
              </a:rPr>
              <a:t>Билгесездер – кая ташлар бу тәкъдирем;</a:t>
            </a:r>
          </a:p>
          <a:p>
            <a:pPr fontAlgn="auto">
              <a:spcBef>
                <a:spcPts val="0"/>
              </a:spcBef>
              <a:spcAft>
                <a:spcPts val="0"/>
              </a:spcAft>
              <a:defRPr/>
            </a:pPr>
            <a:r>
              <a:rPr lang="tt-RU" sz="1600" b="1" i="1" dirty="0">
                <a:ln w="1905"/>
                <a:solidFill>
                  <a:srgbClr val="002060"/>
                </a:solidFill>
                <a:effectLst>
                  <a:innerShdw blurRad="69850" dist="43180" dir="5400000">
                    <a:srgbClr val="000000">
                      <a:alpha val="65000"/>
                    </a:srgbClr>
                  </a:innerShdw>
                </a:effectLst>
                <a:latin typeface="+mn-lt"/>
              </a:rPr>
              <a:t>Кая барсам, кайда торсам, нишләсәм дә,</a:t>
            </a:r>
          </a:p>
          <a:p>
            <a:pPr fontAlgn="auto">
              <a:spcBef>
                <a:spcPts val="0"/>
              </a:spcBef>
              <a:spcAft>
                <a:spcPts val="0"/>
              </a:spcAft>
              <a:defRPr/>
            </a:pPr>
            <a:r>
              <a:rPr lang="tt-RU" sz="1600" b="1" i="1" dirty="0">
                <a:ln w="1905"/>
                <a:solidFill>
                  <a:srgbClr val="002060"/>
                </a:solidFill>
                <a:effectLst>
                  <a:innerShdw blurRad="69850" dist="43180" dir="5400000">
                    <a:srgbClr val="000000">
                      <a:alpha val="65000"/>
                    </a:srgbClr>
                  </a:innerShdw>
                </a:effectLst>
                <a:latin typeface="+mn-lt"/>
              </a:rPr>
              <a:t>Хәтеремдә мәңге калыр туган җирем.</a:t>
            </a:r>
          </a:p>
          <a:p>
            <a:pPr fontAlgn="auto">
              <a:spcBef>
                <a:spcPts val="0"/>
              </a:spcBef>
              <a:spcAft>
                <a:spcPts val="0"/>
              </a:spcAft>
              <a:defRPr/>
            </a:pPr>
            <a:endParaRPr lang="tt-RU" sz="1600" b="1" i="1" dirty="0">
              <a:ln w="1905"/>
              <a:solidFill>
                <a:srgbClr val="002060"/>
              </a:solidFill>
              <a:effectLst>
                <a:innerShdw blurRad="69850" dist="43180" dir="5400000">
                  <a:srgbClr val="000000">
                    <a:alpha val="65000"/>
                  </a:srgbClr>
                </a:innerShdw>
              </a:effectLst>
              <a:latin typeface="+mn-lt"/>
            </a:endParaRPr>
          </a:p>
          <a:p>
            <a:pPr fontAlgn="auto">
              <a:spcBef>
                <a:spcPts val="0"/>
              </a:spcBef>
              <a:spcAft>
                <a:spcPts val="0"/>
              </a:spcAft>
              <a:defRPr/>
            </a:pPr>
            <a:r>
              <a:rPr lang="tt-RU" sz="1600" b="1" i="1" dirty="0">
                <a:ln w="1905"/>
                <a:solidFill>
                  <a:srgbClr val="002060"/>
                </a:solidFill>
                <a:effectLst>
                  <a:innerShdw blurRad="69850" dist="43180" dir="5400000">
                    <a:srgbClr val="000000">
                      <a:alpha val="65000"/>
                    </a:srgbClr>
                  </a:innerShdw>
                </a:effectLst>
                <a:latin typeface="+mn-lt"/>
              </a:rPr>
              <a:t>                                                                </a:t>
            </a:r>
            <a:r>
              <a:rPr lang="tt-RU" sz="1600" b="1" dirty="0">
                <a:ln w="1905"/>
                <a:solidFill>
                  <a:srgbClr val="002060"/>
                </a:solidFill>
                <a:effectLst>
                  <a:innerShdw blurRad="69850" dist="43180" dir="5400000">
                    <a:srgbClr val="000000">
                      <a:alpha val="65000"/>
                    </a:srgbClr>
                  </a:innerShdw>
                </a:effectLst>
                <a:latin typeface="+mn-lt"/>
              </a:rPr>
              <a:t>“Туган авыл”</a:t>
            </a:r>
            <a:endParaRPr lang="tt-RU" sz="1600" b="1" i="1" dirty="0">
              <a:ln w="1905"/>
              <a:solidFill>
                <a:srgbClr val="002060"/>
              </a:solidFill>
              <a:effectLst>
                <a:innerShdw blurRad="69850" dist="43180" dir="5400000">
                  <a:srgbClr val="000000">
                    <a:alpha val="65000"/>
                  </a:srgbClr>
                </a:innerShdw>
              </a:effectLst>
              <a:latin typeface="+mn-lt"/>
            </a:endParaRPr>
          </a:p>
          <a:p>
            <a:pPr fontAlgn="auto">
              <a:spcBef>
                <a:spcPts val="0"/>
              </a:spcBef>
              <a:spcAft>
                <a:spcPts val="0"/>
              </a:spcAft>
              <a:defRPr/>
            </a:pPr>
            <a:endParaRPr lang="tt-RU" sz="2000" b="1" i="1" dirty="0">
              <a:ln w="1905"/>
              <a:solidFill>
                <a:srgbClr val="002060"/>
              </a:solidFill>
              <a:effectLst>
                <a:innerShdw blurRad="69850" dist="43180" dir="5400000">
                  <a:srgbClr val="000000">
                    <a:alpha val="65000"/>
                  </a:srgbClr>
                </a:innerShdw>
              </a:effectLst>
              <a:latin typeface="+mn-lt"/>
            </a:endParaRPr>
          </a:p>
          <a:p>
            <a:pPr fontAlgn="auto">
              <a:spcBef>
                <a:spcPts val="0"/>
              </a:spcBef>
              <a:spcAft>
                <a:spcPts val="0"/>
              </a:spcAft>
              <a:defRPr/>
            </a:pPr>
            <a:r>
              <a:rPr lang="tt-RU" sz="2000" b="1" i="1" dirty="0">
                <a:ln w="1905"/>
                <a:solidFill>
                  <a:srgbClr val="002060"/>
                </a:solidFill>
                <a:effectLst>
                  <a:innerShdw blurRad="69850" dist="43180" dir="5400000">
                    <a:srgbClr val="000000">
                      <a:alpha val="65000"/>
                    </a:srgbClr>
                  </a:innerShdw>
                </a:effectLst>
                <a:latin typeface="+mn-lt"/>
              </a:rPr>
              <a:t>     </a:t>
            </a:r>
          </a:p>
          <a:p>
            <a:pPr fontAlgn="auto">
              <a:spcBef>
                <a:spcPts val="0"/>
              </a:spcBef>
              <a:spcAft>
                <a:spcPts val="0"/>
              </a:spcAft>
              <a:defRPr/>
            </a:pPr>
            <a:r>
              <a:rPr lang="tt-RU" sz="2400" b="1" i="1" dirty="0">
                <a:ln w="1905"/>
                <a:solidFill>
                  <a:srgbClr val="002060"/>
                </a:solidFill>
                <a:effectLst>
                  <a:innerShdw blurRad="69850" dist="43180" dir="5400000">
                    <a:srgbClr val="000000">
                      <a:alpha val="65000"/>
                    </a:srgbClr>
                  </a:innerShdw>
                </a:effectLst>
                <a:latin typeface="+mn-lt"/>
              </a:rPr>
              <a:t> </a:t>
            </a:r>
          </a:p>
        </p:txBody>
      </p:sp>
      <p:pic>
        <p:nvPicPr>
          <p:cNvPr id="7176" name="Picture 8" descr="Рисунок2"/>
          <p:cNvPicPr>
            <a:picLocks noChangeAspect="1" noChangeArrowheads="1"/>
          </p:cNvPicPr>
          <p:nvPr/>
        </p:nvPicPr>
        <p:blipFill>
          <a:blip r:embed="rId3" cstate="print"/>
          <a:srcRect/>
          <a:stretch>
            <a:fillRect/>
          </a:stretch>
        </p:blipFill>
        <p:spPr bwMode="auto">
          <a:xfrm>
            <a:off x="214282" y="1714488"/>
            <a:ext cx="3810000" cy="2343150"/>
          </a:xfrm>
          <a:prstGeom prst="rect">
            <a:avLst/>
          </a:prstGeom>
          <a:noFill/>
        </p:spPr>
      </p:pic>
    </p:spTree>
  </p:cSld>
  <p:clrMapOvr>
    <a:masterClrMapping/>
  </p:clrMapOvr>
  <p:transition spd="slow" advClick="0" advTm="12000">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par>
                          <p:cTn id="8" fill="hold">
                            <p:stCondLst>
                              <p:cond delay="3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0"/>
                                        <p:tgtEl>
                                          <p:spTgt spid="5"/>
                                        </p:tgtEl>
                                      </p:cBhvr>
                                    </p:animEffect>
                                    <p:anim calcmode="lin" valueType="num">
                                      <p:cBhvr>
                                        <p:cTn id="12" dur="5000" fill="hold"/>
                                        <p:tgtEl>
                                          <p:spTgt spid="5"/>
                                        </p:tgtEl>
                                        <p:attrNameLst>
                                          <p:attrName>ppt_x</p:attrName>
                                        </p:attrNameLst>
                                      </p:cBhvr>
                                      <p:tavLst>
                                        <p:tav tm="0">
                                          <p:val>
                                            <p:strVal val="#ppt_x"/>
                                          </p:val>
                                        </p:tav>
                                        <p:tav tm="100000">
                                          <p:val>
                                            <p:strVal val="#ppt_x"/>
                                          </p:val>
                                        </p:tav>
                                      </p:tavLst>
                                    </p:anim>
                                    <p:anim calcmode="lin" valueType="num">
                                      <p:cBhvr>
                                        <p:cTn id="13" dur="5000" fill="hold"/>
                                        <p:tgtEl>
                                          <p:spTgt spid="5"/>
                                        </p:tgtEl>
                                        <p:attrNameLst>
                                          <p:attrName>ppt_y</p:attrName>
                                        </p:attrNameLst>
                                      </p:cBhvr>
                                      <p:tavLst>
                                        <p:tav tm="0">
                                          <p:val>
                                            <p:strVal val="#ppt_y+.1"/>
                                          </p:val>
                                        </p:tav>
                                        <p:tav tm="100000">
                                          <p:val>
                                            <p:strVal val="#ppt_y"/>
                                          </p:val>
                                        </p:tav>
                                      </p:tavLst>
                                    </p:anim>
                                  </p:childTnLst>
                                </p:cTn>
                              </p:par>
                              <p:par>
                                <p:cTn id="14" presetID="23" presetClass="entr" presetSubtype="16" fill="hold" nodeType="withEffect">
                                  <p:stCondLst>
                                    <p:cond delay="0"/>
                                  </p:stCondLst>
                                  <p:childTnLst>
                                    <p:set>
                                      <p:cBhvr>
                                        <p:cTn id="15" dur="1" fill="hold">
                                          <p:stCondLst>
                                            <p:cond delay="0"/>
                                          </p:stCondLst>
                                        </p:cTn>
                                        <p:tgtEl>
                                          <p:spTgt spid="7176"/>
                                        </p:tgtEl>
                                        <p:attrNameLst>
                                          <p:attrName>style.visibility</p:attrName>
                                        </p:attrNameLst>
                                      </p:cBhvr>
                                      <p:to>
                                        <p:strVal val="visible"/>
                                      </p:to>
                                    </p:set>
                                    <p:anim calcmode="lin" valueType="num">
                                      <p:cBhvr>
                                        <p:cTn id="16" dur="3000" fill="hold"/>
                                        <p:tgtEl>
                                          <p:spTgt spid="7176"/>
                                        </p:tgtEl>
                                        <p:attrNameLst>
                                          <p:attrName>ppt_w</p:attrName>
                                        </p:attrNameLst>
                                      </p:cBhvr>
                                      <p:tavLst>
                                        <p:tav tm="0">
                                          <p:val>
                                            <p:fltVal val="0"/>
                                          </p:val>
                                        </p:tav>
                                        <p:tav tm="100000">
                                          <p:val>
                                            <p:strVal val="#ppt_w"/>
                                          </p:val>
                                        </p:tav>
                                      </p:tavLst>
                                    </p:anim>
                                    <p:anim calcmode="lin" valueType="num">
                                      <p:cBhvr>
                                        <p:cTn id="17" dur="3000" fill="hold"/>
                                        <p:tgtEl>
                                          <p:spTgt spid="71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57224" y="0"/>
            <a:ext cx="8143932" cy="866358"/>
          </a:xfrm>
          <a:prstGeom prst="rect">
            <a:avLst/>
          </a:prstGeom>
        </p:spPr>
        <p:txBody>
          <a:bodyPr>
            <a:spAutoFit/>
          </a:bodyPr>
          <a:lstStyle/>
          <a:p>
            <a:pPr algn="r" fontAlgn="auto">
              <a:spcBef>
                <a:spcPts val="0"/>
              </a:spcBef>
              <a:spcAft>
                <a:spcPts val="0"/>
              </a:spcAft>
              <a:defRPr/>
            </a:pPr>
            <a:r>
              <a:rPr lang="tt-RU" sz="2400" b="1" i="1" dirty="0">
                <a:ln w="1905"/>
                <a:solidFill>
                  <a:srgbClr val="002060"/>
                </a:solidFill>
                <a:effectLst>
                  <a:innerShdw blurRad="69850" dist="43180" dir="5400000">
                    <a:srgbClr val="000000">
                      <a:alpha val="65000"/>
                    </a:srgbClr>
                  </a:innerShdw>
                </a:effectLst>
                <a:latin typeface="+mn-lt"/>
              </a:rPr>
              <a:t>Азмы какканны вә сукканны күтәрдем мин ятим?!</a:t>
            </a:r>
          </a:p>
          <a:p>
            <a:pPr algn="r" fontAlgn="auto">
              <a:spcBef>
                <a:spcPts val="0"/>
              </a:spcBef>
              <a:spcAft>
                <a:spcPts val="0"/>
              </a:spcAft>
              <a:defRPr/>
            </a:pPr>
            <a:r>
              <a:rPr lang="tt-RU" sz="2400" b="1" i="1" dirty="0">
                <a:ln w="1905"/>
                <a:solidFill>
                  <a:srgbClr val="002060"/>
                </a:solidFill>
                <a:effectLst>
                  <a:innerShdw blurRad="69850" dist="43180" dir="5400000">
                    <a:srgbClr val="000000">
                      <a:alpha val="65000"/>
                    </a:srgbClr>
                  </a:innerShdw>
                </a:effectLst>
                <a:latin typeface="+mn-lt"/>
              </a:rPr>
              <a:t>Азрак үстерде сыйпап тик маңлаемнан милләтем. </a:t>
            </a:r>
          </a:p>
        </p:txBody>
      </p:sp>
      <p:pic>
        <p:nvPicPr>
          <p:cNvPr id="8195" name="Picture 6"/>
          <p:cNvPicPr>
            <a:picLocks noChangeAspect="1" noChangeArrowheads="1"/>
          </p:cNvPicPr>
          <p:nvPr/>
        </p:nvPicPr>
        <p:blipFill>
          <a:blip r:embed="rId3" cstate="print"/>
          <a:srcRect/>
          <a:stretch>
            <a:fillRect/>
          </a:stretch>
        </p:blipFill>
        <p:spPr bwMode="auto">
          <a:xfrm>
            <a:off x="714375" y="1214438"/>
            <a:ext cx="1603375" cy="1158875"/>
          </a:xfrm>
          <a:prstGeom prst="rect">
            <a:avLst/>
          </a:prstGeom>
          <a:noFill/>
          <a:ln w="25400">
            <a:solidFill>
              <a:srgbClr val="808000"/>
            </a:solidFill>
            <a:miter lim="800000"/>
            <a:headEnd/>
            <a:tailEnd/>
          </a:ln>
        </p:spPr>
      </p:pic>
      <p:pic>
        <p:nvPicPr>
          <p:cNvPr id="8196" name="Picture 11"/>
          <p:cNvPicPr>
            <a:picLocks noChangeAspect="1" noChangeArrowheads="1"/>
          </p:cNvPicPr>
          <p:nvPr/>
        </p:nvPicPr>
        <p:blipFill>
          <a:blip r:embed="rId4" cstate="print"/>
          <a:srcRect/>
          <a:stretch>
            <a:fillRect/>
          </a:stretch>
        </p:blipFill>
        <p:spPr bwMode="auto">
          <a:xfrm>
            <a:off x="6929438" y="1214438"/>
            <a:ext cx="1543050" cy="1071562"/>
          </a:xfrm>
          <a:prstGeom prst="rect">
            <a:avLst/>
          </a:prstGeom>
          <a:noFill/>
          <a:ln w="25400">
            <a:solidFill>
              <a:srgbClr val="808000"/>
            </a:solidFill>
            <a:miter lim="800000"/>
            <a:headEnd/>
            <a:tailEnd/>
          </a:ln>
        </p:spPr>
      </p:pic>
      <p:pic>
        <p:nvPicPr>
          <p:cNvPr id="8197" name="Picture 8" descr="Кушлавыч"/>
          <p:cNvPicPr>
            <a:picLocks noChangeAspect="1" noChangeArrowheads="1"/>
          </p:cNvPicPr>
          <p:nvPr/>
        </p:nvPicPr>
        <p:blipFill>
          <a:blip r:embed="rId5" cstate="print"/>
          <a:srcRect/>
          <a:stretch>
            <a:fillRect/>
          </a:stretch>
        </p:blipFill>
        <p:spPr bwMode="auto">
          <a:xfrm>
            <a:off x="2786063" y="928688"/>
            <a:ext cx="1584325" cy="1106487"/>
          </a:xfrm>
          <a:prstGeom prst="rect">
            <a:avLst/>
          </a:prstGeom>
          <a:noFill/>
          <a:ln w="25400">
            <a:solidFill>
              <a:srgbClr val="808000"/>
            </a:solidFill>
            <a:miter lim="800000"/>
            <a:headEnd/>
            <a:tailEnd/>
          </a:ln>
        </p:spPr>
      </p:pic>
      <p:pic>
        <p:nvPicPr>
          <p:cNvPr id="8198" name="Picture 9"/>
          <p:cNvPicPr>
            <a:picLocks noChangeAspect="1" noChangeArrowheads="1"/>
          </p:cNvPicPr>
          <p:nvPr/>
        </p:nvPicPr>
        <p:blipFill>
          <a:blip r:embed="rId6" cstate="print"/>
          <a:srcRect/>
          <a:stretch>
            <a:fillRect/>
          </a:stretch>
        </p:blipFill>
        <p:spPr bwMode="auto">
          <a:xfrm>
            <a:off x="4857750" y="928688"/>
            <a:ext cx="1584325" cy="1087437"/>
          </a:xfrm>
          <a:prstGeom prst="rect">
            <a:avLst/>
          </a:prstGeom>
          <a:noFill/>
          <a:ln w="25400">
            <a:solidFill>
              <a:srgbClr val="808000"/>
            </a:solidFill>
            <a:miter lim="800000"/>
            <a:headEnd/>
            <a:tailEnd/>
          </a:ln>
        </p:spPr>
      </p:pic>
      <p:pic>
        <p:nvPicPr>
          <p:cNvPr id="8199" name="Picture 10"/>
          <p:cNvPicPr>
            <a:picLocks noChangeAspect="1" noChangeArrowheads="1"/>
          </p:cNvPicPr>
          <p:nvPr/>
        </p:nvPicPr>
        <p:blipFill>
          <a:blip r:embed="rId7" cstate="print"/>
          <a:srcRect/>
          <a:stretch>
            <a:fillRect/>
          </a:stretch>
        </p:blipFill>
        <p:spPr bwMode="auto">
          <a:xfrm>
            <a:off x="755650" y="4581525"/>
            <a:ext cx="1039813" cy="1512888"/>
          </a:xfrm>
          <a:prstGeom prst="rect">
            <a:avLst/>
          </a:prstGeom>
          <a:noFill/>
          <a:ln w="25400">
            <a:solidFill>
              <a:srgbClr val="808000"/>
            </a:solidFill>
            <a:miter lim="800000"/>
            <a:headEnd/>
            <a:tailEnd/>
          </a:ln>
        </p:spPr>
      </p:pic>
      <p:pic>
        <p:nvPicPr>
          <p:cNvPr id="8200" name="Picture 12"/>
          <p:cNvPicPr>
            <a:picLocks noChangeAspect="1" noChangeArrowheads="1"/>
          </p:cNvPicPr>
          <p:nvPr/>
        </p:nvPicPr>
        <p:blipFill>
          <a:blip r:embed="rId8" cstate="print"/>
          <a:srcRect/>
          <a:stretch>
            <a:fillRect/>
          </a:stretch>
        </p:blipFill>
        <p:spPr bwMode="auto">
          <a:xfrm>
            <a:off x="7380288" y="4005263"/>
            <a:ext cx="1476375" cy="1071562"/>
          </a:xfrm>
          <a:prstGeom prst="rect">
            <a:avLst/>
          </a:prstGeom>
          <a:noFill/>
          <a:ln w="25400">
            <a:solidFill>
              <a:srgbClr val="808000"/>
            </a:solidFill>
            <a:miter lim="800000"/>
            <a:headEnd/>
            <a:tailEnd/>
          </a:ln>
        </p:spPr>
      </p:pic>
      <p:pic>
        <p:nvPicPr>
          <p:cNvPr id="8201" name="Picture 14"/>
          <p:cNvPicPr>
            <a:picLocks noChangeAspect="1" noChangeArrowheads="1"/>
          </p:cNvPicPr>
          <p:nvPr/>
        </p:nvPicPr>
        <p:blipFill>
          <a:blip r:embed="rId9" cstate="print"/>
          <a:srcRect/>
          <a:stretch>
            <a:fillRect/>
          </a:stretch>
        </p:blipFill>
        <p:spPr bwMode="auto">
          <a:xfrm>
            <a:off x="2124075" y="5157788"/>
            <a:ext cx="1439863" cy="1079500"/>
          </a:xfrm>
          <a:prstGeom prst="rect">
            <a:avLst/>
          </a:prstGeom>
          <a:noFill/>
          <a:ln w="25400">
            <a:solidFill>
              <a:srgbClr val="808000"/>
            </a:solidFill>
            <a:miter lim="800000"/>
            <a:headEnd/>
            <a:tailEnd/>
          </a:ln>
        </p:spPr>
      </p:pic>
      <p:pic>
        <p:nvPicPr>
          <p:cNvPr id="8202" name="Picture 15"/>
          <p:cNvPicPr>
            <a:picLocks noChangeAspect="1" noChangeArrowheads="1"/>
          </p:cNvPicPr>
          <p:nvPr/>
        </p:nvPicPr>
        <p:blipFill>
          <a:blip r:embed="rId10" cstate="print"/>
          <a:srcRect/>
          <a:stretch>
            <a:fillRect/>
          </a:stretch>
        </p:blipFill>
        <p:spPr bwMode="auto">
          <a:xfrm>
            <a:off x="5867400" y="5157788"/>
            <a:ext cx="1428750" cy="1071562"/>
          </a:xfrm>
          <a:prstGeom prst="rect">
            <a:avLst/>
          </a:prstGeom>
          <a:noFill/>
          <a:ln w="25400">
            <a:solidFill>
              <a:srgbClr val="808000"/>
            </a:solidFill>
            <a:miter lim="800000"/>
            <a:headEnd/>
            <a:tailEnd/>
          </a:ln>
        </p:spPr>
      </p:pic>
      <p:sp>
        <p:nvSpPr>
          <p:cNvPr id="14" name="Text Box 16"/>
          <p:cNvSpPr txBox="1">
            <a:spLocks noChangeArrowheads="1"/>
          </p:cNvSpPr>
          <p:nvPr/>
        </p:nvSpPr>
        <p:spPr bwMode="auto">
          <a:xfrm>
            <a:off x="5867400" y="6334125"/>
            <a:ext cx="1500188" cy="517525"/>
          </a:xfrm>
          <a:prstGeom prst="rect">
            <a:avLst/>
          </a:prstGeom>
          <a:noFill/>
          <a:ln w="9525">
            <a:noFill/>
            <a:miter lim="800000"/>
            <a:headEnd/>
            <a:tailEnd/>
          </a:ln>
          <a:effectLst/>
        </p:spPr>
        <p:txBody>
          <a:bodyPr>
            <a:spAutoFit/>
          </a:bodyPr>
          <a:lstStyle/>
          <a:p>
            <a:pPr algn="ctr">
              <a:spcBef>
                <a:spcPct val="50000"/>
              </a:spcBef>
            </a:pPr>
            <a:r>
              <a:rPr lang="ru-RU" sz="1400" b="1" i="1">
                <a:latin typeface="Constantia" pitchFamily="18" charset="0"/>
              </a:rPr>
              <a:t>Нижний Новгород,</a:t>
            </a:r>
            <a:r>
              <a:rPr lang="ru-RU" sz="1400" b="1" i="1">
                <a:cs typeface="Arial" charset="0"/>
              </a:rPr>
              <a:t>1908</a:t>
            </a:r>
          </a:p>
        </p:txBody>
      </p:sp>
      <p:sp>
        <p:nvSpPr>
          <p:cNvPr id="16" name="Text Box 18"/>
          <p:cNvSpPr txBox="1">
            <a:spLocks noChangeArrowheads="1"/>
          </p:cNvSpPr>
          <p:nvPr/>
        </p:nvSpPr>
        <p:spPr bwMode="auto">
          <a:xfrm>
            <a:off x="684213" y="4076700"/>
            <a:ext cx="1339850" cy="304800"/>
          </a:xfrm>
          <a:prstGeom prst="rect">
            <a:avLst/>
          </a:prstGeom>
          <a:noFill/>
          <a:ln w="9525">
            <a:noFill/>
            <a:miter lim="800000"/>
            <a:headEnd/>
            <a:tailEnd/>
          </a:ln>
          <a:effectLst/>
        </p:spPr>
        <p:txBody>
          <a:bodyPr>
            <a:spAutoFit/>
          </a:bodyPr>
          <a:lstStyle/>
          <a:p>
            <a:pPr>
              <a:spcBef>
                <a:spcPct val="50000"/>
              </a:spcBef>
            </a:pPr>
            <a:r>
              <a:rPr lang="tt-RU" sz="1400" b="1" i="1">
                <a:latin typeface="Constantia" pitchFamily="18" charset="0"/>
              </a:rPr>
              <a:t>Троицк, </a:t>
            </a:r>
            <a:r>
              <a:rPr lang="tt-RU" sz="1400" b="1" i="1">
                <a:cs typeface="Arial" charset="0"/>
              </a:rPr>
              <a:t>1912</a:t>
            </a:r>
            <a:endParaRPr lang="ru-RU" sz="1400" b="1" i="1">
              <a:cs typeface="Arial" charset="0"/>
            </a:endParaRPr>
          </a:p>
        </p:txBody>
      </p:sp>
      <p:pic>
        <p:nvPicPr>
          <p:cNvPr id="8206" name="Picture 19"/>
          <p:cNvPicPr>
            <a:picLocks noChangeAspect="1" noChangeArrowheads="1"/>
          </p:cNvPicPr>
          <p:nvPr/>
        </p:nvPicPr>
        <p:blipFill>
          <a:blip r:embed="rId11" cstate="print"/>
          <a:srcRect/>
          <a:stretch>
            <a:fillRect/>
          </a:stretch>
        </p:blipFill>
        <p:spPr bwMode="auto">
          <a:xfrm>
            <a:off x="3500438" y="2714625"/>
            <a:ext cx="2376487" cy="1822450"/>
          </a:xfrm>
          <a:prstGeom prst="rect">
            <a:avLst/>
          </a:prstGeom>
          <a:noFill/>
          <a:ln w="25400">
            <a:solidFill>
              <a:srgbClr val="808000"/>
            </a:solidFill>
            <a:miter lim="800000"/>
            <a:headEnd/>
            <a:tailEnd/>
          </a:ln>
        </p:spPr>
      </p:pic>
      <p:sp>
        <p:nvSpPr>
          <p:cNvPr id="8207" name="Text Box 21"/>
          <p:cNvSpPr txBox="1">
            <a:spLocks noChangeArrowheads="1"/>
          </p:cNvSpPr>
          <p:nvPr/>
        </p:nvSpPr>
        <p:spPr bwMode="auto">
          <a:xfrm>
            <a:off x="2714625" y="2071688"/>
            <a:ext cx="1714500" cy="517525"/>
          </a:xfrm>
          <a:prstGeom prst="rect">
            <a:avLst/>
          </a:prstGeom>
          <a:noFill/>
          <a:ln w="9525">
            <a:noFill/>
            <a:miter lim="800000"/>
            <a:headEnd/>
            <a:tailEnd/>
          </a:ln>
        </p:spPr>
        <p:txBody>
          <a:bodyPr>
            <a:spAutoFit/>
          </a:bodyPr>
          <a:lstStyle/>
          <a:p>
            <a:pPr algn="ctr">
              <a:spcBef>
                <a:spcPct val="50000"/>
              </a:spcBef>
            </a:pPr>
            <a:r>
              <a:rPr lang="tt-RU" sz="1400" b="1" i="1">
                <a:latin typeface="Constantia" pitchFamily="18" charset="0"/>
              </a:rPr>
              <a:t>Кушлавыч,</a:t>
            </a:r>
            <a:r>
              <a:rPr lang="tt-RU" sz="1400" b="1" i="1"/>
              <a:t> </a:t>
            </a:r>
            <a:r>
              <a:rPr lang="tt-RU" sz="1400" b="1"/>
              <a:t>1886,1894</a:t>
            </a:r>
            <a:endParaRPr lang="ru-RU" sz="1400" b="1"/>
          </a:p>
        </p:txBody>
      </p:sp>
      <p:sp>
        <p:nvSpPr>
          <p:cNvPr id="21" name="Text Box 25"/>
          <p:cNvSpPr txBox="1">
            <a:spLocks noChangeArrowheads="1"/>
          </p:cNvSpPr>
          <p:nvPr/>
        </p:nvSpPr>
        <p:spPr bwMode="auto">
          <a:xfrm>
            <a:off x="7451725" y="3141663"/>
            <a:ext cx="936625" cy="546100"/>
          </a:xfrm>
          <a:prstGeom prst="rect">
            <a:avLst/>
          </a:prstGeom>
          <a:noFill/>
          <a:ln w="28575">
            <a:solidFill>
              <a:srgbClr val="808000"/>
            </a:solidFill>
            <a:miter lim="800000"/>
            <a:headEnd/>
            <a:tailEnd/>
          </a:ln>
        </p:spPr>
        <p:txBody>
          <a:bodyPr>
            <a:spAutoFit/>
          </a:bodyPr>
          <a:lstStyle/>
          <a:p>
            <a:pPr algn="ctr">
              <a:spcBef>
                <a:spcPct val="50000"/>
              </a:spcBef>
            </a:pPr>
            <a:r>
              <a:rPr lang="ru-RU" sz="1400" b="1" i="1">
                <a:latin typeface="Constantia" pitchFamily="18" charset="0"/>
              </a:rPr>
              <a:t>Сасна, </a:t>
            </a:r>
            <a:r>
              <a:rPr lang="ru-RU" sz="1400" b="1" i="1">
                <a:cs typeface="Arial" charset="0"/>
              </a:rPr>
              <a:t>1889</a:t>
            </a:r>
          </a:p>
        </p:txBody>
      </p:sp>
      <p:sp>
        <p:nvSpPr>
          <p:cNvPr id="28" name="Text Box 32"/>
          <p:cNvSpPr txBox="1">
            <a:spLocks noChangeArrowheads="1"/>
          </p:cNvSpPr>
          <p:nvPr/>
        </p:nvSpPr>
        <p:spPr bwMode="auto">
          <a:xfrm>
            <a:off x="7451725" y="5157788"/>
            <a:ext cx="1428750" cy="517525"/>
          </a:xfrm>
          <a:prstGeom prst="rect">
            <a:avLst/>
          </a:prstGeom>
          <a:noFill/>
          <a:ln w="9525">
            <a:noFill/>
            <a:miter lim="800000"/>
            <a:headEnd/>
            <a:tailEnd/>
          </a:ln>
          <a:effectLst/>
        </p:spPr>
        <p:txBody>
          <a:bodyPr>
            <a:spAutoFit/>
          </a:bodyPr>
          <a:lstStyle/>
          <a:p>
            <a:pPr algn="ctr">
              <a:spcBef>
                <a:spcPct val="50000"/>
              </a:spcBef>
            </a:pPr>
            <a:r>
              <a:rPr lang="ru-RU" sz="1400" b="1" i="1">
                <a:latin typeface="Constantia" pitchFamily="18" charset="0"/>
              </a:rPr>
              <a:t>Уральск, </a:t>
            </a:r>
            <a:r>
              <a:rPr lang="ru-RU" sz="1400" b="1" i="1">
                <a:cs typeface="Arial" charset="0"/>
              </a:rPr>
              <a:t>1894-1907</a:t>
            </a:r>
          </a:p>
        </p:txBody>
      </p:sp>
      <p:sp>
        <p:nvSpPr>
          <p:cNvPr id="31" name="Text Box 18"/>
          <p:cNvSpPr txBox="1">
            <a:spLocks noChangeArrowheads="1"/>
          </p:cNvSpPr>
          <p:nvPr/>
        </p:nvSpPr>
        <p:spPr bwMode="auto">
          <a:xfrm>
            <a:off x="684213" y="6165850"/>
            <a:ext cx="1339850" cy="304800"/>
          </a:xfrm>
          <a:prstGeom prst="rect">
            <a:avLst/>
          </a:prstGeom>
          <a:noFill/>
          <a:ln w="9525">
            <a:noFill/>
            <a:miter lim="800000"/>
            <a:headEnd/>
            <a:tailEnd/>
          </a:ln>
          <a:effectLst/>
        </p:spPr>
        <p:txBody>
          <a:bodyPr>
            <a:spAutoFit/>
          </a:bodyPr>
          <a:lstStyle/>
          <a:p>
            <a:pPr>
              <a:spcBef>
                <a:spcPct val="50000"/>
              </a:spcBef>
            </a:pPr>
            <a:r>
              <a:rPr lang="tt-RU" sz="1400" b="1" i="1">
                <a:latin typeface="Constantia" pitchFamily="18" charset="0"/>
              </a:rPr>
              <a:t>Уфа, </a:t>
            </a:r>
            <a:r>
              <a:rPr lang="tt-RU" sz="1400" b="1" i="1">
                <a:cs typeface="Arial" charset="0"/>
              </a:rPr>
              <a:t>1912</a:t>
            </a:r>
            <a:endParaRPr lang="ru-RU" sz="1400" b="1" i="1">
              <a:cs typeface="Arial" charset="0"/>
            </a:endParaRPr>
          </a:p>
        </p:txBody>
      </p:sp>
      <p:sp>
        <p:nvSpPr>
          <p:cNvPr id="32" name="Text Box 18"/>
          <p:cNvSpPr txBox="1">
            <a:spLocks noChangeArrowheads="1"/>
          </p:cNvSpPr>
          <p:nvPr/>
        </p:nvSpPr>
        <p:spPr bwMode="auto">
          <a:xfrm>
            <a:off x="714375" y="2357438"/>
            <a:ext cx="1625600" cy="304800"/>
          </a:xfrm>
          <a:prstGeom prst="rect">
            <a:avLst/>
          </a:prstGeom>
          <a:noFill/>
          <a:ln w="9525">
            <a:noFill/>
            <a:miter lim="800000"/>
            <a:headEnd/>
            <a:tailEnd/>
          </a:ln>
          <a:effectLst/>
        </p:spPr>
        <p:txBody>
          <a:bodyPr>
            <a:spAutoFit/>
          </a:bodyPr>
          <a:lstStyle/>
          <a:p>
            <a:pPr>
              <a:spcBef>
                <a:spcPct val="50000"/>
              </a:spcBef>
            </a:pPr>
            <a:r>
              <a:rPr lang="tt-RU" sz="1400" b="1" i="1">
                <a:latin typeface="Constantia" pitchFamily="18" charset="0"/>
              </a:rPr>
              <a:t>Петербург,</a:t>
            </a:r>
            <a:r>
              <a:rPr lang="tt-RU" sz="1400" b="1" i="1">
                <a:cs typeface="Arial" charset="0"/>
              </a:rPr>
              <a:t>1912</a:t>
            </a:r>
            <a:endParaRPr lang="ru-RU" sz="1400" b="1" i="1">
              <a:cs typeface="Arial" charset="0"/>
            </a:endParaRPr>
          </a:p>
        </p:txBody>
      </p:sp>
      <p:sp>
        <p:nvSpPr>
          <p:cNvPr id="33" name="TextBox 32"/>
          <p:cNvSpPr txBox="1"/>
          <p:nvPr/>
        </p:nvSpPr>
        <p:spPr>
          <a:xfrm>
            <a:off x="3708400" y="6118225"/>
            <a:ext cx="2000250" cy="517525"/>
          </a:xfrm>
          <a:prstGeom prst="rect">
            <a:avLst/>
          </a:prstGeom>
          <a:noFill/>
        </p:spPr>
        <p:txBody>
          <a:bodyPr>
            <a:spAutoFit/>
          </a:bodyPr>
          <a:lstStyle/>
          <a:p>
            <a:pPr algn="ctr"/>
            <a:r>
              <a:rPr lang="ru-RU" sz="1400" b="1" i="1">
                <a:latin typeface="Constantia" pitchFamily="18" charset="0"/>
              </a:rPr>
              <a:t>Сембер  губернасы,</a:t>
            </a:r>
          </a:p>
          <a:p>
            <a:pPr algn="ctr"/>
            <a:r>
              <a:rPr lang="ru-RU" sz="1400" b="1" i="1">
                <a:latin typeface="Constantia" pitchFamily="18" charset="0"/>
              </a:rPr>
              <a:t>Гурьёвка, </a:t>
            </a:r>
            <a:r>
              <a:rPr lang="ru-RU" sz="1400" b="1" i="1">
                <a:cs typeface="Arial" charset="0"/>
              </a:rPr>
              <a:t>1908</a:t>
            </a:r>
          </a:p>
        </p:txBody>
      </p:sp>
      <p:sp>
        <p:nvSpPr>
          <p:cNvPr id="34" name="TextBox 33"/>
          <p:cNvSpPr txBox="1"/>
          <p:nvPr/>
        </p:nvSpPr>
        <p:spPr>
          <a:xfrm>
            <a:off x="1979613" y="6340475"/>
            <a:ext cx="1643062" cy="304800"/>
          </a:xfrm>
          <a:prstGeom prst="rect">
            <a:avLst/>
          </a:prstGeom>
          <a:noFill/>
        </p:spPr>
        <p:txBody>
          <a:bodyPr>
            <a:spAutoFit/>
          </a:bodyPr>
          <a:lstStyle/>
          <a:p>
            <a:r>
              <a:rPr lang="ru-RU" sz="1400" b="1" i="1">
                <a:latin typeface="Constantia" pitchFamily="18" charset="0"/>
              </a:rPr>
              <a:t>Астрахань,</a:t>
            </a:r>
            <a:r>
              <a:rPr lang="ru-RU" sz="1400" b="1" i="1">
                <a:cs typeface="Arial" charset="0"/>
              </a:rPr>
              <a:t>1911</a:t>
            </a:r>
          </a:p>
        </p:txBody>
      </p:sp>
      <p:sp>
        <p:nvSpPr>
          <p:cNvPr id="35" name="Text Box 32"/>
          <p:cNvSpPr txBox="1">
            <a:spLocks noChangeArrowheads="1"/>
          </p:cNvSpPr>
          <p:nvPr/>
        </p:nvSpPr>
        <p:spPr bwMode="auto">
          <a:xfrm>
            <a:off x="7215188" y="2286000"/>
            <a:ext cx="1223962" cy="517525"/>
          </a:xfrm>
          <a:prstGeom prst="rect">
            <a:avLst/>
          </a:prstGeom>
          <a:noFill/>
          <a:ln w="9525">
            <a:noFill/>
            <a:miter lim="800000"/>
            <a:headEnd/>
            <a:tailEnd/>
          </a:ln>
          <a:effectLst/>
        </p:spPr>
        <p:txBody>
          <a:bodyPr>
            <a:spAutoFit/>
          </a:bodyPr>
          <a:lstStyle/>
          <a:p>
            <a:pPr algn="ctr">
              <a:spcBef>
                <a:spcPct val="50000"/>
              </a:spcBef>
            </a:pPr>
            <a:r>
              <a:rPr lang="ru-RU" sz="1400" b="1" i="1">
                <a:latin typeface="Constantia" pitchFamily="18" charset="0"/>
              </a:rPr>
              <a:t>Кырлай, </a:t>
            </a:r>
            <a:r>
              <a:rPr lang="ru-RU" sz="1400" b="1" i="1">
                <a:cs typeface="Arial" charset="0"/>
              </a:rPr>
              <a:t>1892-1894</a:t>
            </a:r>
          </a:p>
        </p:txBody>
      </p:sp>
      <p:sp>
        <p:nvSpPr>
          <p:cNvPr id="36" name="Text Box 32"/>
          <p:cNvSpPr txBox="1">
            <a:spLocks noChangeArrowheads="1"/>
          </p:cNvSpPr>
          <p:nvPr/>
        </p:nvSpPr>
        <p:spPr bwMode="auto">
          <a:xfrm>
            <a:off x="4857750" y="2071688"/>
            <a:ext cx="1500188" cy="517525"/>
          </a:xfrm>
          <a:prstGeom prst="rect">
            <a:avLst/>
          </a:prstGeom>
          <a:noFill/>
          <a:ln w="9525">
            <a:noFill/>
            <a:miter lim="800000"/>
            <a:headEnd/>
            <a:tailEnd/>
          </a:ln>
          <a:effectLst/>
        </p:spPr>
        <p:txBody>
          <a:bodyPr>
            <a:spAutoFit/>
          </a:bodyPr>
          <a:lstStyle/>
          <a:p>
            <a:pPr algn="ctr">
              <a:spcBef>
                <a:spcPct val="50000"/>
              </a:spcBef>
            </a:pPr>
            <a:r>
              <a:rPr lang="tt-RU" sz="1400" b="1" i="1">
                <a:latin typeface="Constantia" pitchFamily="18" charset="0"/>
              </a:rPr>
              <a:t>Өчиле </a:t>
            </a:r>
            <a:r>
              <a:rPr lang="tt-RU" sz="1400" b="1" i="1">
                <a:cs typeface="Arial" charset="0"/>
              </a:rPr>
              <a:t>1890,1892,1911</a:t>
            </a:r>
            <a:endParaRPr lang="ru-RU" sz="1400" b="1" i="1">
              <a:cs typeface="Arial" charset="0"/>
            </a:endParaRPr>
          </a:p>
        </p:txBody>
      </p:sp>
      <p:pic>
        <p:nvPicPr>
          <p:cNvPr id="37" name="Рисунок 36"/>
          <p:cNvPicPr>
            <a:picLocks noChangeAspect="1" noChangeArrowheads="1"/>
          </p:cNvPicPr>
          <p:nvPr/>
        </p:nvPicPr>
        <p:blipFill>
          <a:blip r:embed="rId12" cstate="print"/>
          <a:srcRect/>
          <a:stretch>
            <a:fillRect/>
          </a:stretch>
        </p:blipFill>
        <p:spPr bwMode="auto">
          <a:xfrm>
            <a:off x="4140200" y="5157788"/>
            <a:ext cx="1000125" cy="928687"/>
          </a:xfrm>
          <a:prstGeom prst="rect">
            <a:avLst/>
          </a:prstGeom>
          <a:noFill/>
          <a:ln w="38100">
            <a:solidFill>
              <a:srgbClr val="796F39"/>
            </a:solidFill>
            <a:miter lim="800000"/>
            <a:headEnd/>
            <a:tailEnd/>
          </a:ln>
        </p:spPr>
      </p:pic>
      <p:sp>
        <p:nvSpPr>
          <p:cNvPr id="38" name="TextBox 37"/>
          <p:cNvSpPr txBox="1"/>
          <p:nvPr/>
        </p:nvSpPr>
        <p:spPr>
          <a:xfrm>
            <a:off x="3643313" y="4572000"/>
            <a:ext cx="2143125" cy="517525"/>
          </a:xfrm>
          <a:prstGeom prst="rect">
            <a:avLst/>
          </a:prstGeom>
          <a:noFill/>
        </p:spPr>
        <p:txBody>
          <a:bodyPr>
            <a:spAutoFit/>
          </a:bodyPr>
          <a:lstStyle/>
          <a:p>
            <a:r>
              <a:rPr lang="tt-RU" sz="1400" b="1" i="1">
                <a:latin typeface="Constantia" pitchFamily="18" charset="0"/>
              </a:rPr>
              <a:t>Казан</a:t>
            </a:r>
            <a:r>
              <a:rPr lang="tt-RU" sz="1400" b="1" i="1"/>
              <a:t> </a:t>
            </a:r>
            <a:r>
              <a:rPr lang="tt-RU" sz="1400" b="1" i="1">
                <a:cs typeface="Arial" charset="0"/>
              </a:rPr>
              <a:t>1890-1892</a:t>
            </a:r>
            <a:r>
              <a:rPr lang="tt-RU" sz="1400" b="1" i="1">
                <a:latin typeface="Constantia" pitchFamily="18" charset="0"/>
              </a:rPr>
              <a:t>, </a:t>
            </a:r>
            <a:r>
              <a:rPr lang="tt-RU" sz="1400" b="1" i="1">
                <a:cs typeface="Arial" charset="0"/>
              </a:rPr>
              <a:t>1907, 1912-1913</a:t>
            </a:r>
            <a:endParaRPr lang="ru-RU" sz="1400" b="1" i="1">
              <a:cs typeface="Arial" charset="0"/>
            </a:endParaRPr>
          </a:p>
        </p:txBody>
      </p:sp>
      <p:pic>
        <p:nvPicPr>
          <p:cNvPr id="8220" name="Picture 28" descr="Рисунок1"/>
          <p:cNvPicPr>
            <a:picLocks noChangeAspect="1" noChangeArrowheads="1"/>
          </p:cNvPicPr>
          <p:nvPr/>
        </p:nvPicPr>
        <p:blipFill>
          <a:blip r:embed="rId13" cstate="print"/>
          <a:srcRect/>
          <a:stretch>
            <a:fillRect/>
          </a:stretch>
        </p:blipFill>
        <p:spPr bwMode="auto">
          <a:xfrm>
            <a:off x="468313" y="2852738"/>
            <a:ext cx="1749425" cy="12192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par>
                          <p:cTn id="8" fill="hold">
                            <p:stCondLst>
                              <p:cond delay="2000"/>
                            </p:stCondLst>
                            <p:childTnLst>
                              <p:par>
                                <p:cTn id="9" presetID="55" presetClass="entr" presetSubtype="0" fill="hold" nodeType="afterEffect">
                                  <p:stCondLst>
                                    <p:cond delay="0"/>
                                  </p:stCondLst>
                                  <p:childTnLst>
                                    <p:set>
                                      <p:cBhvr>
                                        <p:cTn id="10" dur="1" fill="hold">
                                          <p:stCondLst>
                                            <p:cond delay="0"/>
                                          </p:stCondLst>
                                        </p:cTn>
                                        <p:tgtEl>
                                          <p:spTgt spid="8197"/>
                                        </p:tgtEl>
                                        <p:attrNameLst>
                                          <p:attrName>style.visibility</p:attrName>
                                        </p:attrNameLst>
                                      </p:cBhvr>
                                      <p:to>
                                        <p:strVal val="visible"/>
                                      </p:to>
                                    </p:set>
                                    <p:anim calcmode="lin" valueType="num">
                                      <p:cBhvr>
                                        <p:cTn id="11" dur="2000" fill="hold"/>
                                        <p:tgtEl>
                                          <p:spTgt spid="8197"/>
                                        </p:tgtEl>
                                        <p:attrNameLst>
                                          <p:attrName>ppt_w</p:attrName>
                                        </p:attrNameLst>
                                      </p:cBhvr>
                                      <p:tavLst>
                                        <p:tav tm="0">
                                          <p:val>
                                            <p:strVal val="#ppt_w*0.70"/>
                                          </p:val>
                                        </p:tav>
                                        <p:tav tm="100000">
                                          <p:val>
                                            <p:strVal val="#ppt_w"/>
                                          </p:val>
                                        </p:tav>
                                      </p:tavLst>
                                    </p:anim>
                                    <p:anim calcmode="lin" valueType="num">
                                      <p:cBhvr>
                                        <p:cTn id="12" dur="2000" fill="hold"/>
                                        <p:tgtEl>
                                          <p:spTgt spid="8197"/>
                                        </p:tgtEl>
                                        <p:attrNameLst>
                                          <p:attrName>ppt_h</p:attrName>
                                        </p:attrNameLst>
                                      </p:cBhvr>
                                      <p:tavLst>
                                        <p:tav tm="0">
                                          <p:val>
                                            <p:strVal val="#ppt_h"/>
                                          </p:val>
                                        </p:tav>
                                        <p:tav tm="100000">
                                          <p:val>
                                            <p:strVal val="#ppt_h"/>
                                          </p:val>
                                        </p:tav>
                                      </p:tavLst>
                                    </p:anim>
                                    <p:animEffect transition="in" filter="fade">
                                      <p:cBhvr>
                                        <p:cTn id="13" dur="2000"/>
                                        <p:tgtEl>
                                          <p:spTgt spid="819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207"/>
                                        </p:tgtEl>
                                        <p:attrNameLst>
                                          <p:attrName>style.visibility</p:attrName>
                                        </p:attrNameLst>
                                      </p:cBhvr>
                                      <p:to>
                                        <p:strVal val="visible"/>
                                      </p:to>
                                    </p:set>
                                    <p:animEffect transition="in" filter="fade">
                                      <p:cBhvr>
                                        <p:cTn id="16" dur="2000"/>
                                        <p:tgtEl>
                                          <p:spTgt spid="8207"/>
                                        </p:tgtEl>
                                      </p:cBhvr>
                                    </p:animEffect>
                                  </p:childTnLst>
                                </p:cTn>
                              </p:par>
                            </p:childTnLst>
                          </p:cTn>
                        </p:par>
                        <p:par>
                          <p:cTn id="17" fill="hold">
                            <p:stCondLst>
                              <p:cond delay="4000"/>
                            </p:stCondLst>
                            <p:childTnLst>
                              <p:par>
                                <p:cTn id="18" presetID="55"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1000" fill="hold"/>
                                        <p:tgtEl>
                                          <p:spTgt spid="21"/>
                                        </p:tgtEl>
                                        <p:attrNameLst>
                                          <p:attrName>ppt_w</p:attrName>
                                        </p:attrNameLst>
                                      </p:cBhvr>
                                      <p:tavLst>
                                        <p:tav tm="0">
                                          <p:val>
                                            <p:strVal val="#ppt_w*0.70"/>
                                          </p:val>
                                        </p:tav>
                                        <p:tav tm="100000">
                                          <p:val>
                                            <p:strVal val="#ppt_w"/>
                                          </p:val>
                                        </p:tav>
                                      </p:tavLst>
                                    </p:anim>
                                    <p:anim calcmode="lin" valueType="num">
                                      <p:cBhvr>
                                        <p:cTn id="21" dur="1000" fill="hold"/>
                                        <p:tgtEl>
                                          <p:spTgt spid="21"/>
                                        </p:tgtEl>
                                        <p:attrNameLst>
                                          <p:attrName>ppt_h</p:attrName>
                                        </p:attrNameLst>
                                      </p:cBhvr>
                                      <p:tavLst>
                                        <p:tav tm="0">
                                          <p:val>
                                            <p:strVal val="#ppt_h"/>
                                          </p:val>
                                        </p:tav>
                                        <p:tav tm="100000">
                                          <p:val>
                                            <p:strVal val="#ppt_h"/>
                                          </p:val>
                                        </p:tav>
                                      </p:tavLst>
                                    </p:anim>
                                    <p:animEffect transition="in" filter="fade">
                                      <p:cBhvr>
                                        <p:cTn id="22" dur="1000"/>
                                        <p:tgtEl>
                                          <p:spTgt spid="21"/>
                                        </p:tgtEl>
                                      </p:cBhvr>
                                    </p:animEffect>
                                  </p:childTnLst>
                                </p:cTn>
                              </p:par>
                            </p:childTnLst>
                          </p:cTn>
                        </p:par>
                        <p:par>
                          <p:cTn id="23" fill="hold">
                            <p:stCondLst>
                              <p:cond delay="5000"/>
                            </p:stCondLst>
                            <p:childTnLst>
                              <p:par>
                                <p:cTn id="24" presetID="55" presetClass="entr" presetSubtype="0" fill="hold" nodeType="afterEffect">
                                  <p:stCondLst>
                                    <p:cond delay="0"/>
                                  </p:stCondLst>
                                  <p:childTnLst>
                                    <p:set>
                                      <p:cBhvr>
                                        <p:cTn id="25" dur="1" fill="hold">
                                          <p:stCondLst>
                                            <p:cond delay="0"/>
                                          </p:stCondLst>
                                        </p:cTn>
                                        <p:tgtEl>
                                          <p:spTgt spid="8198"/>
                                        </p:tgtEl>
                                        <p:attrNameLst>
                                          <p:attrName>style.visibility</p:attrName>
                                        </p:attrNameLst>
                                      </p:cBhvr>
                                      <p:to>
                                        <p:strVal val="visible"/>
                                      </p:to>
                                    </p:set>
                                    <p:anim calcmode="lin" valueType="num">
                                      <p:cBhvr>
                                        <p:cTn id="26" dur="1000" fill="hold"/>
                                        <p:tgtEl>
                                          <p:spTgt spid="8198"/>
                                        </p:tgtEl>
                                        <p:attrNameLst>
                                          <p:attrName>ppt_w</p:attrName>
                                        </p:attrNameLst>
                                      </p:cBhvr>
                                      <p:tavLst>
                                        <p:tav tm="0">
                                          <p:val>
                                            <p:strVal val="#ppt_w*0.70"/>
                                          </p:val>
                                        </p:tav>
                                        <p:tav tm="100000">
                                          <p:val>
                                            <p:strVal val="#ppt_w"/>
                                          </p:val>
                                        </p:tav>
                                      </p:tavLst>
                                    </p:anim>
                                    <p:anim calcmode="lin" valueType="num">
                                      <p:cBhvr>
                                        <p:cTn id="27" dur="1000" fill="hold"/>
                                        <p:tgtEl>
                                          <p:spTgt spid="8198"/>
                                        </p:tgtEl>
                                        <p:attrNameLst>
                                          <p:attrName>ppt_h</p:attrName>
                                        </p:attrNameLst>
                                      </p:cBhvr>
                                      <p:tavLst>
                                        <p:tav tm="0">
                                          <p:val>
                                            <p:strVal val="#ppt_h"/>
                                          </p:val>
                                        </p:tav>
                                        <p:tav tm="100000">
                                          <p:val>
                                            <p:strVal val="#ppt_h"/>
                                          </p:val>
                                        </p:tav>
                                      </p:tavLst>
                                    </p:anim>
                                    <p:animEffect transition="in" filter="fade">
                                      <p:cBhvr>
                                        <p:cTn id="28" dur="1000"/>
                                        <p:tgtEl>
                                          <p:spTgt spid="8198"/>
                                        </p:tgtEl>
                                      </p:cBhvr>
                                    </p:animEffect>
                                  </p:childTnLst>
                                </p:cTn>
                              </p:par>
                              <p:par>
                                <p:cTn id="29" presetID="10"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2000"/>
                                        <p:tgtEl>
                                          <p:spTgt spid="36"/>
                                        </p:tgtEl>
                                      </p:cBhvr>
                                    </p:animEffect>
                                  </p:childTnLst>
                                </p:cTn>
                              </p:par>
                            </p:childTnLst>
                          </p:cTn>
                        </p:par>
                        <p:par>
                          <p:cTn id="32" fill="hold">
                            <p:stCondLst>
                              <p:cond delay="7000"/>
                            </p:stCondLst>
                            <p:childTnLst>
                              <p:par>
                                <p:cTn id="33" presetID="55" presetClass="entr" presetSubtype="0" fill="hold" nodeType="afterEffect">
                                  <p:stCondLst>
                                    <p:cond delay="0"/>
                                  </p:stCondLst>
                                  <p:childTnLst>
                                    <p:set>
                                      <p:cBhvr>
                                        <p:cTn id="34" dur="1" fill="hold">
                                          <p:stCondLst>
                                            <p:cond delay="0"/>
                                          </p:stCondLst>
                                        </p:cTn>
                                        <p:tgtEl>
                                          <p:spTgt spid="8206"/>
                                        </p:tgtEl>
                                        <p:attrNameLst>
                                          <p:attrName>style.visibility</p:attrName>
                                        </p:attrNameLst>
                                      </p:cBhvr>
                                      <p:to>
                                        <p:strVal val="visible"/>
                                      </p:to>
                                    </p:set>
                                    <p:anim calcmode="lin" valueType="num">
                                      <p:cBhvr>
                                        <p:cTn id="35" dur="1000" fill="hold"/>
                                        <p:tgtEl>
                                          <p:spTgt spid="8206"/>
                                        </p:tgtEl>
                                        <p:attrNameLst>
                                          <p:attrName>ppt_w</p:attrName>
                                        </p:attrNameLst>
                                      </p:cBhvr>
                                      <p:tavLst>
                                        <p:tav tm="0">
                                          <p:val>
                                            <p:strVal val="#ppt_w*0.70"/>
                                          </p:val>
                                        </p:tav>
                                        <p:tav tm="100000">
                                          <p:val>
                                            <p:strVal val="#ppt_w"/>
                                          </p:val>
                                        </p:tav>
                                      </p:tavLst>
                                    </p:anim>
                                    <p:anim calcmode="lin" valueType="num">
                                      <p:cBhvr>
                                        <p:cTn id="36" dur="1000" fill="hold"/>
                                        <p:tgtEl>
                                          <p:spTgt spid="8206"/>
                                        </p:tgtEl>
                                        <p:attrNameLst>
                                          <p:attrName>ppt_h</p:attrName>
                                        </p:attrNameLst>
                                      </p:cBhvr>
                                      <p:tavLst>
                                        <p:tav tm="0">
                                          <p:val>
                                            <p:strVal val="#ppt_h"/>
                                          </p:val>
                                        </p:tav>
                                        <p:tav tm="100000">
                                          <p:val>
                                            <p:strVal val="#ppt_h"/>
                                          </p:val>
                                        </p:tav>
                                      </p:tavLst>
                                    </p:anim>
                                    <p:animEffect transition="in" filter="fade">
                                      <p:cBhvr>
                                        <p:cTn id="37" dur="1000"/>
                                        <p:tgtEl>
                                          <p:spTgt spid="820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2000"/>
                                        <p:tgtEl>
                                          <p:spTgt spid="38"/>
                                        </p:tgtEl>
                                      </p:cBhvr>
                                    </p:animEffect>
                                  </p:childTnLst>
                                </p:cTn>
                              </p:par>
                            </p:childTnLst>
                          </p:cTn>
                        </p:par>
                        <p:par>
                          <p:cTn id="41" fill="hold">
                            <p:stCondLst>
                              <p:cond delay="9000"/>
                            </p:stCondLst>
                            <p:childTnLst>
                              <p:par>
                                <p:cTn id="42" presetID="55" presetClass="entr" presetSubtype="0" fill="hold" nodeType="afterEffect">
                                  <p:stCondLst>
                                    <p:cond delay="0"/>
                                  </p:stCondLst>
                                  <p:childTnLst>
                                    <p:set>
                                      <p:cBhvr>
                                        <p:cTn id="43" dur="1" fill="hold">
                                          <p:stCondLst>
                                            <p:cond delay="0"/>
                                          </p:stCondLst>
                                        </p:cTn>
                                        <p:tgtEl>
                                          <p:spTgt spid="8196"/>
                                        </p:tgtEl>
                                        <p:attrNameLst>
                                          <p:attrName>style.visibility</p:attrName>
                                        </p:attrNameLst>
                                      </p:cBhvr>
                                      <p:to>
                                        <p:strVal val="visible"/>
                                      </p:to>
                                    </p:set>
                                    <p:anim calcmode="lin" valueType="num">
                                      <p:cBhvr>
                                        <p:cTn id="44" dur="1000" fill="hold"/>
                                        <p:tgtEl>
                                          <p:spTgt spid="8196"/>
                                        </p:tgtEl>
                                        <p:attrNameLst>
                                          <p:attrName>ppt_w</p:attrName>
                                        </p:attrNameLst>
                                      </p:cBhvr>
                                      <p:tavLst>
                                        <p:tav tm="0">
                                          <p:val>
                                            <p:strVal val="#ppt_w*0.70"/>
                                          </p:val>
                                        </p:tav>
                                        <p:tav tm="100000">
                                          <p:val>
                                            <p:strVal val="#ppt_w"/>
                                          </p:val>
                                        </p:tav>
                                      </p:tavLst>
                                    </p:anim>
                                    <p:anim calcmode="lin" valueType="num">
                                      <p:cBhvr>
                                        <p:cTn id="45" dur="1000" fill="hold"/>
                                        <p:tgtEl>
                                          <p:spTgt spid="8196"/>
                                        </p:tgtEl>
                                        <p:attrNameLst>
                                          <p:attrName>ppt_h</p:attrName>
                                        </p:attrNameLst>
                                      </p:cBhvr>
                                      <p:tavLst>
                                        <p:tav tm="0">
                                          <p:val>
                                            <p:strVal val="#ppt_h"/>
                                          </p:val>
                                        </p:tav>
                                        <p:tav tm="100000">
                                          <p:val>
                                            <p:strVal val="#ppt_h"/>
                                          </p:val>
                                        </p:tav>
                                      </p:tavLst>
                                    </p:anim>
                                    <p:animEffect transition="in" filter="fade">
                                      <p:cBhvr>
                                        <p:cTn id="46" dur="1000"/>
                                        <p:tgtEl>
                                          <p:spTgt spid="819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2000"/>
                                        <p:tgtEl>
                                          <p:spTgt spid="35"/>
                                        </p:tgtEl>
                                      </p:cBhvr>
                                    </p:animEffect>
                                  </p:childTnLst>
                                </p:cTn>
                              </p:par>
                            </p:childTnLst>
                          </p:cTn>
                        </p:par>
                        <p:par>
                          <p:cTn id="50" fill="hold">
                            <p:stCondLst>
                              <p:cond delay="11000"/>
                            </p:stCondLst>
                            <p:childTnLst>
                              <p:par>
                                <p:cTn id="51" presetID="55" presetClass="entr" presetSubtype="0" fill="hold" nodeType="afterEffect">
                                  <p:stCondLst>
                                    <p:cond delay="0"/>
                                  </p:stCondLst>
                                  <p:childTnLst>
                                    <p:set>
                                      <p:cBhvr>
                                        <p:cTn id="52" dur="1" fill="hold">
                                          <p:stCondLst>
                                            <p:cond delay="0"/>
                                          </p:stCondLst>
                                        </p:cTn>
                                        <p:tgtEl>
                                          <p:spTgt spid="8200"/>
                                        </p:tgtEl>
                                        <p:attrNameLst>
                                          <p:attrName>style.visibility</p:attrName>
                                        </p:attrNameLst>
                                      </p:cBhvr>
                                      <p:to>
                                        <p:strVal val="visible"/>
                                      </p:to>
                                    </p:set>
                                    <p:anim calcmode="lin" valueType="num">
                                      <p:cBhvr>
                                        <p:cTn id="53" dur="1000" fill="hold"/>
                                        <p:tgtEl>
                                          <p:spTgt spid="8200"/>
                                        </p:tgtEl>
                                        <p:attrNameLst>
                                          <p:attrName>ppt_w</p:attrName>
                                        </p:attrNameLst>
                                      </p:cBhvr>
                                      <p:tavLst>
                                        <p:tav tm="0">
                                          <p:val>
                                            <p:strVal val="#ppt_w*0.70"/>
                                          </p:val>
                                        </p:tav>
                                        <p:tav tm="100000">
                                          <p:val>
                                            <p:strVal val="#ppt_w"/>
                                          </p:val>
                                        </p:tav>
                                      </p:tavLst>
                                    </p:anim>
                                    <p:anim calcmode="lin" valueType="num">
                                      <p:cBhvr>
                                        <p:cTn id="54" dur="1000" fill="hold"/>
                                        <p:tgtEl>
                                          <p:spTgt spid="8200"/>
                                        </p:tgtEl>
                                        <p:attrNameLst>
                                          <p:attrName>ppt_h</p:attrName>
                                        </p:attrNameLst>
                                      </p:cBhvr>
                                      <p:tavLst>
                                        <p:tav tm="0">
                                          <p:val>
                                            <p:strVal val="#ppt_h"/>
                                          </p:val>
                                        </p:tav>
                                        <p:tav tm="100000">
                                          <p:val>
                                            <p:strVal val="#ppt_h"/>
                                          </p:val>
                                        </p:tav>
                                      </p:tavLst>
                                    </p:anim>
                                    <p:animEffect transition="in" filter="fade">
                                      <p:cBhvr>
                                        <p:cTn id="55" dur="1000"/>
                                        <p:tgtEl>
                                          <p:spTgt spid="820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2000"/>
                                        <p:tgtEl>
                                          <p:spTgt spid="28"/>
                                        </p:tgtEl>
                                      </p:cBhvr>
                                    </p:animEffect>
                                  </p:childTnLst>
                                </p:cTn>
                              </p:par>
                            </p:childTnLst>
                          </p:cTn>
                        </p:par>
                        <p:par>
                          <p:cTn id="59" fill="hold">
                            <p:stCondLst>
                              <p:cond delay="13000"/>
                            </p:stCondLst>
                            <p:childTnLst>
                              <p:par>
                                <p:cTn id="60" presetID="55" presetClass="entr" presetSubtype="0" fill="hold" nodeType="afterEffect">
                                  <p:stCondLst>
                                    <p:cond delay="0"/>
                                  </p:stCondLst>
                                  <p:childTnLst>
                                    <p:set>
                                      <p:cBhvr>
                                        <p:cTn id="61" dur="1" fill="hold">
                                          <p:stCondLst>
                                            <p:cond delay="0"/>
                                          </p:stCondLst>
                                        </p:cTn>
                                        <p:tgtEl>
                                          <p:spTgt spid="8202"/>
                                        </p:tgtEl>
                                        <p:attrNameLst>
                                          <p:attrName>style.visibility</p:attrName>
                                        </p:attrNameLst>
                                      </p:cBhvr>
                                      <p:to>
                                        <p:strVal val="visible"/>
                                      </p:to>
                                    </p:set>
                                    <p:anim calcmode="lin" valueType="num">
                                      <p:cBhvr>
                                        <p:cTn id="62" dur="1000" fill="hold"/>
                                        <p:tgtEl>
                                          <p:spTgt spid="8202"/>
                                        </p:tgtEl>
                                        <p:attrNameLst>
                                          <p:attrName>ppt_w</p:attrName>
                                        </p:attrNameLst>
                                      </p:cBhvr>
                                      <p:tavLst>
                                        <p:tav tm="0">
                                          <p:val>
                                            <p:strVal val="#ppt_w*0.70"/>
                                          </p:val>
                                        </p:tav>
                                        <p:tav tm="100000">
                                          <p:val>
                                            <p:strVal val="#ppt_w"/>
                                          </p:val>
                                        </p:tav>
                                      </p:tavLst>
                                    </p:anim>
                                    <p:anim calcmode="lin" valueType="num">
                                      <p:cBhvr>
                                        <p:cTn id="63" dur="1000" fill="hold"/>
                                        <p:tgtEl>
                                          <p:spTgt spid="8202"/>
                                        </p:tgtEl>
                                        <p:attrNameLst>
                                          <p:attrName>ppt_h</p:attrName>
                                        </p:attrNameLst>
                                      </p:cBhvr>
                                      <p:tavLst>
                                        <p:tav tm="0">
                                          <p:val>
                                            <p:strVal val="#ppt_h"/>
                                          </p:val>
                                        </p:tav>
                                        <p:tav tm="100000">
                                          <p:val>
                                            <p:strVal val="#ppt_h"/>
                                          </p:val>
                                        </p:tav>
                                      </p:tavLst>
                                    </p:anim>
                                    <p:animEffect transition="in" filter="fade">
                                      <p:cBhvr>
                                        <p:cTn id="64" dur="1000"/>
                                        <p:tgtEl>
                                          <p:spTgt spid="820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2000"/>
                                        <p:tgtEl>
                                          <p:spTgt spid="14"/>
                                        </p:tgtEl>
                                      </p:cBhvr>
                                    </p:animEffect>
                                  </p:childTnLst>
                                </p:cTn>
                              </p:par>
                            </p:childTnLst>
                          </p:cTn>
                        </p:par>
                        <p:par>
                          <p:cTn id="68" fill="hold">
                            <p:stCondLst>
                              <p:cond delay="15000"/>
                            </p:stCondLst>
                            <p:childTnLst>
                              <p:par>
                                <p:cTn id="69" presetID="55" presetClass="entr" presetSubtype="0" fill="hold"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1000" fill="hold"/>
                                        <p:tgtEl>
                                          <p:spTgt spid="37"/>
                                        </p:tgtEl>
                                        <p:attrNameLst>
                                          <p:attrName>ppt_w</p:attrName>
                                        </p:attrNameLst>
                                      </p:cBhvr>
                                      <p:tavLst>
                                        <p:tav tm="0">
                                          <p:val>
                                            <p:strVal val="#ppt_w*0.70"/>
                                          </p:val>
                                        </p:tav>
                                        <p:tav tm="100000">
                                          <p:val>
                                            <p:strVal val="#ppt_w"/>
                                          </p:val>
                                        </p:tav>
                                      </p:tavLst>
                                    </p:anim>
                                    <p:anim calcmode="lin" valueType="num">
                                      <p:cBhvr>
                                        <p:cTn id="72" dur="1000" fill="hold"/>
                                        <p:tgtEl>
                                          <p:spTgt spid="37"/>
                                        </p:tgtEl>
                                        <p:attrNameLst>
                                          <p:attrName>ppt_h</p:attrName>
                                        </p:attrNameLst>
                                      </p:cBhvr>
                                      <p:tavLst>
                                        <p:tav tm="0">
                                          <p:val>
                                            <p:strVal val="#ppt_h"/>
                                          </p:val>
                                        </p:tav>
                                        <p:tav tm="100000">
                                          <p:val>
                                            <p:strVal val="#ppt_h"/>
                                          </p:val>
                                        </p:tav>
                                      </p:tavLst>
                                    </p:anim>
                                    <p:animEffect transition="in" filter="fade">
                                      <p:cBhvr>
                                        <p:cTn id="73" dur="1000"/>
                                        <p:tgtEl>
                                          <p:spTgt spid="3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2000"/>
                                        <p:tgtEl>
                                          <p:spTgt spid="33"/>
                                        </p:tgtEl>
                                      </p:cBhvr>
                                    </p:animEffect>
                                  </p:childTnLst>
                                </p:cTn>
                              </p:par>
                            </p:childTnLst>
                          </p:cTn>
                        </p:par>
                        <p:par>
                          <p:cTn id="77" fill="hold">
                            <p:stCondLst>
                              <p:cond delay="17000"/>
                            </p:stCondLst>
                            <p:childTnLst>
                              <p:par>
                                <p:cTn id="78" presetID="55" presetClass="entr" presetSubtype="0" fill="hold" nodeType="afterEffect">
                                  <p:stCondLst>
                                    <p:cond delay="0"/>
                                  </p:stCondLst>
                                  <p:childTnLst>
                                    <p:set>
                                      <p:cBhvr>
                                        <p:cTn id="79" dur="1" fill="hold">
                                          <p:stCondLst>
                                            <p:cond delay="0"/>
                                          </p:stCondLst>
                                        </p:cTn>
                                        <p:tgtEl>
                                          <p:spTgt spid="8201"/>
                                        </p:tgtEl>
                                        <p:attrNameLst>
                                          <p:attrName>style.visibility</p:attrName>
                                        </p:attrNameLst>
                                      </p:cBhvr>
                                      <p:to>
                                        <p:strVal val="visible"/>
                                      </p:to>
                                    </p:set>
                                    <p:anim calcmode="lin" valueType="num">
                                      <p:cBhvr>
                                        <p:cTn id="80" dur="1000" fill="hold"/>
                                        <p:tgtEl>
                                          <p:spTgt spid="8201"/>
                                        </p:tgtEl>
                                        <p:attrNameLst>
                                          <p:attrName>ppt_w</p:attrName>
                                        </p:attrNameLst>
                                      </p:cBhvr>
                                      <p:tavLst>
                                        <p:tav tm="0">
                                          <p:val>
                                            <p:strVal val="#ppt_w*0.70"/>
                                          </p:val>
                                        </p:tav>
                                        <p:tav tm="100000">
                                          <p:val>
                                            <p:strVal val="#ppt_w"/>
                                          </p:val>
                                        </p:tav>
                                      </p:tavLst>
                                    </p:anim>
                                    <p:anim calcmode="lin" valueType="num">
                                      <p:cBhvr>
                                        <p:cTn id="81" dur="1000" fill="hold"/>
                                        <p:tgtEl>
                                          <p:spTgt spid="8201"/>
                                        </p:tgtEl>
                                        <p:attrNameLst>
                                          <p:attrName>ppt_h</p:attrName>
                                        </p:attrNameLst>
                                      </p:cBhvr>
                                      <p:tavLst>
                                        <p:tav tm="0">
                                          <p:val>
                                            <p:strVal val="#ppt_h"/>
                                          </p:val>
                                        </p:tav>
                                        <p:tav tm="100000">
                                          <p:val>
                                            <p:strVal val="#ppt_h"/>
                                          </p:val>
                                        </p:tav>
                                      </p:tavLst>
                                    </p:anim>
                                    <p:animEffect transition="in" filter="fade">
                                      <p:cBhvr>
                                        <p:cTn id="82" dur="1000"/>
                                        <p:tgtEl>
                                          <p:spTgt spid="8201"/>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fade">
                                      <p:cBhvr>
                                        <p:cTn id="85" dur="2000"/>
                                        <p:tgtEl>
                                          <p:spTgt spid="34"/>
                                        </p:tgtEl>
                                      </p:cBhvr>
                                    </p:animEffect>
                                  </p:childTnLst>
                                </p:cTn>
                              </p:par>
                            </p:childTnLst>
                          </p:cTn>
                        </p:par>
                        <p:par>
                          <p:cTn id="86" fill="hold">
                            <p:stCondLst>
                              <p:cond delay="19000"/>
                            </p:stCondLst>
                            <p:childTnLst>
                              <p:par>
                                <p:cTn id="87" presetID="55" presetClass="entr" presetSubtype="0" fill="hold" nodeType="afterEffect">
                                  <p:stCondLst>
                                    <p:cond delay="0"/>
                                  </p:stCondLst>
                                  <p:childTnLst>
                                    <p:set>
                                      <p:cBhvr>
                                        <p:cTn id="88" dur="1" fill="hold">
                                          <p:stCondLst>
                                            <p:cond delay="0"/>
                                          </p:stCondLst>
                                        </p:cTn>
                                        <p:tgtEl>
                                          <p:spTgt spid="8195"/>
                                        </p:tgtEl>
                                        <p:attrNameLst>
                                          <p:attrName>style.visibility</p:attrName>
                                        </p:attrNameLst>
                                      </p:cBhvr>
                                      <p:to>
                                        <p:strVal val="visible"/>
                                      </p:to>
                                    </p:set>
                                    <p:anim calcmode="lin" valueType="num">
                                      <p:cBhvr>
                                        <p:cTn id="89" dur="1000" fill="hold"/>
                                        <p:tgtEl>
                                          <p:spTgt spid="8195"/>
                                        </p:tgtEl>
                                        <p:attrNameLst>
                                          <p:attrName>ppt_w</p:attrName>
                                        </p:attrNameLst>
                                      </p:cBhvr>
                                      <p:tavLst>
                                        <p:tav tm="0">
                                          <p:val>
                                            <p:strVal val="#ppt_w*0.70"/>
                                          </p:val>
                                        </p:tav>
                                        <p:tav tm="100000">
                                          <p:val>
                                            <p:strVal val="#ppt_w"/>
                                          </p:val>
                                        </p:tav>
                                      </p:tavLst>
                                    </p:anim>
                                    <p:anim calcmode="lin" valueType="num">
                                      <p:cBhvr>
                                        <p:cTn id="90" dur="1000" fill="hold"/>
                                        <p:tgtEl>
                                          <p:spTgt spid="8195"/>
                                        </p:tgtEl>
                                        <p:attrNameLst>
                                          <p:attrName>ppt_h</p:attrName>
                                        </p:attrNameLst>
                                      </p:cBhvr>
                                      <p:tavLst>
                                        <p:tav tm="0">
                                          <p:val>
                                            <p:strVal val="#ppt_h"/>
                                          </p:val>
                                        </p:tav>
                                        <p:tav tm="100000">
                                          <p:val>
                                            <p:strVal val="#ppt_h"/>
                                          </p:val>
                                        </p:tav>
                                      </p:tavLst>
                                    </p:anim>
                                    <p:animEffect transition="in" filter="fade">
                                      <p:cBhvr>
                                        <p:cTn id="91" dur="1000"/>
                                        <p:tgtEl>
                                          <p:spTgt spid="819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fade">
                                      <p:cBhvr>
                                        <p:cTn id="94" dur="2000"/>
                                        <p:tgtEl>
                                          <p:spTgt spid="32"/>
                                        </p:tgtEl>
                                      </p:cBhvr>
                                    </p:animEffect>
                                  </p:childTnLst>
                                </p:cTn>
                              </p:par>
                            </p:childTnLst>
                          </p:cTn>
                        </p:par>
                        <p:par>
                          <p:cTn id="95" fill="hold">
                            <p:stCondLst>
                              <p:cond delay="21000"/>
                            </p:stCondLst>
                            <p:childTnLst>
                              <p:par>
                                <p:cTn id="96" presetID="55" presetClass="entr" presetSubtype="0" fill="hold" nodeType="afterEffect">
                                  <p:stCondLst>
                                    <p:cond delay="0"/>
                                  </p:stCondLst>
                                  <p:childTnLst>
                                    <p:set>
                                      <p:cBhvr>
                                        <p:cTn id="97" dur="1" fill="hold">
                                          <p:stCondLst>
                                            <p:cond delay="0"/>
                                          </p:stCondLst>
                                        </p:cTn>
                                        <p:tgtEl>
                                          <p:spTgt spid="8220"/>
                                        </p:tgtEl>
                                        <p:attrNameLst>
                                          <p:attrName>style.visibility</p:attrName>
                                        </p:attrNameLst>
                                      </p:cBhvr>
                                      <p:to>
                                        <p:strVal val="visible"/>
                                      </p:to>
                                    </p:set>
                                    <p:anim calcmode="lin" valueType="num">
                                      <p:cBhvr>
                                        <p:cTn id="98" dur="1000" fill="hold"/>
                                        <p:tgtEl>
                                          <p:spTgt spid="8220"/>
                                        </p:tgtEl>
                                        <p:attrNameLst>
                                          <p:attrName>ppt_w</p:attrName>
                                        </p:attrNameLst>
                                      </p:cBhvr>
                                      <p:tavLst>
                                        <p:tav tm="0">
                                          <p:val>
                                            <p:strVal val="#ppt_w*0.70"/>
                                          </p:val>
                                        </p:tav>
                                        <p:tav tm="100000">
                                          <p:val>
                                            <p:strVal val="#ppt_w"/>
                                          </p:val>
                                        </p:tav>
                                      </p:tavLst>
                                    </p:anim>
                                    <p:anim calcmode="lin" valueType="num">
                                      <p:cBhvr>
                                        <p:cTn id="99" dur="1000" fill="hold"/>
                                        <p:tgtEl>
                                          <p:spTgt spid="8220"/>
                                        </p:tgtEl>
                                        <p:attrNameLst>
                                          <p:attrName>ppt_h</p:attrName>
                                        </p:attrNameLst>
                                      </p:cBhvr>
                                      <p:tavLst>
                                        <p:tav tm="0">
                                          <p:val>
                                            <p:strVal val="#ppt_h"/>
                                          </p:val>
                                        </p:tav>
                                        <p:tav tm="100000">
                                          <p:val>
                                            <p:strVal val="#ppt_h"/>
                                          </p:val>
                                        </p:tav>
                                      </p:tavLst>
                                    </p:anim>
                                    <p:animEffect transition="in" filter="fade">
                                      <p:cBhvr>
                                        <p:cTn id="100" dur="1000"/>
                                        <p:tgtEl>
                                          <p:spTgt spid="8220"/>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6"/>
                                        </p:tgtEl>
                                        <p:attrNameLst>
                                          <p:attrName>style.visibility</p:attrName>
                                        </p:attrNameLst>
                                      </p:cBhvr>
                                      <p:to>
                                        <p:strVal val="visible"/>
                                      </p:to>
                                    </p:set>
                                    <p:animEffect transition="in" filter="fade">
                                      <p:cBhvr>
                                        <p:cTn id="103" dur="2000"/>
                                        <p:tgtEl>
                                          <p:spTgt spid="16"/>
                                        </p:tgtEl>
                                      </p:cBhvr>
                                    </p:animEffect>
                                  </p:childTnLst>
                                </p:cTn>
                              </p:par>
                            </p:childTnLst>
                          </p:cTn>
                        </p:par>
                        <p:par>
                          <p:cTn id="104" fill="hold">
                            <p:stCondLst>
                              <p:cond delay="23000"/>
                            </p:stCondLst>
                            <p:childTnLst>
                              <p:par>
                                <p:cTn id="105" presetID="55" presetClass="entr" presetSubtype="0" fill="hold" nodeType="afterEffect">
                                  <p:stCondLst>
                                    <p:cond delay="0"/>
                                  </p:stCondLst>
                                  <p:childTnLst>
                                    <p:set>
                                      <p:cBhvr>
                                        <p:cTn id="106" dur="1" fill="hold">
                                          <p:stCondLst>
                                            <p:cond delay="0"/>
                                          </p:stCondLst>
                                        </p:cTn>
                                        <p:tgtEl>
                                          <p:spTgt spid="8199"/>
                                        </p:tgtEl>
                                        <p:attrNameLst>
                                          <p:attrName>style.visibility</p:attrName>
                                        </p:attrNameLst>
                                      </p:cBhvr>
                                      <p:to>
                                        <p:strVal val="visible"/>
                                      </p:to>
                                    </p:set>
                                    <p:anim calcmode="lin" valueType="num">
                                      <p:cBhvr>
                                        <p:cTn id="107" dur="1000" fill="hold"/>
                                        <p:tgtEl>
                                          <p:spTgt spid="8199"/>
                                        </p:tgtEl>
                                        <p:attrNameLst>
                                          <p:attrName>ppt_w</p:attrName>
                                        </p:attrNameLst>
                                      </p:cBhvr>
                                      <p:tavLst>
                                        <p:tav tm="0">
                                          <p:val>
                                            <p:strVal val="#ppt_w*0.70"/>
                                          </p:val>
                                        </p:tav>
                                        <p:tav tm="100000">
                                          <p:val>
                                            <p:strVal val="#ppt_w"/>
                                          </p:val>
                                        </p:tav>
                                      </p:tavLst>
                                    </p:anim>
                                    <p:anim calcmode="lin" valueType="num">
                                      <p:cBhvr>
                                        <p:cTn id="108" dur="1000" fill="hold"/>
                                        <p:tgtEl>
                                          <p:spTgt spid="8199"/>
                                        </p:tgtEl>
                                        <p:attrNameLst>
                                          <p:attrName>ppt_h</p:attrName>
                                        </p:attrNameLst>
                                      </p:cBhvr>
                                      <p:tavLst>
                                        <p:tav tm="0">
                                          <p:val>
                                            <p:strVal val="#ppt_h"/>
                                          </p:val>
                                        </p:tav>
                                        <p:tav tm="100000">
                                          <p:val>
                                            <p:strVal val="#ppt_h"/>
                                          </p:val>
                                        </p:tav>
                                      </p:tavLst>
                                    </p:anim>
                                    <p:animEffect transition="in" filter="fade">
                                      <p:cBhvr>
                                        <p:cTn id="109" dur="1000"/>
                                        <p:tgtEl>
                                          <p:spTgt spid="8199"/>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fade">
                                      <p:cBhvr>
                                        <p:cTn id="112"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8207" grpId="0"/>
      <p:bldP spid="21" grpId="0" animBg="1"/>
      <p:bldP spid="28" grpId="0"/>
      <p:bldP spid="31" grpId="0"/>
      <p:bldP spid="32" grpId="0"/>
      <p:bldP spid="33" grpId="0"/>
      <p:bldP spid="34" grpId="0"/>
      <p:bldP spid="35"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57563" y="571500"/>
            <a:ext cx="5500687" cy="2857500"/>
          </a:xfrm>
        </p:spPr>
        <p:txBody>
          <a:bodyPr>
            <a:noAutofit/>
          </a:bodyPr>
          <a:lstStyle/>
          <a:p>
            <a:pPr algn="just" eaLnBrk="1" fontAlgn="auto" hangingPunct="1">
              <a:spcAft>
                <a:spcPts val="0"/>
              </a:spcAft>
              <a:defRPr/>
            </a:pPr>
            <a:r>
              <a:rPr lang="tt-RU" sz="1800" b="1" dirty="0" smtClean="0">
                <a:latin typeface="Arial" pitchFamily="34" charset="0"/>
                <a:cs typeface="Arial" pitchFamily="34" charset="0"/>
              </a:rPr>
              <a:t>   </a:t>
            </a:r>
            <a:r>
              <a:rPr lang="tt-RU" sz="1800" b="1" dirty="0" smtClean="0">
                <a:solidFill>
                  <a:schemeClr val="accent6">
                    <a:lumMod val="50000"/>
                  </a:schemeClr>
                </a:solidFill>
                <a:latin typeface="Arial" pitchFamily="34" charset="0"/>
                <a:cs typeface="Arial" pitchFamily="34" charset="0"/>
              </a:rPr>
              <a:t>Габдуллага әти-әни назы күрергә насыйп булмый: ул дөньяга килүгә биш ай да үтми, әтисе Мөхәммәтгариф августның 29 ында 44 яшендә вафат була.</a:t>
            </a:r>
            <a:r>
              <a:rPr lang="tt-RU" sz="1800" b="1" dirty="0" smtClean="0">
                <a:solidFill>
                  <a:srgbClr val="002060"/>
                </a:solidFill>
                <a:latin typeface="Arial" pitchFamily="34" charset="0"/>
                <a:cs typeface="Arial" pitchFamily="34" charset="0"/>
              </a:rPr>
              <a:t> </a:t>
            </a:r>
            <a:br>
              <a:rPr lang="tt-RU" sz="1800" b="1" dirty="0" smtClean="0">
                <a:solidFill>
                  <a:srgbClr val="002060"/>
                </a:solidFill>
                <a:latin typeface="Arial" pitchFamily="34" charset="0"/>
                <a:cs typeface="Arial" pitchFamily="34" charset="0"/>
              </a:rPr>
            </a:br>
            <a:r>
              <a:rPr lang="tt-RU" sz="1800" b="1" dirty="0" smtClean="0">
                <a:solidFill>
                  <a:srgbClr val="002060"/>
                </a:solidFill>
                <a:latin typeface="Arial" pitchFamily="34" charset="0"/>
                <a:cs typeface="Arial" pitchFamily="34" charset="0"/>
              </a:rPr>
              <a:t>   </a:t>
            </a:r>
            <a:r>
              <a:rPr lang="tt-RU" sz="1800" b="1" dirty="0" smtClean="0">
                <a:solidFill>
                  <a:schemeClr val="accent6">
                    <a:lumMod val="50000"/>
                  </a:schemeClr>
                </a:solidFill>
                <a:latin typeface="Arial" pitchFamily="34" charset="0"/>
                <a:cs typeface="Arial" pitchFamily="34" charset="0"/>
              </a:rPr>
              <a:t>Анасы Мәмдүдәгә, каен атасы карт хәзрәт үлгәннән сон, атасы Зиннәтулла карт йортына Өчилегә кайтып егылудан башка чара калмый.</a:t>
            </a:r>
            <a:br>
              <a:rPr lang="tt-RU" sz="1800" b="1" dirty="0" smtClean="0">
                <a:solidFill>
                  <a:schemeClr val="accent6">
                    <a:lumMod val="50000"/>
                  </a:schemeClr>
                </a:solidFill>
                <a:latin typeface="Arial" pitchFamily="34" charset="0"/>
                <a:cs typeface="Arial" pitchFamily="34" charset="0"/>
              </a:rPr>
            </a:br>
            <a:r>
              <a:rPr lang="tt-RU" sz="1800" b="1" dirty="0" smtClean="0">
                <a:solidFill>
                  <a:schemeClr val="accent6">
                    <a:lumMod val="50000"/>
                  </a:schemeClr>
                </a:solidFill>
                <a:latin typeface="Arial" pitchFamily="34" charset="0"/>
                <a:cs typeface="Arial" pitchFamily="34" charset="0"/>
              </a:rPr>
              <a:t>   Сасна авылыннан аерылып чыккан Күчкән Сасна мулласы Шакир яучы җибәрә. </a:t>
            </a:r>
            <a:r>
              <a:rPr lang="tt-RU" sz="2000" b="1" dirty="0" smtClean="0">
                <a:latin typeface="Arial" pitchFamily="34" charset="0"/>
                <a:cs typeface="Arial" pitchFamily="34" charset="0"/>
              </a:rPr>
              <a:t/>
            </a:r>
            <a:br>
              <a:rPr lang="tt-RU" sz="2000" b="1" dirty="0" smtClean="0">
                <a:latin typeface="Arial" pitchFamily="34" charset="0"/>
                <a:cs typeface="Arial" pitchFamily="34" charset="0"/>
              </a:rPr>
            </a:br>
            <a:r>
              <a:rPr lang="tt-RU" sz="2000" b="1" dirty="0" smtClean="0">
                <a:solidFill>
                  <a:schemeClr val="accent6">
                    <a:lumMod val="50000"/>
                  </a:schemeClr>
                </a:solidFill>
                <a:latin typeface="Arial" pitchFamily="34" charset="0"/>
                <a:cs typeface="Arial" pitchFamily="34" charset="0"/>
              </a:rPr>
              <a:t>   </a:t>
            </a:r>
            <a:r>
              <a:rPr lang="tt-RU" sz="1800" b="1" dirty="0" smtClean="0">
                <a:solidFill>
                  <a:schemeClr val="accent6">
                    <a:lumMod val="50000"/>
                  </a:schemeClr>
                </a:solidFill>
                <a:latin typeface="Arial" pitchFamily="34" charset="0"/>
                <a:cs typeface="Arial" pitchFamily="34" charset="0"/>
              </a:rPr>
              <a:t>Булачак шагыйр</a:t>
            </a:r>
            <a:r>
              <a:rPr lang="ru-RU" sz="1800" b="1" dirty="0" err="1" smtClean="0">
                <a:solidFill>
                  <a:schemeClr val="accent6">
                    <a:lumMod val="50000"/>
                  </a:schemeClr>
                </a:solidFill>
                <a:latin typeface="Arial" pitchFamily="34" charset="0"/>
                <a:cs typeface="Arial" pitchFamily="34" charset="0"/>
              </a:rPr>
              <a:t>ь</a:t>
            </a:r>
            <a:r>
              <a:rPr lang="en-US" sz="1800" b="1" dirty="0" smtClean="0">
                <a:solidFill>
                  <a:schemeClr val="accent6">
                    <a:lumMod val="50000"/>
                  </a:schemeClr>
                </a:solidFill>
                <a:latin typeface="Arial" pitchFamily="34" charset="0"/>
                <a:cs typeface="Arial" pitchFamily="34" charset="0"/>
              </a:rPr>
              <a:t> </a:t>
            </a:r>
            <a:r>
              <a:rPr lang="tt-RU" sz="1800" b="1" dirty="0" smtClean="0">
                <a:solidFill>
                  <a:schemeClr val="accent6">
                    <a:lumMod val="50000"/>
                  </a:schemeClr>
                </a:solidFill>
                <a:latin typeface="Arial" pitchFamily="34" charset="0"/>
                <a:cs typeface="Arial" pitchFamily="34" charset="0"/>
              </a:rPr>
              <a:t> Кушлавычка,  Шәрифә карчык кулына эләгә. </a:t>
            </a:r>
            <a:endParaRPr lang="ru-RU" sz="1800" b="1" dirty="0">
              <a:latin typeface="Arial" pitchFamily="34" charset="0"/>
              <a:cs typeface="Arial" pitchFamily="34" charset="0"/>
            </a:endParaRPr>
          </a:p>
        </p:txBody>
      </p:sp>
      <p:sp>
        <p:nvSpPr>
          <p:cNvPr id="7" name="TextBox 6"/>
          <p:cNvSpPr txBox="1"/>
          <p:nvPr/>
        </p:nvSpPr>
        <p:spPr>
          <a:xfrm>
            <a:off x="179388" y="4797425"/>
            <a:ext cx="8353425" cy="1190625"/>
          </a:xfrm>
          <a:prstGeom prst="rect">
            <a:avLst/>
          </a:prstGeom>
          <a:noFill/>
        </p:spPr>
        <p:txBody>
          <a:bodyPr>
            <a:spAutoFit/>
          </a:bodyPr>
          <a:lstStyle/>
          <a:p>
            <a:pPr algn="just" fontAlgn="auto">
              <a:spcBef>
                <a:spcPts val="0"/>
              </a:spcBef>
              <a:spcAft>
                <a:spcPts val="0"/>
              </a:spcAft>
              <a:defRPr/>
            </a:pPr>
            <a:r>
              <a:rPr lang="tt-RU" b="1" dirty="0">
                <a:solidFill>
                  <a:schemeClr val="accent6">
                    <a:lumMod val="50000"/>
                  </a:schemeClr>
                </a:solidFill>
                <a:latin typeface="Arial" pitchFamily="34" charset="0"/>
                <a:cs typeface="Arial" pitchFamily="34" charset="0"/>
              </a:rPr>
              <a:t>  Тукайның    “Исемдә калганнар”ында: </a:t>
            </a:r>
            <a:r>
              <a:rPr lang="tt-RU" b="1" i="1" dirty="0">
                <a:solidFill>
                  <a:srgbClr val="002060"/>
                </a:solidFill>
                <a:latin typeface="Arial" pitchFamily="34" charset="0"/>
                <a:cs typeface="Arial" pitchFamily="34" charset="0"/>
              </a:rPr>
              <a:t>“... Мин бу карчык ханәсендә кадерсез, артык бер бала булганлыктан, ул мине, әлбәттә, тәрбияләү түгел, яш</a:t>
            </a:r>
            <a:r>
              <a:rPr lang="ru-RU" b="1" i="1" dirty="0">
                <a:solidFill>
                  <a:srgbClr val="002060"/>
                </a:solidFill>
                <a:latin typeface="Arial" pitchFamily="34" charset="0"/>
                <a:cs typeface="Arial" pitchFamily="34" charset="0"/>
              </a:rPr>
              <a:t>ь  балаларның  иң мохтаҗ булдыклары  ачык йөзне  дә  күрсәтмәгән»,</a:t>
            </a:r>
            <a:r>
              <a:rPr lang="ru-RU" b="1" i="1" dirty="0">
                <a:solidFill>
                  <a:schemeClr val="accent2">
                    <a:lumMod val="75000"/>
                  </a:schemeClr>
                </a:solidFill>
                <a:latin typeface="Arial" pitchFamily="34" charset="0"/>
                <a:cs typeface="Arial" pitchFamily="34" charset="0"/>
              </a:rPr>
              <a:t> </a:t>
            </a:r>
            <a:r>
              <a:rPr lang="ru-RU" b="1" i="1" dirty="0">
                <a:solidFill>
                  <a:schemeClr val="accent6">
                    <a:lumMod val="50000"/>
                  </a:schemeClr>
                </a:solidFill>
                <a:latin typeface="Arial" pitchFamily="34" charset="0"/>
                <a:cs typeface="Arial" pitchFamily="34" charset="0"/>
              </a:rPr>
              <a:t>- диелгән. </a:t>
            </a:r>
          </a:p>
        </p:txBody>
      </p:sp>
      <p:pic>
        <p:nvPicPr>
          <p:cNvPr id="9220" name="Picture 8" descr="Картинка 55 из 2173">
            <a:hlinkClick r:id="rId3"/>
          </p:cNvPr>
          <p:cNvPicPr>
            <a:picLocks noChangeAspect="1" noChangeArrowheads="1"/>
          </p:cNvPicPr>
          <p:nvPr/>
        </p:nvPicPr>
        <p:blipFill>
          <a:blip r:embed="rId4" cstate="print"/>
          <a:srcRect/>
          <a:stretch>
            <a:fillRect/>
          </a:stretch>
        </p:blipFill>
        <p:spPr bwMode="auto">
          <a:xfrm>
            <a:off x="0" y="0"/>
            <a:ext cx="2643188" cy="3771900"/>
          </a:xfrm>
          <a:prstGeom prst="rect">
            <a:avLst/>
          </a:prstGeom>
          <a:noFill/>
          <a:ln w="9525">
            <a:solidFill>
              <a:srgbClr val="7030A0"/>
            </a:solidFill>
            <a:miter lim="800000"/>
            <a:headEnd/>
            <a:tailEnd/>
          </a:ln>
        </p:spPr>
      </p:pic>
      <p:sp>
        <p:nvSpPr>
          <p:cNvPr id="9221" name="TextBox 7"/>
          <p:cNvSpPr txBox="1">
            <a:spLocks noChangeArrowheads="1"/>
          </p:cNvSpPr>
          <p:nvPr/>
        </p:nvSpPr>
        <p:spPr bwMode="auto">
          <a:xfrm>
            <a:off x="0" y="3857625"/>
            <a:ext cx="2928938" cy="646113"/>
          </a:xfrm>
          <a:prstGeom prst="rect">
            <a:avLst/>
          </a:prstGeom>
          <a:noFill/>
          <a:ln w="9525">
            <a:noFill/>
            <a:miter lim="800000"/>
            <a:headEnd/>
            <a:tailEnd/>
          </a:ln>
        </p:spPr>
        <p:txBody>
          <a:bodyPr>
            <a:spAutoFit/>
          </a:bodyPr>
          <a:lstStyle/>
          <a:p>
            <a:pPr algn="ctr"/>
            <a:r>
              <a:rPr lang="tt-RU" b="1" i="1"/>
              <a:t>“Кечкенә Тукай”</a:t>
            </a:r>
          </a:p>
          <a:p>
            <a:pPr algn="ctr"/>
            <a:r>
              <a:rPr lang="tt-RU" b="1"/>
              <a:t>Худо</a:t>
            </a:r>
            <a:r>
              <a:rPr lang="ru-RU" b="1"/>
              <a:t>ж</a:t>
            </a:r>
            <a:r>
              <a:rPr lang="tt-RU" b="1"/>
              <a:t>ник Х.-М. Казаков</a:t>
            </a:r>
            <a:endParaRPr lang="ru-RU"/>
          </a:p>
        </p:txBody>
      </p:sp>
    </p:spTree>
  </p:cSld>
  <p:clrMapOvr>
    <a:masterClrMapping/>
  </p:clrMapOvr>
  <p:transition spd="slow" advTm="10000">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20" presetClass="entr" presetSubtype="0" fill="hold" nodeType="after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wedge">
                                      <p:cBhvr>
                                        <p:cTn id="12" dur="2000"/>
                                        <p:tgtEl>
                                          <p:spTgt spid="92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221"/>
                                        </p:tgtEl>
                                        <p:attrNameLst>
                                          <p:attrName>style.visibility</p:attrName>
                                        </p:attrNameLst>
                                      </p:cBhvr>
                                      <p:to>
                                        <p:strVal val="visible"/>
                                      </p:to>
                                    </p:set>
                                    <p:animEffect transition="in" filter="fade">
                                      <p:cBhvr>
                                        <p:cTn id="15" dur="2000"/>
                                        <p:tgtEl>
                                          <p:spTgt spid="9221"/>
                                        </p:tgtEl>
                                      </p:cBhvr>
                                    </p:animEffec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7"/>
                                        </p:tgtEl>
                                        <p:attrNameLst>
                                          <p:attrName>style.visibility</p:attrName>
                                        </p:attrNameLst>
                                      </p:cBhvr>
                                      <p:to>
                                        <p:strVal val="visible"/>
                                      </p:to>
                                    </p:set>
                                    <p:anim calcmode="discrete" valueType="clr">
                                      <p:cBhvr override="childStyle">
                                        <p:cTn id="20"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7"/>
                                        </p:tgtEl>
                                        <p:attrNameLst>
                                          <p:attrName>fillcolor</p:attrName>
                                        </p:attrNameLst>
                                      </p:cBhvr>
                                      <p:tavLst>
                                        <p:tav tm="0">
                                          <p:val>
                                            <p:clrVal>
                                              <a:schemeClr val="accent2"/>
                                            </p:clrVal>
                                          </p:val>
                                        </p:tav>
                                        <p:tav tm="50000">
                                          <p:val>
                                            <p:clrVal>
                                              <a:schemeClr val="hlink"/>
                                            </p:clrVal>
                                          </p:val>
                                        </p:tav>
                                      </p:tavLst>
                                    </p:anim>
                                    <p:set>
                                      <p:cBhvr>
                                        <p:cTn id="22"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2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50" y="1071563"/>
            <a:ext cx="8515350" cy="296862"/>
          </a:xfrm>
        </p:spPr>
        <p:txBody>
          <a:bodyPr>
            <a:noAutofit/>
          </a:bodyPr>
          <a:lstStyle/>
          <a:p>
            <a:pPr algn="just" eaLnBrk="1" hangingPunct="1"/>
            <a:r>
              <a:rPr lang="ru-RU" sz="1800" b="1" smtClean="0">
                <a:solidFill>
                  <a:srgbClr val="9D3232"/>
                </a:solidFill>
                <a:latin typeface="Arial" charset="0"/>
                <a:cs typeface="Arial" charset="0"/>
              </a:rPr>
              <a:t>   Бераздан әнисе Габдулланы үз янына алдыра. </a:t>
            </a:r>
            <a:r>
              <a:rPr lang="tt-RU" sz="1800" b="1" smtClean="0">
                <a:solidFill>
                  <a:srgbClr val="9D3232"/>
                </a:solidFill>
                <a:latin typeface="Arial" charset="0"/>
                <a:cs typeface="Arial" charset="0"/>
              </a:rPr>
              <a:t> Күчкән Сасна авылында “биш минутлык төш шикелле генә”  рәхәт татып калырга насыйп була Габдуллага.</a:t>
            </a:r>
            <a:r>
              <a:rPr lang="tt-RU" sz="1800" smtClean="0">
                <a:solidFill>
                  <a:srgbClr val="9D3232"/>
                </a:solidFill>
                <a:latin typeface="Arial" charset="0"/>
                <a:cs typeface="Arial" charset="0"/>
              </a:rPr>
              <a:t/>
            </a:r>
            <a:br>
              <a:rPr lang="tt-RU" sz="1800" smtClean="0">
                <a:solidFill>
                  <a:srgbClr val="9D3232"/>
                </a:solidFill>
                <a:latin typeface="Arial" charset="0"/>
                <a:cs typeface="Arial" charset="0"/>
              </a:rPr>
            </a:br>
            <a:endParaRPr lang="ru-RU" sz="1800" smtClean="0">
              <a:solidFill>
                <a:srgbClr val="9D3232"/>
              </a:solidFill>
              <a:latin typeface="Arial" charset="0"/>
              <a:cs typeface="Arial" charset="0"/>
            </a:endParaRPr>
          </a:p>
        </p:txBody>
      </p:sp>
      <p:sp>
        <p:nvSpPr>
          <p:cNvPr id="3" name="Содержимое 2"/>
          <p:cNvSpPr>
            <a:spLocks noGrp="1"/>
          </p:cNvSpPr>
          <p:nvPr>
            <p:ph idx="1"/>
          </p:nvPr>
        </p:nvSpPr>
        <p:spPr>
          <a:xfrm>
            <a:off x="0" y="1857375"/>
            <a:ext cx="4500563" cy="4643438"/>
          </a:xfrm>
        </p:spPr>
        <p:txBody>
          <a:bodyPr>
            <a:normAutofit fontScale="92500" lnSpcReduction="10000"/>
          </a:bodyPr>
          <a:lstStyle/>
          <a:p>
            <a:pPr marL="274320" indent="-274320" algn="just" eaLnBrk="1" fontAlgn="auto" hangingPunct="1">
              <a:spcAft>
                <a:spcPts val="0"/>
              </a:spcAft>
              <a:buClr>
                <a:schemeClr val="accent3"/>
              </a:buClr>
              <a:buFont typeface="Wingdings 2"/>
              <a:buNone/>
              <a:defRPr/>
            </a:pPr>
            <a:r>
              <a:rPr lang="tt-RU" sz="1800" b="1" dirty="0" smtClean="0">
                <a:solidFill>
                  <a:schemeClr val="accent6">
                    <a:lumMod val="50000"/>
                  </a:schemeClr>
                </a:solidFill>
                <a:latin typeface="Arial" pitchFamily="34" charset="0"/>
                <a:cs typeface="Arial" pitchFamily="34" charset="0"/>
              </a:rPr>
              <a:t>        Ятимне Сасна мулласы Өчилегә, Зиннәтулла йортына кайтара.</a:t>
            </a:r>
          </a:p>
          <a:p>
            <a:pPr marL="274320" indent="-274320" eaLnBrk="1" fontAlgn="auto" hangingPunct="1">
              <a:spcAft>
                <a:spcPts val="0"/>
              </a:spcAft>
              <a:buClr>
                <a:schemeClr val="accent3"/>
              </a:buClr>
              <a:buFont typeface="Wingdings 2"/>
              <a:buNone/>
              <a:defRPr/>
            </a:pPr>
            <a:r>
              <a:rPr lang="tt-RU" sz="1800" b="1" i="1" dirty="0" smtClean="0">
                <a:solidFill>
                  <a:srgbClr val="002060"/>
                </a:solidFill>
                <a:latin typeface="Arial" pitchFamily="34" charset="0"/>
                <a:cs typeface="Arial" pitchFamily="34" charset="0"/>
              </a:rPr>
              <a:t>    “Үги әбинең алты күгәрченнәре эчендә мин бер чәүкә булганга, мине җыласам – юатучы, иркәләним дисәм – сөюче, ашыйсым-эчәсем килсә – кызганучы бер дә булмаган, мине эткәннәр дә төрткәннәр”.</a:t>
            </a:r>
          </a:p>
          <a:p>
            <a:pPr marL="274320" indent="-274320" algn="just" eaLnBrk="1" fontAlgn="auto" hangingPunct="1">
              <a:spcAft>
                <a:spcPts val="0"/>
              </a:spcAft>
              <a:buClr>
                <a:schemeClr val="accent3"/>
              </a:buClr>
              <a:buFont typeface="Wingdings 2"/>
              <a:buNone/>
              <a:defRPr/>
            </a:pPr>
            <a:endParaRPr lang="tt-RU" sz="1800" b="1" i="1" dirty="0" smtClean="0">
              <a:solidFill>
                <a:srgbClr val="002060"/>
              </a:solidFill>
              <a:latin typeface="Arial" pitchFamily="34" charset="0"/>
              <a:cs typeface="Arial" pitchFamily="34" charset="0"/>
            </a:endParaRPr>
          </a:p>
          <a:p>
            <a:pPr marL="274320" indent="-274320" algn="just" eaLnBrk="1" fontAlgn="auto" hangingPunct="1">
              <a:spcAft>
                <a:spcPts val="0"/>
              </a:spcAft>
              <a:buClr>
                <a:schemeClr val="accent3"/>
              </a:buClr>
              <a:buFont typeface="Wingdings 2"/>
              <a:buNone/>
              <a:defRPr/>
            </a:pPr>
            <a:r>
              <a:rPr lang="tt-RU" sz="1800" b="1" i="1" dirty="0" smtClean="0">
                <a:solidFill>
                  <a:srgbClr val="002060"/>
                </a:solidFill>
                <a:latin typeface="Arial" pitchFamily="34" charset="0"/>
                <a:cs typeface="Arial" pitchFamily="34" charset="0"/>
              </a:rPr>
              <a:t>        </a:t>
            </a:r>
            <a:r>
              <a:rPr lang="tt-RU" sz="1800" b="1" i="1" dirty="0" smtClean="0">
                <a:solidFill>
                  <a:schemeClr val="accent6">
                    <a:lumMod val="50000"/>
                  </a:schemeClr>
                </a:solidFill>
                <a:latin typeface="Arial" pitchFamily="34" charset="0"/>
                <a:cs typeface="Arial" pitchFamily="34" charset="0"/>
              </a:rPr>
              <a:t>Зиннәтулла абзый оныгын асрарга бирү өчен Казанга озатырга мәҗбүр була. Казанның Мөхәммәтвәли дигән бер һөнәрче агай бәләкәй Габдулланы Печән базарыннан асрау бала итеп өенә алып кайта.</a:t>
            </a:r>
          </a:p>
          <a:p>
            <a:pPr marL="274320" indent="-274320" algn="just" eaLnBrk="1" fontAlgn="auto" hangingPunct="1">
              <a:spcAft>
                <a:spcPts val="0"/>
              </a:spcAft>
              <a:buClr>
                <a:schemeClr val="accent3"/>
              </a:buClr>
              <a:buFont typeface="Wingdings 2"/>
              <a:buNone/>
              <a:defRPr/>
            </a:pPr>
            <a:r>
              <a:rPr lang="tt-RU" sz="1800" b="1" i="1" dirty="0" smtClean="0">
                <a:solidFill>
                  <a:schemeClr val="accent6">
                    <a:lumMod val="50000"/>
                  </a:schemeClr>
                </a:solidFill>
                <a:latin typeface="Arial" pitchFamily="34" charset="0"/>
                <a:cs typeface="Arial" pitchFamily="34" charset="0"/>
              </a:rPr>
              <a:t> </a:t>
            </a:r>
            <a:endParaRPr lang="tt-RU" sz="4000" b="1" i="1" dirty="0" smtClean="0">
              <a:solidFill>
                <a:schemeClr val="accent6">
                  <a:lumMod val="50000"/>
                </a:schemeClr>
              </a:solidFill>
              <a:latin typeface="Arial" pitchFamily="34" charset="0"/>
              <a:cs typeface="Arial" pitchFamily="34" charset="0"/>
            </a:endParaRPr>
          </a:p>
          <a:p>
            <a:pPr marL="274320" indent="-274320" algn="ctr" eaLnBrk="1" fontAlgn="auto" hangingPunct="1">
              <a:spcAft>
                <a:spcPts val="0"/>
              </a:spcAft>
              <a:buClr>
                <a:schemeClr val="accent3"/>
              </a:buClr>
              <a:buFont typeface="Wingdings 2"/>
              <a:buNone/>
              <a:defRPr/>
            </a:pPr>
            <a:endParaRPr lang="ru-RU" sz="4000" i="1" dirty="0">
              <a:latin typeface="+mj-lt"/>
            </a:endParaRPr>
          </a:p>
        </p:txBody>
      </p:sp>
      <p:sp>
        <p:nvSpPr>
          <p:cNvPr id="10244" name="TextBox 3"/>
          <p:cNvSpPr txBox="1">
            <a:spLocks noChangeArrowheads="1"/>
          </p:cNvSpPr>
          <p:nvPr/>
        </p:nvSpPr>
        <p:spPr bwMode="auto">
          <a:xfrm>
            <a:off x="1643063" y="1071563"/>
            <a:ext cx="6000750" cy="646112"/>
          </a:xfrm>
          <a:prstGeom prst="rect">
            <a:avLst/>
          </a:prstGeom>
          <a:noFill/>
          <a:ln w="9525">
            <a:noFill/>
            <a:miter lim="800000"/>
            <a:headEnd/>
            <a:tailEnd/>
          </a:ln>
        </p:spPr>
        <p:txBody>
          <a:bodyPr>
            <a:spAutoFit/>
          </a:bodyPr>
          <a:lstStyle/>
          <a:p>
            <a:pPr algn="ctr"/>
            <a:r>
              <a:rPr lang="tt-RU" b="1" i="1">
                <a:solidFill>
                  <a:srgbClr val="002060"/>
                </a:solidFill>
                <a:cs typeface="Arial" charset="0"/>
              </a:rPr>
              <a:t>“Күз яшең дә кипмичә ег</a:t>
            </a:r>
            <a:r>
              <a:rPr lang="ru-RU" b="1" i="1">
                <a:solidFill>
                  <a:srgbClr val="002060"/>
                </a:solidFill>
                <a:cs typeface="Arial" charset="0"/>
              </a:rPr>
              <a:t>ъ</a:t>
            </a:r>
            <a:r>
              <a:rPr lang="tt-RU" b="1" i="1">
                <a:solidFill>
                  <a:srgbClr val="002060"/>
                </a:solidFill>
                <a:cs typeface="Arial" charset="0"/>
              </a:rPr>
              <a:t>лап вафат булган әни!</a:t>
            </a:r>
            <a:br>
              <a:rPr lang="tt-RU" b="1" i="1">
                <a:solidFill>
                  <a:srgbClr val="002060"/>
                </a:solidFill>
                <a:cs typeface="Arial" charset="0"/>
              </a:rPr>
            </a:br>
            <a:r>
              <a:rPr lang="tt-RU" b="1" i="1">
                <a:solidFill>
                  <a:srgbClr val="002060"/>
                </a:solidFill>
                <a:cs typeface="Arial" charset="0"/>
              </a:rPr>
              <a:t>Гаиләсенә җиһанның ник китердең ят кеше?!”</a:t>
            </a:r>
            <a:r>
              <a:rPr lang="tt-RU" b="1">
                <a:solidFill>
                  <a:srgbClr val="002060"/>
                </a:solidFill>
                <a:cs typeface="Arial" charset="0"/>
              </a:rPr>
              <a:t> </a:t>
            </a:r>
            <a:endParaRPr lang="ru-RU" b="1">
              <a:solidFill>
                <a:srgbClr val="002060"/>
              </a:solidFill>
              <a:cs typeface="Arial" charset="0"/>
            </a:endParaRPr>
          </a:p>
        </p:txBody>
      </p:sp>
      <p:pic>
        <p:nvPicPr>
          <p:cNvPr id="10245" name="Picture 6" descr="04"/>
          <p:cNvPicPr>
            <a:picLocks noChangeAspect="1" noChangeArrowheads="1"/>
          </p:cNvPicPr>
          <p:nvPr/>
        </p:nvPicPr>
        <p:blipFill>
          <a:blip r:embed="rId3" cstate="print"/>
          <a:srcRect/>
          <a:stretch>
            <a:fillRect/>
          </a:stretch>
        </p:blipFill>
        <p:spPr bwMode="auto">
          <a:xfrm>
            <a:off x="5786438" y="1785938"/>
            <a:ext cx="1500187" cy="2163762"/>
          </a:xfrm>
          <a:prstGeom prst="rect">
            <a:avLst/>
          </a:prstGeom>
          <a:noFill/>
          <a:ln w="9525">
            <a:solidFill>
              <a:srgbClr val="000066"/>
            </a:solidFill>
            <a:miter lim="800000"/>
            <a:headEnd/>
            <a:tailEnd/>
          </a:ln>
        </p:spPr>
      </p:pic>
      <p:sp>
        <p:nvSpPr>
          <p:cNvPr id="10246" name="TextBox 5"/>
          <p:cNvSpPr txBox="1">
            <a:spLocks noChangeArrowheads="1"/>
          </p:cNvSpPr>
          <p:nvPr/>
        </p:nvSpPr>
        <p:spPr bwMode="auto">
          <a:xfrm>
            <a:off x="7286625" y="3071813"/>
            <a:ext cx="1857375" cy="646112"/>
          </a:xfrm>
          <a:prstGeom prst="rect">
            <a:avLst/>
          </a:prstGeom>
          <a:noFill/>
          <a:ln w="9525">
            <a:noFill/>
            <a:miter lim="800000"/>
            <a:headEnd/>
            <a:tailEnd/>
          </a:ln>
        </p:spPr>
        <p:txBody>
          <a:bodyPr>
            <a:spAutoFit/>
          </a:bodyPr>
          <a:lstStyle/>
          <a:p>
            <a:pPr algn="ctr"/>
            <a:r>
              <a:rPr lang="tt-RU" b="1"/>
              <a:t>Зиннәтулла йорты</a:t>
            </a:r>
            <a:endParaRPr lang="ru-RU" b="1"/>
          </a:p>
        </p:txBody>
      </p:sp>
      <p:pic>
        <p:nvPicPr>
          <p:cNvPr id="10247" name="Picture 7" descr="06"/>
          <p:cNvPicPr>
            <a:picLocks noChangeAspect="1" noChangeArrowheads="1"/>
          </p:cNvPicPr>
          <p:nvPr/>
        </p:nvPicPr>
        <p:blipFill>
          <a:blip r:embed="rId4" cstate="print"/>
          <a:srcRect/>
          <a:stretch>
            <a:fillRect/>
          </a:stretch>
        </p:blipFill>
        <p:spPr bwMode="auto">
          <a:xfrm>
            <a:off x="4786313" y="4143375"/>
            <a:ext cx="1435100" cy="2095500"/>
          </a:xfrm>
          <a:prstGeom prst="rect">
            <a:avLst/>
          </a:prstGeom>
          <a:noFill/>
          <a:ln w="9525">
            <a:solidFill>
              <a:srgbClr val="FF0000"/>
            </a:solidFill>
            <a:miter lim="800000"/>
            <a:headEnd/>
            <a:tailEnd/>
          </a:ln>
        </p:spPr>
      </p:pic>
      <p:pic>
        <p:nvPicPr>
          <p:cNvPr id="10248" name="Picture 8" descr="07"/>
          <p:cNvPicPr>
            <a:picLocks noChangeAspect="1" noChangeArrowheads="1"/>
          </p:cNvPicPr>
          <p:nvPr/>
        </p:nvPicPr>
        <p:blipFill>
          <a:blip r:embed="rId5" cstate="print"/>
          <a:srcRect/>
          <a:stretch>
            <a:fillRect/>
          </a:stretch>
        </p:blipFill>
        <p:spPr bwMode="auto">
          <a:xfrm>
            <a:off x="7072313" y="4143375"/>
            <a:ext cx="1435100" cy="2095500"/>
          </a:xfrm>
          <a:prstGeom prst="rect">
            <a:avLst/>
          </a:prstGeom>
          <a:noFill/>
          <a:ln w="9525">
            <a:solidFill>
              <a:srgbClr val="FF0000"/>
            </a:solidFill>
            <a:miter lim="800000"/>
            <a:headEnd/>
            <a:tailEnd/>
          </a:ln>
        </p:spPr>
      </p:pic>
      <p:sp>
        <p:nvSpPr>
          <p:cNvPr id="10249" name="TextBox 8"/>
          <p:cNvSpPr txBox="1">
            <a:spLocks noChangeArrowheads="1"/>
          </p:cNvSpPr>
          <p:nvPr/>
        </p:nvSpPr>
        <p:spPr bwMode="auto">
          <a:xfrm>
            <a:off x="4714875" y="6211888"/>
            <a:ext cx="3929063" cy="641350"/>
          </a:xfrm>
          <a:prstGeom prst="rect">
            <a:avLst/>
          </a:prstGeom>
          <a:noFill/>
          <a:ln w="9525">
            <a:noFill/>
            <a:miter lim="800000"/>
            <a:headEnd/>
            <a:tailEnd/>
          </a:ln>
        </p:spPr>
        <p:txBody>
          <a:bodyPr>
            <a:spAutoFit/>
          </a:bodyPr>
          <a:lstStyle/>
          <a:p>
            <a:pPr algn="ctr"/>
            <a:r>
              <a:rPr lang="ru-RU" b="1"/>
              <a:t>ХХ гасырда Печән базарында сәүдә  лавкасы интерьеры</a:t>
            </a: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par>
                          <p:cTn id="8" fill="hold">
                            <p:stCondLst>
                              <p:cond delay="3000"/>
                            </p:stCondLst>
                            <p:childTnLst>
                              <p:par>
                                <p:cTn id="9" presetID="50" presetClass="entr" presetSubtype="0" decel="100000" fill="hold" grpId="0" nodeType="afterEffect">
                                  <p:stCondLst>
                                    <p:cond delay="0"/>
                                  </p:stCondLst>
                                  <p:childTnLst>
                                    <p:set>
                                      <p:cBhvr>
                                        <p:cTn id="10" dur="1" fill="hold">
                                          <p:stCondLst>
                                            <p:cond delay="0"/>
                                          </p:stCondLst>
                                        </p:cTn>
                                        <p:tgtEl>
                                          <p:spTgt spid="10244"/>
                                        </p:tgtEl>
                                        <p:attrNameLst>
                                          <p:attrName>style.visibility</p:attrName>
                                        </p:attrNameLst>
                                      </p:cBhvr>
                                      <p:to>
                                        <p:strVal val="visible"/>
                                      </p:to>
                                    </p:set>
                                    <p:anim calcmode="lin" valueType="num">
                                      <p:cBhvr>
                                        <p:cTn id="11" dur="3000" fill="hold"/>
                                        <p:tgtEl>
                                          <p:spTgt spid="10244"/>
                                        </p:tgtEl>
                                        <p:attrNameLst>
                                          <p:attrName>ppt_w</p:attrName>
                                        </p:attrNameLst>
                                      </p:cBhvr>
                                      <p:tavLst>
                                        <p:tav tm="0">
                                          <p:val>
                                            <p:strVal val="#ppt_w+.3"/>
                                          </p:val>
                                        </p:tav>
                                        <p:tav tm="100000">
                                          <p:val>
                                            <p:strVal val="#ppt_w"/>
                                          </p:val>
                                        </p:tav>
                                      </p:tavLst>
                                    </p:anim>
                                    <p:anim calcmode="lin" valueType="num">
                                      <p:cBhvr>
                                        <p:cTn id="12" dur="3000" fill="hold"/>
                                        <p:tgtEl>
                                          <p:spTgt spid="10244"/>
                                        </p:tgtEl>
                                        <p:attrNameLst>
                                          <p:attrName>ppt_h</p:attrName>
                                        </p:attrNameLst>
                                      </p:cBhvr>
                                      <p:tavLst>
                                        <p:tav tm="0">
                                          <p:val>
                                            <p:strVal val="#ppt_h"/>
                                          </p:val>
                                        </p:tav>
                                        <p:tav tm="100000">
                                          <p:val>
                                            <p:strVal val="#ppt_h"/>
                                          </p:val>
                                        </p:tav>
                                      </p:tavLst>
                                    </p:anim>
                                    <p:animEffect transition="in" filter="fade">
                                      <p:cBhvr>
                                        <p:cTn id="13" dur="3000"/>
                                        <p:tgtEl>
                                          <p:spTgt spid="10244"/>
                                        </p:tgtEl>
                                      </p:cBhvr>
                                    </p:animEffect>
                                  </p:childTnLst>
                                </p:cTn>
                              </p:par>
                            </p:childTnLst>
                          </p:cTn>
                        </p:par>
                        <p:par>
                          <p:cTn id="14" fill="hold">
                            <p:stCondLst>
                              <p:cond delay="6000"/>
                            </p:stCondLst>
                            <p:childTnLst>
                              <p:par>
                                <p:cTn id="15" presetID="10" presetClass="entr" presetSubtype="0"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par>
                          <p:cTn id="18" fill="hold">
                            <p:stCondLst>
                              <p:cond delay="8000"/>
                            </p:stCondLst>
                            <p:childTnLst>
                              <p:par>
                                <p:cTn id="19" presetID="10" presetClass="entr" presetSubtype="0" fill="hold" nodeType="afterEffect">
                                  <p:stCondLst>
                                    <p:cond delay="0"/>
                                  </p:stCondLst>
                                  <p:childTnLst>
                                    <p:set>
                                      <p:cBhvr>
                                        <p:cTn id="20" dur="1" fill="hold">
                                          <p:stCondLst>
                                            <p:cond delay="0"/>
                                          </p:stCondLst>
                                        </p:cTn>
                                        <p:tgtEl>
                                          <p:spTgt spid="10245"/>
                                        </p:tgtEl>
                                        <p:attrNameLst>
                                          <p:attrName>style.visibility</p:attrName>
                                        </p:attrNameLst>
                                      </p:cBhvr>
                                      <p:to>
                                        <p:strVal val="visible"/>
                                      </p:to>
                                    </p:set>
                                    <p:animEffect transition="in" filter="fade">
                                      <p:cBhvr>
                                        <p:cTn id="21" dur="2000"/>
                                        <p:tgtEl>
                                          <p:spTgt spid="10245"/>
                                        </p:tgtEl>
                                      </p:cBhvr>
                                    </p:animEffect>
                                  </p:childTnLst>
                                </p:cTn>
                              </p:par>
                            </p:childTnLst>
                          </p:cTn>
                        </p:par>
                        <p:par>
                          <p:cTn id="22" fill="hold">
                            <p:stCondLst>
                              <p:cond delay="10000"/>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25"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27" dur="80"/>
                                        <p:tgtEl>
                                          <p:spTgt spid="3">
                                            <p:txEl>
                                              <p:pRg st="1" end="1"/>
                                            </p:txEl>
                                          </p:spTgt>
                                        </p:tgtEl>
                                        <p:attrNameLst>
                                          <p:attrName>fill.type</p:attrName>
                                        </p:attrNameLst>
                                      </p:cBhvr>
                                      <p:to>
                                        <p:strVal val="solid"/>
                                      </p:to>
                                    </p:set>
                                  </p:childTnLst>
                                </p:cTn>
                              </p:par>
                              <p:par>
                                <p:cTn id="28" presetID="54" presetClass="entr" presetSubtype="0" accel="100000" fill="hold" grpId="0" nodeType="withEffect">
                                  <p:stCondLst>
                                    <p:cond delay="0"/>
                                  </p:stCondLst>
                                  <p:childTnLst>
                                    <p:set>
                                      <p:cBhvr>
                                        <p:cTn id="29" dur="1" fill="hold">
                                          <p:stCondLst>
                                            <p:cond delay="0"/>
                                          </p:stCondLst>
                                        </p:cTn>
                                        <p:tgtEl>
                                          <p:spTgt spid="10246"/>
                                        </p:tgtEl>
                                        <p:attrNameLst>
                                          <p:attrName>style.visibility</p:attrName>
                                        </p:attrNameLst>
                                      </p:cBhvr>
                                      <p:to>
                                        <p:strVal val="visible"/>
                                      </p:to>
                                    </p:set>
                                    <p:anim calcmode="lin" valueType="num">
                                      <p:cBhvr>
                                        <p:cTn id="30" dur="2000" fill="hold"/>
                                        <p:tgtEl>
                                          <p:spTgt spid="10246"/>
                                        </p:tgtEl>
                                        <p:attrNameLst>
                                          <p:attrName>ppt_w</p:attrName>
                                        </p:attrNameLst>
                                      </p:cBhvr>
                                      <p:tavLst>
                                        <p:tav tm="0">
                                          <p:val>
                                            <p:strVal val="#ppt_w*0.05"/>
                                          </p:val>
                                        </p:tav>
                                        <p:tav tm="100000">
                                          <p:val>
                                            <p:strVal val="#ppt_w"/>
                                          </p:val>
                                        </p:tav>
                                      </p:tavLst>
                                    </p:anim>
                                    <p:anim calcmode="lin" valueType="num">
                                      <p:cBhvr>
                                        <p:cTn id="31" dur="2000" fill="hold"/>
                                        <p:tgtEl>
                                          <p:spTgt spid="10246"/>
                                        </p:tgtEl>
                                        <p:attrNameLst>
                                          <p:attrName>ppt_h</p:attrName>
                                        </p:attrNameLst>
                                      </p:cBhvr>
                                      <p:tavLst>
                                        <p:tav tm="0">
                                          <p:val>
                                            <p:strVal val="#ppt_h"/>
                                          </p:val>
                                        </p:tav>
                                        <p:tav tm="100000">
                                          <p:val>
                                            <p:strVal val="#ppt_h"/>
                                          </p:val>
                                        </p:tav>
                                      </p:tavLst>
                                    </p:anim>
                                    <p:anim calcmode="lin" valueType="num">
                                      <p:cBhvr>
                                        <p:cTn id="32" dur="2000" fill="hold"/>
                                        <p:tgtEl>
                                          <p:spTgt spid="10246"/>
                                        </p:tgtEl>
                                        <p:attrNameLst>
                                          <p:attrName>ppt_x</p:attrName>
                                        </p:attrNameLst>
                                      </p:cBhvr>
                                      <p:tavLst>
                                        <p:tav tm="0">
                                          <p:val>
                                            <p:strVal val="#ppt_x-.2"/>
                                          </p:val>
                                        </p:tav>
                                        <p:tav tm="100000">
                                          <p:val>
                                            <p:strVal val="#ppt_x"/>
                                          </p:val>
                                        </p:tav>
                                      </p:tavLst>
                                    </p:anim>
                                    <p:anim calcmode="lin" valueType="num">
                                      <p:cBhvr>
                                        <p:cTn id="33" dur="2000" fill="hold"/>
                                        <p:tgtEl>
                                          <p:spTgt spid="10246"/>
                                        </p:tgtEl>
                                        <p:attrNameLst>
                                          <p:attrName>ppt_y</p:attrName>
                                        </p:attrNameLst>
                                      </p:cBhvr>
                                      <p:tavLst>
                                        <p:tav tm="0">
                                          <p:val>
                                            <p:strVal val="#ppt_y"/>
                                          </p:val>
                                        </p:tav>
                                        <p:tav tm="100000">
                                          <p:val>
                                            <p:strVal val="#ppt_y"/>
                                          </p:val>
                                        </p:tav>
                                      </p:tavLst>
                                    </p:anim>
                                    <p:animEffect transition="in" filter="fade">
                                      <p:cBhvr>
                                        <p:cTn id="34" dur="2000"/>
                                        <p:tgtEl>
                                          <p:spTgt spid="10246"/>
                                        </p:tgtEl>
                                      </p:cBhvr>
                                    </p:animEffect>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2000"/>
                                        <p:tgtEl>
                                          <p:spTgt spid="3">
                                            <p:txEl>
                                              <p:pRg st="3" end="3"/>
                                            </p:txEl>
                                          </p:spTgt>
                                        </p:tgtEl>
                                      </p:cBhvr>
                                    </p:animEffect>
                                    <p:anim calcmode="lin" valueType="num">
                                      <p:cBhvr>
                                        <p:cTn id="40"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1" dur="2000" fill="hold"/>
                                        <p:tgtEl>
                                          <p:spTgt spid="3">
                                            <p:txEl>
                                              <p:pRg st="3" end="3"/>
                                            </p:txEl>
                                          </p:spTgt>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fade">
                                      <p:cBhvr>
                                        <p:cTn id="44" dur="1000"/>
                                        <p:tgtEl>
                                          <p:spTgt spid="3">
                                            <p:txEl>
                                              <p:pRg st="4" end="4"/>
                                            </p:txEl>
                                          </p:spTgt>
                                        </p:tgtEl>
                                      </p:cBhvr>
                                    </p:animEffect>
                                    <p:anim calcmode="lin" valueType="num">
                                      <p:cBhvr>
                                        <p:cTn id="4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2000"/>
                            </p:stCondLst>
                            <p:childTnLst>
                              <p:par>
                                <p:cTn id="48" presetID="29" presetClass="entr" presetSubtype="0" fill="hold" nodeType="afterEffect">
                                  <p:stCondLst>
                                    <p:cond delay="0"/>
                                  </p:stCondLst>
                                  <p:childTnLst>
                                    <p:set>
                                      <p:cBhvr>
                                        <p:cTn id="49" dur="1" fill="hold">
                                          <p:stCondLst>
                                            <p:cond delay="0"/>
                                          </p:stCondLst>
                                        </p:cTn>
                                        <p:tgtEl>
                                          <p:spTgt spid="10247"/>
                                        </p:tgtEl>
                                        <p:attrNameLst>
                                          <p:attrName>style.visibility</p:attrName>
                                        </p:attrNameLst>
                                      </p:cBhvr>
                                      <p:to>
                                        <p:strVal val="visible"/>
                                      </p:to>
                                    </p:set>
                                    <p:anim calcmode="lin" valueType="num">
                                      <p:cBhvr>
                                        <p:cTn id="50" dur="2000" fill="hold"/>
                                        <p:tgtEl>
                                          <p:spTgt spid="10247"/>
                                        </p:tgtEl>
                                        <p:attrNameLst>
                                          <p:attrName>ppt_x</p:attrName>
                                        </p:attrNameLst>
                                      </p:cBhvr>
                                      <p:tavLst>
                                        <p:tav tm="0">
                                          <p:val>
                                            <p:strVal val="#ppt_x-.2"/>
                                          </p:val>
                                        </p:tav>
                                        <p:tav tm="100000">
                                          <p:val>
                                            <p:strVal val="#ppt_x"/>
                                          </p:val>
                                        </p:tav>
                                      </p:tavLst>
                                    </p:anim>
                                    <p:anim calcmode="lin" valueType="num">
                                      <p:cBhvr>
                                        <p:cTn id="51" dur="2000" fill="hold"/>
                                        <p:tgtEl>
                                          <p:spTgt spid="10247"/>
                                        </p:tgtEl>
                                        <p:attrNameLst>
                                          <p:attrName>ppt_y</p:attrName>
                                        </p:attrNameLst>
                                      </p:cBhvr>
                                      <p:tavLst>
                                        <p:tav tm="0">
                                          <p:val>
                                            <p:strVal val="#ppt_y"/>
                                          </p:val>
                                        </p:tav>
                                        <p:tav tm="100000">
                                          <p:val>
                                            <p:strVal val="#ppt_y"/>
                                          </p:val>
                                        </p:tav>
                                      </p:tavLst>
                                    </p:anim>
                                    <p:animEffect transition="in" filter="wipe(right)" prLst="gradientSize: 0.1">
                                      <p:cBhvr>
                                        <p:cTn id="52" dur="2000"/>
                                        <p:tgtEl>
                                          <p:spTgt spid="10247"/>
                                        </p:tgtEl>
                                      </p:cBhvr>
                                    </p:animEffect>
                                  </p:childTnLst>
                                </p:cTn>
                              </p:par>
                              <p:par>
                                <p:cTn id="53" presetID="29" presetClass="entr" presetSubtype="0" fill="hold" nodeType="withEffect">
                                  <p:stCondLst>
                                    <p:cond delay="0"/>
                                  </p:stCondLst>
                                  <p:childTnLst>
                                    <p:set>
                                      <p:cBhvr>
                                        <p:cTn id="54" dur="1" fill="hold">
                                          <p:stCondLst>
                                            <p:cond delay="0"/>
                                          </p:stCondLst>
                                        </p:cTn>
                                        <p:tgtEl>
                                          <p:spTgt spid="10248"/>
                                        </p:tgtEl>
                                        <p:attrNameLst>
                                          <p:attrName>style.visibility</p:attrName>
                                        </p:attrNameLst>
                                      </p:cBhvr>
                                      <p:to>
                                        <p:strVal val="visible"/>
                                      </p:to>
                                    </p:set>
                                    <p:anim calcmode="lin" valueType="num">
                                      <p:cBhvr>
                                        <p:cTn id="55" dur="2000" fill="hold"/>
                                        <p:tgtEl>
                                          <p:spTgt spid="10248"/>
                                        </p:tgtEl>
                                        <p:attrNameLst>
                                          <p:attrName>ppt_x</p:attrName>
                                        </p:attrNameLst>
                                      </p:cBhvr>
                                      <p:tavLst>
                                        <p:tav tm="0">
                                          <p:val>
                                            <p:strVal val="#ppt_x-.2"/>
                                          </p:val>
                                        </p:tav>
                                        <p:tav tm="100000">
                                          <p:val>
                                            <p:strVal val="#ppt_x"/>
                                          </p:val>
                                        </p:tav>
                                      </p:tavLst>
                                    </p:anim>
                                    <p:anim calcmode="lin" valueType="num">
                                      <p:cBhvr>
                                        <p:cTn id="56" dur="2000" fill="hold"/>
                                        <p:tgtEl>
                                          <p:spTgt spid="10248"/>
                                        </p:tgtEl>
                                        <p:attrNameLst>
                                          <p:attrName>ppt_y</p:attrName>
                                        </p:attrNameLst>
                                      </p:cBhvr>
                                      <p:tavLst>
                                        <p:tav tm="0">
                                          <p:val>
                                            <p:strVal val="#ppt_y"/>
                                          </p:val>
                                        </p:tav>
                                        <p:tav tm="100000">
                                          <p:val>
                                            <p:strVal val="#ppt_y"/>
                                          </p:val>
                                        </p:tav>
                                      </p:tavLst>
                                    </p:anim>
                                    <p:animEffect transition="in" filter="wipe(right)" prLst="gradientSize: 0.1">
                                      <p:cBhvr>
                                        <p:cTn id="57" dur="2000"/>
                                        <p:tgtEl>
                                          <p:spTgt spid="10248"/>
                                        </p:tgtEl>
                                      </p:cBhvr>
                                    </p:animEffect>
                                  </p:childTnLst>
                                </p:cTn>
                              </p:par>
                            </p:childTnLst>
                          </p:cTn>
                        </p:par>
                        <p:par>
                          <p:cTn id="58" fill="hold">
                            <p:stCondLst>
                              <p:cond delay="4000"/>
                            </p:stCondLst>
                            <p:childTnLst>
                              <p:par>
                                <p:cTn id="59" presetID="10" presetClass="entr" presetSubtype="0" fill="hold" grpId="0" nodeType="afterEffect">
                                  <p:stCondLst>
                                    <p:cond delay="0"/>
                                  </p:stCondLst>
                                  <p:childTnLst>
                                    <p:set>
                                      <p:cBhvr>
                                        <p:cTn id="60" dur="1" fill="hold">
                                          <p:stCondLst>
                                            <p:cond delay="0"/>
                                          </p:stCondLst>
                                        </p:cTn>
                                        <p:tgtEl>
                                          <p:spTgt spid="10249"/>
                                        </p:tgtEl>
                                        <p:attrNameLst>
                                          <p:attrName>style.visibility</p:attrName>
                                        </p:attrNameLst>
                                      </p:cBhvr>
                                      <p:to>
                                        <p:strVal val="visible"/>
                                      </p:to>
                                    </p:set>
                                    <p:animEffect transition="in" filter="fade">
                                      <p:cBhvr>
                                        <p:cTn id="61" dur="2000"/>
                                        <p:tgtEl>
                                          <p:spTgt spid="10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244" grpId="0"/>
      <p:bldP spid="10246" grpId="0"/>
      <p:bldP spid="102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3" y="357188"/>
            <a:ext cx="8229600" cy="1143000"/>
          </a:xfrm>
        </p:spPr>
        <p:txBody>
          <a:bodyPr>
            <a:normAutofit fontScale="90000"/>
          </a:bodyPr>
          <a:lstStyle/>
          <a:p>
            <a:pPr algn="just" eaLnBrk="1" fontAlgn="auto" hangingPunct="1">
              <a:spcAft>
                <a:spcPts val="0"/>
              </a:spcAft>
              <a:defRPr/>
            </a:pPr>
            <a:r>
              <a:rPr lang="tt-RU" sz="1800" b="1" dirty="0" smtClean="0"/>
              <a:t>    </a:t>
            </a:r>
            <a:r>
              <a:rPr lang="tt-RU" sz="1800" b="1" dirty="0" smtClean="0">
                <a:solidFill>
                  <a:schemeClr val="accent6">
                    <a:lumMod val="50000"/>
                  </a:schemeClr>
                </a:solidFill>
                <a:latin typeface="Arial" pitchFamily="34" charset="0"/>
                <a:cs typeface="Arial" pitchFamily="34" charset="0"/>
              </a:rPr>
              <a:t>Мөхәммәтвәли абзый белән Газизә апа Габдулланы ике еллап тәрбияләгәннән соң икесе бер</a:t>
            </a:r>
            <a:r>
              <a:rPr lang="ru-RU" sz="1800" b="1" dirty="0" smtClean="0">
                <a:solidFill>
                  <a:schemeClr val="accent6">
                    <a:lumMod val="50000"/>
                  </a:schemeClr>
                </a:solidFill>
                <a:latin typeface="Arial" pitchFamily="34" charset="0"/>
                <a:cs typeface="Arial" pitchFamily="34" charset="0"/>
              </a:rPr>
              <a:t>ь</a:t>
            </a:r>
            <a:r>
              <a:rPr lang="tt-RU" sz="1800" b="1" dirty="0" smtClean="0">
                <a:solidFill>
                  <a:schemeClr val="accent6">
                    <a:lumMod val="50000"/>
                  </a:schemeClr>
                </a:solidFill>
                <a:latin typeface="Arial" pitchFamily="34" charset="0"/>
                <a:cs typeface="Arial" pitchFamily="34" charset="0"/>
              </a:rPr>
              <a:t>юлы авырый башлыйлар да: “Без үлсәк, бу бала кем кулына кала, ичмасам, авылына кайтарыйк”, - дип, аны янәдән Өчилегә җибәрәләр; ә Өчиледән аны 1892 елның июн</a:t>
            </a:r>
            <a:r>
              <a:rPr lang="ru-RU" sz="1800" b="1" dirty="0" err="1" smtClean="0">
                <a:solidFill>
                  <a:schemeClr val="accent6">
                    <a:lumMod val="50000"/>
                  </a:schemeClr>
                </a:solidFill>
                <a:latin typeface="Arial" pitchFamily="34" charset="0"/>
                <a:cs typeface="Arial" pitchFamily="34" charset="0"/>
              </a:rPr>
              <a:t>ь</a:t>
            </a:r>
            <a:r>
              <a:rPr lang="tt-RU" sz="1800" b="1" dirty="0" smtClean="0">
                <a:solidFill>
                  <a:schemeClr val="accent6">
                    <a:lumMod val="50000"/>
                  </a:schemeClr>
                </a:solidFill>
                <a:latin typeface="Arial" pitchFamily="34" charset="0"/>
                <a:cs typeface="Arial" pitchFamily="34" charset="0"/>
              </a:rPr>
              <a:t> аенда Кырлайның Сәг</a:t>
            </a:r>
            <a:r>
              <a:rPr lang="ru-RU" sz="1800" b="1" dirty="0" smtClean="0">
                <a:solidFill>
                  <a:schemeClr val="accent6">
                    <a:lumMod val="50000"/>
                  </a:schemeClr>
                </a:solidFill>
                <a:latin typeface="Arial" pitchFamily="34" charset="0"/>
                <a:cs typeface="Arial" pitchFamily="34" charset="0"/>
              </a:rPr>
              <a:t>ъ</a:t>
            </a:r>
            <a:r>
              <a:rPr lang="tt-RU" sz="1800" b="1" dirty="0" smtClean="0">
                <a:solidFill>
                  <a:schemeClr val="accent6">
                    <a:lumMod val="50000"/>
                  </a:schemeClr>
                </a:solidFill>
                <a:latin typeface="Arial" pitchFamily="34" charset="0"/>
                <a:cs typeface="Arial" pitchFamily="34" charset="0"/>
              </a:rPr>
              <a:t>ди абзый  үзенә тәрбиягә ала</a:t>
            </a:r>
            <a:r>
              <a:rPr lang="tt-RU" sz="1800" b="1" dirty="0" smtClean="0"/>
              <a:t>.</a:t>
            </a:r>
            <a:endParaRPr lang="ru-RU" sz="1800" b="1" dirty="0"/>
          </a:p>
        </p:txBody>
      </p:sp>
      <p:pic>
        <p:nvPicPr>
          <p:cNvPr id="11269" name="Picture 9"/>
          <p:cNvPicPr>
            <a:picLocks noGrp="1" noChangeAspect="1" noChangeArrowheads="1"/>
          </p:cNvPicPr>
          <p:nvPr>
            <p:ph idx="1"/>
          </p:nvPr>
        </p:nvPicPr>
        <p:blipFill>
          <a:blip r:embed="rId3" cstate="print"/>
          <a:srcRect/>
          <a:stretch>
            <a:fillRect/>
          </a:stretch>
        </p:blipFill>
        <p:spPr>
          <a:xfrm>
            <a:off x="539750" y="4149725"/>
            <a:ext cx="3352800" cy="2474913"/>
          </a:xfrm>
          <a:noFill/>
          <a:ln>
            <a:solidFill>
              <a:srgbClr val="002060"/>
            </a:solidFill>
          </a:ln>
        </p:spPr>
      </p:pic>
      <p:sp>
        <p:nvSpPr>
          <p:cNvPr id="11267" name="Text Box 7"/>
          <p:cNvSpPr txBox="1">
            <a:spLocks noChangeArrowheads="1"/>
          </p:cNvSpPr>
          <p:nvPr/>
        </p:nvSpPr>
        <p:spPr bwMode="auto">
          <a:xfrm>
            <a:off x="539750" y="5373688"/>
            <a:ext cx="2232025" cy="366712"/>
          </a:xfrm>
          <a:prstGeom prst="rect">
            <a:avLst/>
          </a:prstGeom>
          <a:noFill/>
          <a:ln w="9525">
            <a:noFill/>
            <a:miter lim="800000"/>
            <a:headEnd/>
            <a:tailEnd/>
          </a:ln>
        </p:spPr>
        <p:txBody>
          <a:bodyPr>
            <a:spAutoFit/>
          </a:bodyPr>
          <a:lstStyle/>
          <a:p>
            <a:endParaRPr lang="ru-RU"/>
          </a:p>
        </p:txBody>
      </p:sp>
      <p:sp>
        <p:nvSpPr>
          <p:cNvPr id="11268" name="Text Box 8"/>
          <p:cNvSpPr txBox="1">
            <a:spLocks noChangeArrowheads="1"/>
          </p:cNvSpPr>
          <p:nvPr/>
        </p:nvSpPr>
        <p:spPr bwMode="auto">
          <a:xfrm>
            <a:off x="4643438" y="1628775"/>
            <a:ext cx="3214687" cy="738664"/>
          </a:xfrm>
          <a:prstGeom prst="rect">
            <a:avLst/>
          </a:prstGeom>
          <a:noFill/>
          <a:ln w="9525">
            <a:noFill/>
            <a:miter lim="800000"/>
            <a:headEnd/>
            <a:tailEnd/>
          </a:ln>
        </p:spPr>
        <p:txBody>
          <a:bodyPr>
            <a:spAutoFit/>
          </a:bodyPr>
          <a:lstStyle/>
          <a:p>
            <a:endParaRPr lang="ru-RU" sz="1400" b="1" dirty="0"/>
          </a:p>
          <a:p>
            <a:r>
              <a:rPr lang="ru-RU" sz="1400" b="1" i="1" dirty="0" err="1"/>
              <a:t>Габдулла</a:t>
            </a:r>
            <a:r>
              <a:rPr lang="ru-RU" sz="1400" b="1" i="1" dirty="0"/>
              <a:t> бала </a:t>
            </a:r>
            <a:r>
              <a:rPr lang="ru-RU" sz="1400" b="1" i="1" dirty="0" err="1"/>
              <a:t>вакытында</a:t>
            </a:r>
            <a:r>
              <a:rPr lang="ru-RU" sz="1400" b="1" i="1" dirty="0"/>
              <a:t> </a:t>
            </a:r>
            <a:r>
              <a:rPr lang="ru-RU" sz="1400" b="1" i="1" dirty="0" err="1"/>
              <a:t>яшәгән </a:t>
            </a:r>
            <a:r>
              <a:rPr lang="ru-RU" sz="1400" b="1" i="1" dirty="0" err="1" smtClean="0"/>
              <a:t>Сәгъди </a:t>
            </a:r>
            <a:r>
              <a:rPr lang="ru-RU" sz="1400" b="1" i="1" dirty="0" err="1"/>
              <a:t>абзый</a:t>
            </a:r>
            <a:r>
              <a:rPr lang="ru-RU" sz="1400" b="1" i="1" dirty="0"/>
              <a:t> </a:t>
            </a:r>
            <a:r>
              <a:rPr lang="ru-RU" sz="1400" b="1" i="1" dirty="0" err="1"/>
              <a:t>йорты</a:t>
            </a:r>
            <a:r>
              <a:rPr lang="ru-RU" sz="1400" b="1" i="1" dirty="0"/>
              <a:t> </a:t>
            </a:r>
          </a:p>
        </p:txBody>
      </p:sp>
      <p:pic>
        <p:nvPicPr>
          <p:cNvPr id="11271" name="Picture 11"/>
          <p:cNvPicPr>
            <a:picLocks noChangeAspect="1" noChangeArrowheads="1"/>
          </p:cNvPicPr>
          <p:nvPr/>
        </p:nvPicPr>
        <p:blipFill>
          <a:blip r:embed="rId4" cstate="print"/>
          <a:srcRect/>
          <a:stretch>
            <a:fillRect/>
          </a:stretch>
        </p:blipFill>
        <p:spPr bwMode="auto">
          <a:xfrm>
            <a:off x="539750" y="1628775"/>
            <a:ext cx="3311525" cy="2301875"/>
          </a:xfrm>
          <a:prstGeom prst="rect">
            <a:avLst/>
          </a:prstGeom>
          <a:noFill/>
          <a:ln w="9525">
            <a:solidFill>
              <a:srgbClr val="002060"/>
            </a:solidFill>
            <a:miter lim="800000"/>
            <a:headEnd/>
            <a:tailEnd/>
          </a:ln>
        </p:spPr>
      </p:pic>
      <p:sp>
        <p:nvSpPr>
          <p:cNvPr id="11272" name="TextBox 9"/>
          <p:cNvSpPr txBox="1">
            <a:spLocks noChangeArrowheads="1"/>
          </p:cNvSpPr>
          <p:nvPr/>
        </p:nvSpPr>
        <p:spPr bwMode="auto">
          <a:xfrm>
            <a:off x="4857750" y="3643313"/>
            <a:ext cx="3571875" cy="366712"/>
          </a:xfrm>
          <a:prstGeom prst="rect">
            <a:avLst/>
          </a:prstGeom>
          <a:noFill/>
          <a:ln w="9525">
            <a:noFill/>
            <a:miter lim="800000"/>
            <a:headEnd/>
            <a:tailEnd/>
          </a:ln>
        </p:spPr>
        <p:txBody>
          <a:bodyPr>
            <a:spAutoFit/>
          </a:bodyPr>
          <a:lstStyle/>
          <a:p>
            <a:r>
              <a:rPr lang="tt-RU" dirty="0"/>
              <a:t> </a:t>
            </a:r>
            <a:r>
              <a:rPr lang="ru-RU" sz="1400" b="1" i="1" dirty="0" err="1" smtClean="0"/>
              <a:t>Сәгъди </a:t>
            </a:r>
            <a:r>
              <a:rPr lang="ru-RU" sz="1400" b="1" i="1" dirty="0" err="1"/>
              <a:t>абзый</a:t>
            </a:r>
            <a:r>
              <a:rPr lang="ru-RU" sz="1400" b="1" i="1" dirty="0"/>
              <a:t> </a:t>
            </a:r>
            <a:r>
              <a:rPr lang="tt-RU" sz="1400" b="1" i="1" dirty="0"/>
              <a:t>ө</a:t>
            </a:r>
            <a:r>
              <a:rPr lang="tt-RU" sz="1400" b="1" dirty="0"/>
              <a:t>енең эчке күренеше</a:t>
            </a:r>
            <a:endParaRPr lang="ru-RU" sz="1400" b="1" dirty="0"/>
          </a:p>
        </p:txBody>
      </p:sp>
      <p:pic>
        <p:nvPicPr>
          <p:cNvPr id="11274" name="Picture 10" descr="Рисурщрщдно"/>
          <p:cNvPicPr>
            <a:picLocks noChangeAspect="1" noChangeArrowheads="1"/>
          </p:cNvPicPr>
          <p:nvPr/>
        </p:nvPicPr>
        <p:blipFill>
          <a:blip r:embed="rId5" cstate="print"/>
          <a:srcRect/>
          <a:stretch>
            <a:fillRect/>
          </a:stretch>
        </p:blipFill>
        <p:spPr bwMode="auto">
          <a:xfrm>
            <a:off x="4572000" y="4149725"/>
            <a:ext cx="3527425" cy="246856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1271"/>
                                        </p:tgtEl>
                                        <p:attrNameLst>
                                          <p:attrName>style.visibility</p:attrName>
                                        </p:attrNameLst>
                                      </p:cBhvr>
                                      <p:to>
                                        <p:strVal val="visible"/>
                                      </p:to>
                                    </p:set>
                                    <p:animEffect transition="in" filter="dissolve">
                                      <p:cBhvr>
                                        <p:cTn id="14" dur="2000"/>
                                        <p:tgtEl>
                                          <p:spTgt spid="11271"/>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11268"/>
                                        </p:tgtEl>
                                        <p:attrNameLst>
                                          <p:attrName>style.visibility</p:attrName>
                                        </p:attrNameLst>
                                      </p:cBhvr>
                                      <p:to>
                                        <p:strVal val="visible"/>
                                      </p:to>
                                    </p:set>
                                  </p:childTnLst>
                                </p:cTn>
                              </p:par>
                            </p:childTnLst>
                          </p:cTn>
                        </p:par>
                        <p:par>
                          <p:cTn id="17" fill="hold">
                            <p:stCondLst>
                              <p:cond delay="2000"/>
                            </p:stCondLst>
                            <p:childTnLst>
                              <p:par>
                                <p:cTn id="18" presetID="3" presetClass="entr" presetSubtype="10" fill="hold" grpId="0" nodeType="afterEffect">
                                  <p:stCondLst>
                                    <p:cond delay="0"/>
                                  </p:stCondLst>
                                  <p:childTnLst>
                                    <p:set>
                                      <p:cBhvr>
                                        <p:cTn id="19" dur="1" fill="hold">
                                          <p:stCondLst>
                                            <p:cond delay="0"/>
                                          </p:stCondLst>
                                        </p:cTn>
                                        <p:tgtEl>
                                          <p:spTgt spid="11272"/>
                                        </p:tgtEl>
                                        <p:attrNameLst>
                                          <p:attrName>style.visibility</p:attrName>
                                        </p:attrNameLst>
                                      </p:cBhvr>
                                      <p:to>
                                        <p:strVal val="visible"/>
                                      </p:to>
                                    </p:set>
                                    <p:animEffect transition="in" filter="blinds(horizontal)">
                                      <p:cBhvr>
                                        <p:cTn id="20" dur="1000"/>
                                        <p:tgtEl>
                                          <p:spTgt spid="11272"/>
                                        </p:tgtEl>
                                      </p:cBhvr>
                                    </p:animEffect>
                                  </p:childTnLst>
                                </p:cTn>
                              </p:par>
                            </p:childTnLst>
                          </p:cTn>
                        </p:par>
                        <p:par>
                          <p:cTn id="21" fill="hold">
                            <p:stCondLst>
                              <p:cond delay="3000"/>
                            </p:stCondLst>
                            <p:childTnLst>
                              <p:par>
                                <p:cTn id="22" presetID="9" presetClass="entr" presetSubtype="0" fill="hold" nodeType="afterEffect">
                                  <p:stCondLst>
                                    <p:cond delay="0"/>
                                  </p:stCondLst>
                                  <p:childTnLst>
                                    <p:set>
                                      <p:cBhvr>
                                        <p:cTn id="23" dur="1" fill="hold">
                                          <p:stCondLst>
                                            <p:cond delay="0"/>
                                          </p:stCondLst>
                                        </p:cTn>
                                        <p:tgtEl>
                                          <p:spTgt spid="11269"/>
                                        </p:tgtEl>
                                        <p:attrNameLst>
                                          <p:attrName>style.visibility</p:attrName>
                                        </p:attrNameLst>
                                      </p:cBhvr>
                                      <p:to>
                                        <p:strVal val="visible"/>
                                      </p:to>
                                    </p:set>
                                    <p:animEffect transition="in" filter="dissolve">
                                      <p:cBhvr>
                                        <p:cTn id="24" dur="2000"/>
                                        <p:tgtEl>
                                          <p:spTgt spid="11269"/>
                                        </p:tgtEl>
                                      </p:cBhvr>
                                    </p:animEffect>
                                  </p:childTnLst>
                                </p:cTn>
                              </p:par>
                            </p:childTnLst>
                          </p:cTn>
                        </p:par>
                        <p:par>
                          <p:cTn id="25" fill="hold">
                            <p:stCondLst>
                              <p:cond delay="5000"/>
                            </p:stCondLst>
                            <p:childTnLst>
                              <p:par>
                                <p:cTn id="26" presetID="9" presetClass="entr" presetSubtype="0" fill="hold" nodeType="afterEffect">
                                  <p:stCondLst>
                                    <p:cond delay="0"/>
                                  </p:stCondLst>
                                  <p:childTnLst>
                                    <p:set>
                                      <p:cBhvr>
                                        <p:cTn id="27" dur="1" fill="hold">
                                          <p:stCondLst>
                                            <p:cond delay="0"/>
                                          </p:stCondLst>
                                        </p:cTn>
                                        <p:tgtEl>
                                          <p:spTgt spid="11274"/>
                                        </p:tgtEl>
                                        <p:attrNameLst>
                                          <p:attrName>style.visibility</p:attrName>
                                        </p:attrNameLst>
                                      </p:cBhvr>
                                      <p:to>
                                        <p:strVal val="visible"/>
                                      </p:to>
                                    </p:set>
                                    <p:animEffect transition="in" filter="dissolve">
                                      <p:cBhvr>
                                        <p:cTn id="28" dur="2000"/>
                                        <p:tgtEl>
                                          <p:spTgt spid="11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268" grpId="0"/>
      <p:bldP spid="1127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8" y="1714500"/>
            <a:ext cx="8443912" cy="785813"/>
          </a:xfrm>
        </p:spPr>
        <p:txBody>
          <a:bodyPr>
            <a:normAutofit fontScale="90000"/>
          </a:bodyPr>
          <a:lstStyle/>
          <a:p>
            <a:pPr eaLnBrk="1" fontAlgn="auto" hangingPunct="1">
              <a:spcAft>
                <a:spcPts val="0"/>
              </a:spcAft>
              <a:defRPr/>
            </a:pPr>
            <a:r>
              <a:rPr lang="ru-RU" sz="1800" dirty="0" smtClean="0"/>
              <a:t>    </a:t>
            </a:r>
            <a:r>
              <a:rPr lang="ru-RU" sz="1800" b="1" dirty="0" err="1" smtClean="0">
                <a:solidFill>
                  <a:schemeClr val="accent6">
                    <a:lumMod val="50000"/>
                  </a:schemeClr>
                </a:solidFill>
                <a:latin typeface="Arial" pitchFamily="34" charset="0"/>
                <a:cs typeface="Arial" pitchFamily="34" charset="0"/>
              </a:rPr>
              <a:t>Габдулла</a:t>
            </a:r>
            <a:r>
              <a:rPr lang="ru-RU" sz="1800" b="1" dirty="0" smtClean="0">
                <a:solidFill>
                  <a:schemeClr val="accent6">
                    <a:lumMod val="50000"/>
                  </a:schemeClr>
                </a:solidFill>
                <a:latin typeface="Arial" pitchFamily="34" charset="0"/>
                <a:cs typeface="Arial" pitchFamily="34" charset="0"/>
              </a:rPr>
              <a:t>   </a:t>
            </a:r>
            <a:r>
              <a:rPr lang="ru-RU" sz="1800" b="1" dirty="0" err="1" smtClean="0">
                <a:solidFill>
                  <a:schemeClr val="accent6">
                    <a:lumMod val="50000"/>
                  </a:schemeClr>
                </a:solidFill>
                <a:latin typeface="Arial" pitchFamily="34" charset="0"/>
                <a:cs typeface="Arial" pitchFamily="34" charset="0"/>
              </a:rPr>
              <a:t>Фәтхерахман   мулланың   </a:t>
            </a:r>
            <a:r>
              <a:rPr lang="ru-RU" sz="1800" b="1" dirty="0" smtClean="0">
                <a:solidFill>
                  <a:schemeClr val="accent6">
                    <a:lumMod val="50000"/>
                  </a:schemeClr>
                </a:solidFill>
                <a:latin typeface="Arial" pitchFamily="34" charset="0"/>
                <a:cs typeface="Arial" pitchFamily="34" charset="0"/>
              </a:rPr>
              <a:t>остабикәсенә </a:t>
            </a:r>
            <a:r>
              <a:rPr lang="ru-RU" sz="1800" b="1" dirty="0" err="1" smtClean="0">
                <a:solidFill>
                  <a:schemeClr val="accent6">
                    <a:lumMod val="50000"/>
                  </a:schemeClr>
                </a:solidFill>
                <a:latin typeface="Arial" pitchFamily="34" charset="0"/>
                <a:cs typeface="Arial" pitchFamily="34" charset="0"/>
              </a:rPr>
              <a:t>йөреп,    </a:t>
            </a:r>
            <a:r>
              <a:rPr lang="ru-RU" sz="1800" b="1" dirty="0" smtClean="0">
                <a:solidFill>
                  <a:schemeClr val="accent6">
                    <a:lumMod val="50000"/>
                  </a:schemeClr>
                </a:solidFill>
                <a:latin typeface="Arial" pitchFamily="34" charset="0"/>
                <a:cs typeface="Arial" pitchFamily="34" charset="0"/>
              </a:rPr>
              <a:t>«Иман шартын»нан хәрефләр, иҗекләр өйрәнә. Хәбибрахман хәлфә һәм, соңга табарак, </a:t>
            </a:r>
            <a:r>
              <a:rPr lang="ru-RU" sz="1800" b="1" dirty="0" err="1" smtClean="0">
                <a:solidFill>
                  <a:schemeClr val="accent6">
                    <a:lumMod val="50000"/>
                  </a:schemeClr>
                </a:solidFill>
                <a:latin typeface="Arial" pitchFamily="34" charset="0"/>
                <a:cs typeface="Arial" pitchFamily="34" charset="0"/>
              </a:rPr>
              <a:t>Фәтхерахман мулланың  үзеннән  «Һәфтияк»,  «Бәдәвам»,  </a:t>
            </a:r>
            <a:r>
              <a:rPr lang="ru-RU" sz="1800" b="1" dirty="0" smtClean="0">
                <a:solidFill>
                  <a:schemeClr val="accent6">
                    <a:lumMod val="50000"/>
                  </a:schemeClr>
                </a:solidFill>
                <a:latin typeface="Arial" pitchFamily="34" charset="0"/>
                <a:cs typeface="Arial" pitchFamily="34" charset="0"/>
              </a:rPr>
              <a:t>«Кисекбаш» </a:t>
            </a:r>
            <a:r>
              <a:rPr lang="ru-RU" sz="1800" b="1" dirty="0" err="1" smtClean="0">
                <a:solidFill>
                  <a:schemeClr val="accent6">
                    <a:lumMod val="50000"/>
                  </a:schemeClr>
                </a:solidFill>
                <a:latin typeface="Arial" pitchFamily="34" charset="0"/>
                <a:cs typeface="Arial" pitchFamily="34" charset="0"/>
              </a:rPr>
              <a:t>кебек</a:t>
            </a:r>
            <a:r>
              <a:rPr lang="ru-RU" sz="1800" b="1" dirty="0" smtClean="0">
                <a:solidFill>
                  <a:schemeClr val="accent6">
                    <a:lumMod val="50000"/>
                  </a:schemeClr>
                </a:solidFill>
                <a:latin typeface="Arial" pitchFamily="34" charset="0"/>
                <a:cs typeface="Arial" pitchFamily="34" charset="0"/>
              </a:rPr>
              <a:t> дини  эчтәлектәге </a:t>
            </a:r>
            <a:r>
              <a:rPr lang="ru-RU" sz="1800" b="1" dirty="0" err="1" smtClean="0">
                <a:solidFill>
                  <a:schemeClr val="accent6">
                    <a:lumMod val="50000"/>
                  </a:schemeClr>
                </a:solidFill>
                <a:latin typeface="Arial" pitchFamily="34" charset="0"/>
                <a:cs typeface="Arial" pitchFamily="34" charset="0"/>
              </a:rPr>
              <a:t>дәреслекләрне  укый</a:t>
            </a:r>
            <a:r>
              <a:rPr lang="ru-RU" sz="1800" b="1" dirty="0" smtClean="0">
                <a:solidFill>
                  <a:schemeClr val="accent6">
                    <a:lumMod val="50000"/>
                  </a:schemeClr>
                </a:solidFill>
                <a:latin typeface="Arial" pitchFamily="34" charset="0"/>
                <a:cs typeface="Arial" pitchFamily="34" charset="0"/>
              </a:rPr>
              <a:t>  </a:t>
            </a:r>
            <a:r>
              <a:rPr lang="ru-RU" sz="1800" b="1" dirty="0" err="1" smtClean="0">
                <a:solidFill>
                  <a:schemeClr val="accent6">
                    <a:lumMod val="50000"/>
                  </a:schemeClr>
                </a:solidFill>
                <a:latin typeface="Arial" pitchFamily="34" charset="0"/>
                <a:cs typeface="Arial" pitchFamily="34" charset="0"/>
              </a:rPr>
              <a:t>башлый</a:t>
            </a:r>
            <a:r>
              <a:rPr lang="ru-RU" sz="1800" b="1" dirty="0" smtClean="0">
                <a:solidFill>
                  <a:schemeClr val="accent6">
                    <a:lumMod val="50000"/>
                  </a:schemeClr>
                </a:solidFill>
                <a:latin typeface="Arial" pitchFamily="34" charset="0"/>
                <a:cs typeface="Arial" pitchFamily="34" charset="0"/>
              </a:rPr>
              <a:t>.  </a:t>
            </a:r>
            <a:r>
              <a:rPr lang="ru-RU" sz="1800" b="1" dirty="0" err="1" smtClean="0">
                <a:solidFill>
                  <a:schemeClr val="accent6">
                    <a:lumMod val="50000"/>
                  </a:schemeClr>
                </a:solidFill>
                <a:latin typeface="Arial" pitchFamily="34" charset="0"/>
                <a:cs typeface="Arial" pitchFamily="34" charset="0"/>
              </a:rPr>
              <a:t>Кырлай</a:t>
            </a:r>
            <a:r>
              <a:rPr lang="ru-RU" sz="1800" b="1" dirty="0" smtClean="0">
                <a:solidFill>
                  <a:schemeClr val="accent6">
                    <a:lumMod val="50000"/>
                  </a:schemeClr>
                </a:solidFill>
                <a:latin typeface="Arial" pitchFamily="34" charset="0"/>
                <a:cs typeface="Arial" pitchFamily="34" charset="0"/>
              </a:rPr>
              <a:t>  </a:t>
            </a:r>
            <a:r>
              <a:rPr lang="ru-RU" sz="1800" b="1" dirty="0" err="1" smtClean="0">
                <a:solidFill>
                  <a:schemeClr val="accent6">
                    <a:lumMod val="50000"/>
                  </a:schemeClr>
                </a:solidFill>
                <a:latin typeface="Arial" pitchFamily="34" charset="0"/>
                <a:cs typeface="Arial" pitchFamily="34" charset="0"/>
              </a:rPr>
              <a:t>булачак</a:t>
            </a:r>
            <a:r>
              <a:rPr lang="ru-RU" sz="1800" b="1" dirty="0" smtClean="0">
                <a:solidFill>
                  <a:schemeClr val="accent6">
                    <a:lumMod val="50000"/>
                  </a:schemeClr>
                </a:solidFill>
                <a:latin typeface="Arial" pitchFamily="34" charset="0"/>
                <a:cs typeface="Arial" pitchFamily="34" charset="0"/>
              </a:rPr>
              <a:t> шагыйрь</a:t>
            </a:r>
            <a:r>
              <a:rPr lang="tt-RU" sz="1800" b="1" dirty="0" smtClean="0">
                <a:solidFill>
                  <a:schemeClr val="accent6">
                    <a:lumMod val="50000"/>
                  </a:schemeClr>
                </a:solidFill>
                <a:latin typeface="Arial" pitchFamily="34" charset="0"/>
                <a:cs typeface="Arial" pitchFamily="34" charset="0"/>
              </a:rPr>
              <a:t>  хатирәләренә иң якын яклары  белән   кереп  кала,  атаклы “Шүрәле”</a:t>
            </a:r>
            <a:r>
              <a:rPr lang="ru-RU" sz="1800" b="1" dirty="0" smtClean="0">
                <a:solidFill>
                  <a:schemeClr val="accent6">
                    <a:lumMod val="50000"/>
                  </a:schemeClr>
                </a:solidFill>
                <a:latin typeface="Arial" pitchFamily="34" charset="0"/>
                <a:cs typeface="Arial" pitchFamily="34" charset="0"/>
              </a:rPr>
              <a:t>,  «Су  </a:t>
            </a:r>
            <a:r>
              <a:rPr lang="ru-RU" sz="1800" b="1" dirty="0" err="1" smtClean="0">
                <a:solidFill>
                  <a:schemeClr val="accent6">
                    <a:lumMod val="50000"/>
                  </a:schemeClr>
                </a:solidFill>
                <a:latin typeface="Arial" pitchFamily="34" charset="0"/>
                <a:cs typeface="Arial" pitchFamily="34" charset="0"/>
              </a:rPr>
              <a:t>анасы</a:t>
            </a:r>
            <a:r>
              <a:rPr lang="ru-RU" sz="1800" b="1" dirty="0" smtClean="0">
                <a:solidFill>
                  <a:schemeClr val="accent6">
                    <a:lumMod val="50000"/>
                  </a:schemeClr>
                </a:solidFill>
                <a:latin typeface="Arial" pitchFamily="34" charset="0"/>
                <a:cs typeface="Arial" pitchFamily="34" charset="0"/>
              </a:rPr>
              <a:t>»  </a:t>
            </a:r>
            <a:r>
              <a:rPr lang="ru-RU" sz="1800" b="1" dirty="0" err="1" smtClean="0">
                <a:solidFill>
                  <a:schemeClr val="accent6">
                    <a:lumMod val="50000"/>
                  </a:schemeClr>
                </a:solidFill>
                <a:latin typeface="Arial" pitchFamily="34" charset="0"/>
                <a:cs typeface="Arial" pitchFamily="34" charset="0"/>
              </a:rPr>
              <a:t>кебек</a:t>
            </a:r>
            <a:r>
              <a:rPr lang="ru-RU" sz="1800" b="1" dirty="0" smtClean="0">
                <a:solidFill>
                  <a:schemeClr val="accent6">
                    <a:lumMod val="50000"/>
                  </a:schemeClr>
                </a:solidFill>
                <a:latin typeface="Arial" pitchFamily="34" charset="0"/>
                <a:cs typeface="Arial" pitchFamily="34" charset="0"/>
              </a:rPr>
              <a:t>  </a:t>
            </a:r>
            <a:r>
              <a:rPr lang="ru-RU" sz="1800" b="1" dirty="0" err="1" smtClean="0">
                <a:solidFill>
                  <a:schemeClr val="accent6">
                    <a:lumMod val="50000"/>
                  </a:schemeClr>
                </a:solidFill>
                <a:latin typeface="Arial" pitchFamily="34" charset="0"/>
                <a:cs typeface="Arial" pitchFamily="34" charset="0"/>
              </a:rPr>
              <a:t>әкиятләренең </a:t>
            </a:r>
            <a:r>
              <a:rPr lang="ru-RU" sz="1800" b="1" dirty="0" smtClean="0">
                <a:solidFill>
                  <a:schemeClr val="accent6">
                    <a:lumMod val="50000"/>
                  </a:schemeClr>
                </a:solidFill>
                <a:latin typeface="Arial" pitchFamily="34" charset="0"/>
                <a:cs typeface="Arial" pitchFamily="34" charset="0"/>
              </a:rPr>
              <a:t>нигезен тәшкил итә.</a:t>
            </a:r>
            <a:br>
              <a:rPr lang="ru-RU" sz="1800" b="1" dirty="0" smtClean="0">
                <a:solidFill>
                  <a:schemeClr val="accent6">
                    <a:lumMod val="50000"/>
                  </a:schemeClr>
                </a:solidFill>
                <a:latin typeface="Arial" pitchFamily="34" charset="0"/>
                <a:cs typeface="Arial" pitchFamily="34" charset="0"/>
              </a:rPr>
            </a:br>
            <a:r>
              <a:rPr lang="ru-RU" sz="1800" b="1" dirty="0" smtClean="0">
                <a:solidFill>
                  <a:schemeClr val="accent6">
                    <a:lumMod val="50000"/>
                  </a:schemeClr>
                </a:solidFill>
                <a:latin typeface="Arial" pitchFamily="34" charset="0"/>
                <a:cs typeface="Arial" pitchFamily="34" charset="0"/>
              </a:rPr>
              <a:t>  </a:t>
            </a:r>
            <a:r>
              <a:rPr lang="ru-RU" sz="1800" dirty="0" smtClean="0"/>
              <a:t/>
            </a:r>
            <a:br>
              <a:rPr lang="ru-RU" sz="1800" dirty="0" smtClean="0"/>
            </a:br>
            <a:r>
              <a:rPr lang="ru-RU" sz="1800" dirty="0" smtClean="0"/>
              <a:t> </a:t>
            </a:r>
            <a:br>
              <a:rPr lang="ru-RU" sz="1800" dirty="0" smtClean="0"/>
            </a:br>
            <a:endParaRPr lang="ru-RU" sz="1800" dirty="0"/>
          </a:p>
        </p:txBody>
      </p:sp>
      <p:sp>
        <p:nvSpPr>
          <p:cNvPr id="12291" name="Rectangle 4"/>
          <p:cNvSpPr>
            <a:spLocks noChangeArrowheads="1"/>
          </p:cNvSpPr>
          <p:nvPr/>
        </p:nvSpPr>
        <p:spPr bwMode="auto">
          <a:xfrm>
            <a:off x="-4376738" y="-77788"/>
            <a:ext cx="7602538" cy="7078663"/>
          </a:xfrm>
          <a:prstGeom prst="rect">
            <a:avLst/>
          </a:prstGeom>
          <a:noFill/>
          <a:ln w="9525">
            <a:noFill/>
            <a:miter lim="800000"/>
            <a:headEnd/>
            <a:tailEnd/>
          </a:ln>
        </p:spPr>
        <p:txBody>
          <a:bodyPr wrap="none" bIns="0" anchor="ctr">
            <a:spAutoFit/>
          </a:bodyPr>
          <a:lstStyle/>
          <a:p>
            <a:pPr algn="ctr" eaLnBrk="0" hangingPunct="0"/>
            <a:r>
              <a:rPr lang="ru-RU" sz="1100"/>
              <a:t/>
            </a:r>
            <a:br>
              <a:rPr lang="ru-RU" sz="1100"/>
            </a:br>
            <a:endParaRPr lang="ru-RU" sz="900" b="1">
              <a:solidFill>
                <a:srgbClr val="999999"/>
              </a:solidFill>
            </a:endParaRPr>
          </a:p>
          <a:p>
            <a:pPr algn="ctr" eaLnBrk="0" hangingPunct="0"/>
            <a:r>
              <a:rPr lang="ru-RU" sz="1100"/>
              <a:t/>
            </a:r>
            <a:br>
              <a:rPr lang="ru-RU" sz="1100"/>
            </a:br>
            <a:endParaRPr lang="ru-RU"/>
          </a:p>
          <a:p>
            <a:pPr algn="ctr" eaLnBrk="0" hangingPunct="0"/>
            <a:r>
              <a:rPr lang="ru-RU" sz="39000"/>
              <a:t> </a:t>
            </a:r>
            <a:r>
              <a:rPr lang="ru-RU"/>
              <a:t>                                                                                          </a:t>
            </a:r>
          </a:p>
          <a:p>
            <a:pPr algn="ctr" eaLnBrk="0" hangingPunct="0"/>
            <a:endParaRPr lang="ru-RU"/>
          </a:p>
        </p:txBody>
      </p:sp>
      <p:pic>
        <p:nvPicPr>
          <p:cNvPr id="12292" name="Picture 9"/>
          <p:cNvPicPr>
            <a:picLocks noChangeAspect="1" noChangeArrowheads="1"/>
          </p:cNvPicPr>
          <p:nvPr/>
        </p:nvPicPr>
        <p:blipFill>
          <a:blip r:embed="rId3" cstate="print"/>
          <a:srcRect/>
          <a:stretch>
            <a:fillRect/>
          </a:stretch>
        </p:blipFill>
        <p:spPr bwMode="auto">
          <a:xfrm>
            <a:off x="6450013" y="1916113"/>
            <a:ext cx="1865312" cy="3241675"/>
          </a:xfrm>
          <a:prstGeom prst="rect">
            <a:avLst/>
          </a:prstGeom>
          <a:noFill/>
          <a:ln w="19050">
            <a:solidFill>
              <a:schemeClr val="accent1"/>
            </a:solidFill>
            <a:miter lim="800000"/>
            <a:headEnd/>
            <a:tailEnd/>
          </a:ln>
        </p:spPr>
      </p:pic>
      <p:sp>
        <p:nvSpPr>
          <p:cNvPr id="12293" name="Rectangle 10"/>
          <p:cNvSpPr>
            <a:spLocks noChangeArrowheads="1"/>
          </p:cNvSpPr>
          <p:nvPr/>
        </p:nvSpPr>
        <p:spPr bwMode="auto">
          <a:xfrm>
            <a:off x="6300788" y="5373688"/>
            <a:ext cx="2143125" cy="822325"/>
          </a:xfrm>
          <a:prstGeom prst="rect">
            <a:avLst/>
          </a:prstGeom>
          <a:noFill/>
          <a:ln w="9525">
            <a:noFill/>
            <a:miter lim="800000"/>
            <a:headEnd/>
            <a:tailEnd/>
          </a:ln>
        </p:spPr>
        <p:txBody>
          <a:bodyPr>
            <a:spAutoFit/>
          </a:bodyPr>
          <a:lstStyle/>
          <a:p>
            <a:pPr algn="ctr"/>
            <a:r>
              <a:rPr lang="ru-RU" sz="1200" b="1" i="1"/>
              <a:t>«Су анасы» әкиятенә иллюстрация . Художник Т. Хазиахметов. 1982 ел.</a:t>
            </a:r>
          </a:p>
        </p:txBody>
      </p:sp>
      <p:pic>
        <p:nvPicPr>
          <p:cNvPr id="12295" name="Picture 7"/>
          <p:cNvPicPr>
            <a:picLocks noChangeAspect="1" noChangeArrowheads="1"/>
          </p:cNvPicPr>
          <p:nvPr/>
        </p:nvPicPr>
        <p:blipFill>
          <a:blip r:embed="rId4" cstate="print"/>
          <a:srcRect/>
          <a:stretch>
            <a:fillRect/>
          </a:stretch>
        </p:blipFill>
        <p:spPr bwMode="auto">
          <a:xfrm>
            <a:off x="395288" y="1916113"/>
            <a:ext cx="4310062" cy="3279775"/>
          </a:xfrm>
          <a:prstGeom prst="rect">
            <a:avLst/>
          </a:prstGeom>
          <a:noFill/>
          <a:ln w="19050">
            <a:solidFill>
              <a:schemeClr val="accent1"/>
            </a:solidFill>
            <a:miter lim="800000"/>
            <a:headEnd/>
            <a:tailEnd/>
          </a:ln>
          <a:effectLst/>
        </p:spPr>
      </p:pic>
      <p:sp>
        <p:nvSpPr>
          <p:cNvPr id="12296" name="Text Box 8"/>
          <p:cNvSpPr txBox="1">
            <a:spLocks noChangeArrowheads="1"/>
          </p:cNvSpPr>
          <p:nvPr/>
        </p:nvSpPr>
        <p:spPr bwMode="auto">
          <a:xfrm>
            <a:off x="395288" y="5445125"/>
            <a:ext cx="4464050" cy="517525"/>
          </a:xfrm>
          <a:prstGeom prst="rect">
            <a:avLst/>
          </a:prstGeom>
          <a:noFill/>
          <a:ln w="9525">
            <a:noFill/>
            <a:miter lim="800000"/>
            <a:headEnd/>
            <a:tailEnd/>
          </a:ln>
          <a:effectLst/>
        </p:spPr>
        <p:txBody>
          <a:bodyPr>
            <a:spAutoFit/>
          </a:bodyPr>
          <a:lstStyle/>
          <a:p>
            <a:pPr algn="ctr">
              <a:spcBef>
                <a:spcPct val="50000"/>
              </a:spcBef>
            </a:pPr>
            <a:r>
              <a:rPr lang="ru-RU" sz="1400" b="1" i="1"/>
              <a:t>«Шүрәле поэмасына иллюстрация" . Художник Б. </a:t>
            </a:r>
            <a:r>
              <a:rPr lang="tt-RU" sz="1400" b="1" i="1"/>
              <a:t>Ә</a:t>
            </a:r>
            <a:r>
              <a:rPr lang="ru-RU" sz="1400" b="1" i="1"/>
              <a:t>льменов. 1966 г.</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3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53" presetClass="entr" presetSubtype="0" fill="hold" nodeType="afterEffect">
                                  <p:stCondLst>
                                    <p:cond delay="0"/>
                                  </p:stCondLst>
                                  <p:childTnLst>
                                    <p:set>
                                      <p:cBhvr>
                                        <p:cTn id="12" dur="1" fill="hold">
                                          <p:stCondLst>
                                            <p:cond delay="0"/>
                                          </p:stCondLst>
                                        </p:cTn>
                                        <p:tgtEl>
                                          <p:spTgt spid="12295"/>
                                        </p:tgtEl>
                                        <p:attrNameLst>
                                          <p:attrName>style.visibility</p:attrName>
                                        </p:attrNameLst>
                                      </p:cBhvr>
                                      <p:to>
                                        <p:strVal val="visible"/>
                                      </p:to>
                                    </p:set>
                                    <p:anim calcmode="lin" valueType="num">
                                      <p:cBhvr>
                                        <p:cTn id="13" dur="3000" fill="hold"/>
                                        <p:tgtEl>
                                          <p:spTgt spid="12295"/>
                                        </p:tgtEl>
                                        <p:attrNameLst>
                                          <p:attrName>ppt_w</p:attrName>
                                        </p:attrNameLst>
                                      </p:cBhvr>
                                      <p:tavLst>
                                        <p:tav tm="0">
                                          <p:val>
                                            <p:fltVal val="0"/>
                                          </p:val>
                                        </p:tav>
                                        <p:tav tm="100000">
                                          <p:val>
                                            <p:strVal val="#ppt_w"/>
                                          </p:val>
                                        </p:tav>
                                      </p:tavLst>
                                    </p:anim>
                                    <p:anim calcmode="lin" valueType="num">
                                      <p:cBhvr>
                                        <p:cTn id="14" dur="3000" fill="hold"/>
                                        <p:tgtEl>
                                          <p:spTgt spid="12295"/>
                                        </p:tgtEl>
                                        <p:attrNameLst>
                                          <p:attrName>ppt_h</p:attrName>
                                        </p:attrNameLst>
                                      </p:cBhvr>
                                      <p:tavLst>
                                        <p:tav tm="0">
                                          <p:val>
                                            <p:fltVal val="0"/>
                                          </p:val>
                                        </p:tav>
                                        <p:tav tm="100000">
                                          <p:val>
                                            <p:strVal val="#ppt_h"/>
                                          </p:val>
                                        </p:tav>
                                      </p:tavLst>
                                    </p:anim>
                                    <p:animEffect transition="in" filter="fade">
                                      <p:cBhvr>
                                        <p:cTn id="15" dur="3000"/>
                                        <p:tgtEl>
                                          <p:spTgt spid="1229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2296"/>
                                        </p:tgtEl>
                                        <p:attrNameLst>
                                          <p:attrName>style.visibility</p:attrName>
                                        </p:attrNameLst>
                                      </p:cBhvr>
                                      <p:to>
                                        <p:strVal val="visible"/>
                                      </p:to>
                                    </p:set>
                                    <p:animEffect transition="in" filter="dissolve">
                                      <p:cBhvr>
                                        <p:cTn id="18" dur="2000"/>
                                        <p:tgtEl>
                                          <p:spTgt spid="12296"/>
                                        </p:tgtEl>
                                      </p:cBhvr>
                                    </p:animEffect>
                                  </p:childTnLst>
                                </p:cTn>
                              </p:par>
                            </p:childTnLst>
                          </p:cTn>
                        </p:par>
                        <p:par>
                          <p:cTn id="19" fill="hold">
                            <p:stCondLst>
                              <p:cond delay="6000"/>
                            </p:stCondLst>
                            <p:childTnLst>
                              <p:par>
                                <p:cTn id="20" presetID="53" presetClass="entr" presetSubtype="0" fill="hold" nodeType="afterEffect">
                                  <p:stCondLst>
                                    <p:cond delay="0"/>
                                  </p:stCondLst>
                                  <p:childTnLst>
                                    <p:set>
                                      <p:cBhvr>
                                        <p:cTn id="21" dur="1" fill="hold">
                                          <p:stCondLst>
                                            <p:cond delay="0"/>
                                          </p:stCondLst>
                                        </p:cTn>
                                        <p:tgtEl>
                                          <p:spTgt spid="12292"/>
                                        </p:tgtEl>
                                        <p:attrNameLst>
                                          <p:attrName>style.visibility</p:attrName>
                                        </p:attrNameLst>
                                      </p:cBhvr>
                                      <p:to>
                                        <p:strVal val="visible"/>
                                      </p:to>
                                    </p:set>
                                    <p:anim calcmode="lin" valueType="num">
                                      <p:cBhvr>
                                        <p:cTn id="22" dur="3000" fill="hold"/>
                                        <p:tgtEl>
                                          <p:spTgt spid="12292"/>
                                        </p:tgtEl>
                                        <p:attrNameLst>
                                          <p:attrName>ppt_w</p:attrName>
                                        </p:attrNameLst>
                                      </p:cBhvr>
                                      <p:tavLst>
                                        <p:tav tm="0">
                                          <p:val>
                                            <p:fltVal val="0"/>
                                          </p:val>
                                        </p:tav>
                                        <p:tav tm="100000">
                                          <p:val>
                                            <p:strVal val="#ppt_w"/>
                                          </p:val>
                                        </p:tav>
                                      </p:tavLst>
                                    </p:anim>
                                    <p:anim calcmode="lin" valueType="num">
                                      <p:cBhvr>
                                        <p:cTn id="23" dur="3000" fill="hold"/>
                                        <p:tgtEl>
                                          <p:spTgt spid="12292"/>
                                        </p:tgtEl>
                                        <p:attrNameLst>
                                          <p:attrName>ppt_h</p:attrName>
                                        </p:attrNameLst>
                                      </p:cBhvr>
                                      <p:tavLst>
                                        <p:tav tm="0">
                                          <p:val>
                                            <p:fltVal val="0"/>
                                          </p:val>
                                        </p:tav>
                                        <p:tav tm="100000">
                                          <p:val>
                                            <p:strVal val="#ppt_h"/>
                                          </p:val>
                                        </p:tav>
                                      </p:tavLst>
                                    </p:anim>
                                    <p:animEffect transition="in" filter="fade">
                                      <p:cBhvr>
                                        <p:cTn id="24" dur="3000"/>
                                        <p:tgtEl>
                                          <p:spTgt spid="12292"/>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2293"/>
                                        </p:tgtEl>
                                        <p:attrNameLst>
                                          <p:attrName>style.visibility</p:attrName>
                                        </p:attrNameLst>
                                      </p:cBhvr>
                                      <p:to>
                                        <p:strVal val="visible"/>
                                      </p:to>
                                    </p:set>
                                    <p:animEffect transition="in" filter="dissolve">
                                      <p:cBhvr>
                                        <p:cTn id="27" dur="20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293" grpId="0"/>
      <p:bldP spid="1229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TotalTime>
  <Words>1341</Words>
  <Application>Microsoft Office PowerPoint</Application>
  <PresentationFormat>Экран (4:3)</PresentationFormat>
  <Paragraphs>181</Paragraphs>
  <Slides>21</Slides>
  <Notes>19</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Поток</vt:lpstr>
      <vt:lpstr>Г.Тукайның тормышы һәм иҗаты</vt:lpstr>
      <vt:lpstr>Слайд 2</vt:lpstr>
      <vt:lpstr>Слайд 3</vt:lpstr>
      <vt:lpstr>    Габдулла Тукай 1886 елның 14(26) апрелендә  элеккеге Мәңгәр волосте, хәзерге Арча районы, Кушлавыч авылында мулла гаиләсендә дөньяга килгән.</vt:lpstr>
      <vt:lpstr>Слайд 5</vt:lpstr>
      <vt:lpstr>   Габдуллага әти-әни назы күрергә насыйп булмый: ул дөньяга килүгә биш ай да үтми, әтисе Мөхәммәтгариф августның 29 ында 44 яшендә вафат була.     Анасы Мәмдүдәгә, каен атасы карт хәзрәт үлгәннән сон, атасы Зиннәтулла карт йортына Өчилегә кайтып егылудан башка чара калмый.    Сасна авылыннан аерылып чыккан Күчкән Сасна мулласы Шакир яучы җибәрә.     Булачак шагыйрь  Кушлавычка,  Шәрифә карчык кулына эләгә. </vt:lpstr>
      <vt:lpstr>   Бераздан әнисе Габдулланы үз янына алдыра.  Күчкән Сасна авылында “биш минутлык төш шикелле генә”  рәхәт татып калырга насыйп була Габдуллага. </vt:lpstr>
      <vt:lpstr>    Мөхәммәтвәли абзый белән Газизә апа Габдулланы ике еллап тәрбияләгәннән соң икесе берьюлы авырый башлыйлар да: “Без үлсәк, бу бала кем кулына кала, ичмасам, авылына кайтарыйк”, - дип, аны янәдән Өчилегә җибәрәләр; ә Өчиледән аны 1892 елның июнь аенда Кырлайның Сәгъди абзый  үзенә тәрбиягә ала.</vt:lpstr>
      <vt:lpstr>    Габдулла   Фәтхерахман   мулланың   остабикәсенә йөреп,    «Иман шартын»нан хәрефләр, иҗекләр өйрәнә. Хәбибрахман хәлфә һәм, соңга табарак, Фәтхерахман мулланың  үзеннән  «Һәфтияк»,  «Бәдәвам»,  «Кисекбаш» кебек дини  эчтәлектәге дәреслекләрне  укый  башлый.  Кырлай  булачак шагыйрь  хатирәләренә иң якын яклары  белән   кереп  кала,  атаклы “Шүрәле”,  «Су  анасы»  кебек  әкиятләренең нигезен тәшкил итә.      </vt:lpstr>
      <vt:lpstr>1894 нче  елның ахыры, 1895 елның башларында, әтисе белән бертуган апасы Газизә һәм сәүдәгәр җизнәсе Галиәсгар Госмановлар Тукайны Уральскига алдыралар.  Уральскига китәр алдыннан ул Кушлавычта туганнарында бер ай чамасы яши. 1895-1906 елларда Тукай Мотыйгулла Төхфәтуллин мәдрәсәсендә укый һәм мөгәллим булып эшли. Мәдрәсәдә укыганда  язган өйрәнчек шигырьләрнең сакланып калганнарыннан берсе - нәзир Вәлиулла Хәмидуллин турындагы шигырь:   Исеме аның Вәлиулла,димәк, улыр әүлия, Хамие дине Мөхәммәт һәм хәбибе әнбия .......................................................................... 1896-1899 елларны Габдулла  мәдрәсә каршында ачылган рус мәктәбендә дә укый.   1905 елның язында рус телендә чыга    торган «Уралец» газетасы типографиясенә хәреф җыючы булып эшкә керә.    </vt:lpstr>
      <vt:lpstr>          Тукай Казанга кайту белән,   “Әльислах”   газетасының   хезмәткәре булып китә.  1908 ел башында Тукай “Сарай” кунакханәсенән “Болгар”    кунакханәсенә  күчә.   Габдулла Тукай    «Печән  базары, яхуд Яңа Кисекбаш” поэмасын шунда язган.   </vt:lpstr>
      <vt:lpstr>«Печән базары, яхуд  Яңа Кисекбаш” поэмасы, 1908.  </vt:lpstr>
      <vt:lpstr>1906 елны әдәби “Әлгасрел-җәдит” һәм сатирик “Уклар” журналларында  корректор, хәреф җыючы, килгән материалны редакцияләү белән шөгелләнә.  “Фикер” газетасының 1907 ел, 6 январь санында Тукайның “Төш күрдем” памфлеты басылган.  1907 елның февралендә демонстрацияләрдә катнашып, типография эшчәнлеген дә забастовкага өндәгәне өчен эштән куыла.  1907 елның сентябрь ахырында Тукай  Казанга юл тота.            </vt:lpstr>
      <vt:lpstr>          Тукай Казанга килүгә «Әл-ислах» газетасында, «Яшен» журналында актив катнаша башлый. Яңа дуслар да табыла:Ф. Әмирхан, Х. Ямашев,К.Бәкер,  В.Бәхтияров,    Г. Камал,   С.Рахманколый, Г.Коләхмәтов, соңрак С.Сүнчәләй.   Тукай балалар өчен “Яңа кыйраәт”,  “Күңелле сәхифәләр”, “Балалар күңеле” кебек дәреслекләр һәм шигырь китаплары бастырып чыгара.  1910 елның башында журналист Әхмәт Урманчиев редакторлыгында сатирик журнал «Ялт-Йолт» чыга  башлый.          Тукай “Яшен”, “Ялт-Йолт” журналларын чыгаруда төп рольне уйный. Ул шәһәрнең иҗтимагый эшләрендә актив катнаша.Тукайның социаль характердагы бик күп шигырьләре либераль юнәлештәге «Йолдыз»да басыла. Социаль-сәяси эчтәлекле «Хөрмәтле Хөсәен ядкяре», «Көзге җилләр» кебек иң көчле шигырьләренең бу газетада басылуы шулай уйларга нигез бирә.     </vt:lpstr>
      <vt:lpstr>     Кайвакытта, Казан атмосферасында эче пошып, Тукай сәяхәткә чыгып китә: Түбән Новгородка Мәкәрҗә ярминкәсенә барып килә; Сембер губернасында Гурьевка фабрикасында була; Әстерханга Сәгыйть Рәмиев янына кунакка бара. Шәһәрдә булганда да гел хәрәкәттә: әле «Шәрык клубы»нда концертта катнаша, әле «Мөхәммәдия» шәкертләре алдында чыгыш ясый, Крестовниковлар заводы белән таныша.       1911 елның ахыры — 1912 елның башында Өчиледә яшәп ала, авыл халкының авыр, газаплы тормышын чагылдырган әсәрләр яза.   </vt:lpstr>
      <vt:lpstr> </vt:lpstr>
      <vt:lpstr>Слайд 17</vt:lpstr>
      <vt:lpstr>Музейлар:</vt:lpstr>
      <vt:lpstr>Слайд 19</vt:lpstr>
      <vt:lpstr>Слайд 20</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Admin</cp:lastModifiedBy>
  <cp:revision>5</cp:revision>
  <dcterms:modified xsi:type="dcterms:W3CDTF">2011-12-06T15:57:53Z</dcterms:modified>
</cp:coreProperties>
</file>