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64" r:id="rId4"/>
    <p:sldId id="268" r:id="rId5"/>
    <p:sldId id="269" r:id="rId6"/>
    <p:sldId id="270" r:id="rId7"/>
    <p:sldId id="258" r:id="rId8"/>
    <p:sldId id="271" r:id="rId9"/>
    <p:sldId id="275" r:id="rId10"/>
    <p:sldId id="276" r:id="rId11"/>
    <p:sldId id="277" r:id="rId12"/>
    <p:sldId id="287" r:id="rId13"/>
    <p:sldId id="289" r:id="rId14"/>
    <p:sldId id="261" r:id="rId15"/>
    <p:sldId id="263" r:id="rId16"/>
    <p:sldId id="278" r:id="rId17"/>
    <p:sldId id="262" r:id="rId18"/>
    <p:sldId id="280" r:id="rId19"/>
    <p:sldId id="281" r:id="rId20"/>
    <p:sldId id="284" r:id="rId21"/>
    <p:sldId id="285" r:id="rId22"/>
    <p:sldId id="283" r:id="rId23"/>
    <p:sldId id="286" r:id="rId24"/>
    <p:sldId id="282" r:id="rId25"/>
    <p:sldId id="288" r:id="rId26"/>
    <p:sldId id="260" r:id="rId27"/>
    <p:sldId id="259" r:id="rId28"/>
    <p:sldId id="279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66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1DFE46-0A9A-4BC8-9D0D-283FF3C011B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59F9FC-E1F9-41D8-8138-60867A9AA4BD}">
      <dgm:prSet/>
      <dgm:spPr/>
      <dgm:t>
        <a:bodyPr/>
        <a:lstStyle/>
        <a:p>
          <a:pPr rtl="0"/>
          <a:r>
            <a:rPr lang="ru-RU" dirty="0" smtClean="0"/>
            <a:t>Словарное слово</a:t>
          </a:r>
          <a:endParaRPr lang="en-US" dirty="0"/>
        </a:p>
      </dgm:t>
    </dgm:pt>
    <dgm:pt modelId="{1236DEB8-FBF1-4E44-987F-E7B9F558D894}" type="parTrans" cxnId="{EC97317B-FC60-4C05-931F-F2EED07F9C40}">
      <dgm:prSet/>
      <dgm:spPr/>
      <dgm:t>
        <a:bodyPr/>
        <a:lstStyle/>
        <a:p>
          <a:endParaRPr lang="en-US"/>
        </a:p>
      </dgm:t>
    </dgm:pt>
    <dgm:pt modelId="{2A58A048-DEC4-4375-AFC0-85152B0B3644}" type="sibTrans" cxnId="{EC97317B-FC60-4C05-931F-F2EED07F9C40}">
      <dgm:prSet/>
      <dgm:spPr/>
      <dgm:t>
        <a:bodyPr/>
        <a:lstStyle/>
        <a:p>
          <a:endParaRPr lang="en-US"/>
        </a:p>
      </dgm:t>
    </dgm:pt>
    <dgm:pt modelId="{9795128E-E652-4122-A477-809B96C4419F}">
      <dgm:prSet/>
      <dgm:spPr/>
      <dgm:t>
        <a:bodyPr/>
        <a:lstStyle/>
        <a:p>
          <a:r>
            <a:rPr lang="ru-RU" dirty="0" smtClean="0"/>
            <a:t>Пенал</a:t>
          </a:r>
          <a:endParaRPr lang="en-US" dirty="0"/>
        </a:p>
      </dgm:t>
    </dgm:pt>
    <dgm:pt modelId="{8AD927DE-C468-4A08-B388-1821032A05E3}" type="parTrans" cxnId="{1DE19770-EB9C-47AA-936D-92381C947745}">
      <dgm:prSet/>
      <dgm:spPr/>
      <dgm:t>
        <a:bodyPr/>
        <a:lstStyle/>
        <a:p>
          <a:endParaRPr lang="en-US"/>
        </a:p>
      </dgm:t>
    </dgm:pt>
    <dgm:pt modelId="{1DDAE7A5-321F-4ED4-9B1E-030BF6ACFC5E}" type="sibTrans" cxnId="{1DE19770-EB9C-47AA-936D-92381C947745}">
      <dgm:prSet/>
      <dgm:spPr/>
      <dgm:t>
        <a:bodyPr/>
        <a:lstStyle/>
        <a:p>
          <a:endParaRPr lang="en-US"/>
        </a:p>
      </dgm:t>
    </dgm:pt>
    <dgm:pt modelId="{0F219F49-ED09-42B9-A8E3-57DB0417C246}" type="pres">
      <dgm:prSet presAssocID="{E21DFE46-0A9A-4BC8-9D0D-283FF3C011B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DF6CF0-07E9-48AB-9EDD-9DCFC19C3C7D}" type="pres">
      <dgm:prSet presAssocID="{F559F9FC-E1F9-41D8-8138-60867A9AA4BD}" presName="composite" presStyleCnt="0"/>
      <dgm:spPr/>
    </dgm:pt>
    <dgm:pt modelId="{5DEBC86D-B82E-4D67-9005-A8EDE1F484E6}" type="pres">
      <dgm:prSet presAssocID="{F559F9FC-E1F9-41D8-8138-60867A9AA4BD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4FB808-087D-4762-ADA5-162A8DA4B0DE}" type="pres">
      <dgm:prSet presAssocID="{F559F9FC-E1F9-41D8-8138-60867A9AA4BD}" presName="descendantText" presStyleLbl="alignAcc1" presStyleIdx="0" presStyleCnt="1" custLinFactNeighborX="1054" custLinFactNeighborY="13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588965-F226-4EB9-8F34-B13B4D34D213}" type="presOf" srcId="{9795128E-E652-4122-A477-809B96C4419F}" destId="{C94FB808-087D-4762-ADA5-162A8DA4B0DE}" srcOrd="0" destOrd="0" presId="urn:microsoft.com/office/officeart/2005/8/layout/chevron2"/>
    <dgm:cxn modelId="{C4D4E7D3-2BDB-4739-9EB7-CDC06C703978}" type="presOf" srcId="{E21DFE46-0A9A-4BC8-9D0D-283FF3C011B0}" destId="{0F219F49-ED09-42B9-A8E3-57DB0417C246}" srcOrd="0" destOrd="0" presId="urn:microsoft.com/office/officeart/2005/8/layout/chevron2"/>
    <dgm:cxn modelId="{1DE19770-EB9C-47AA-936D-92381C947745}" srcId="{F559F9FC-E1F9-41D8-8138-60867A9AA4BD}" destId="{9795128E-E652-4122-A477-809B96C4419F}" srcOrd="0" destOrd="0" parTransId="{8AD927DE-C468-4A08-B388-1821032A05E3}" sibTransId="{1DDAE7A5-321F-4ED4-9B1E-030BF6ACFC5E}"/>
    <dgm:cxn modelId="{3A861C99-76B4-47A7-9790-D40292D52A07}" type="presOf" srcId="{F559F9FC-E1F9-41D8-8138-60867A9AA4BD}" destId="{5DEBC86D-B82E-4D67-9005-A8EDE1F484E6}" srcOrd="0" destOrd="0" presId="urn:microsoft.com/office/officeart/2005/8/layout/chevron2"/>
    <dgm:cxn modelId="{EC97317B-FC60-4C05-931F-F2EED07F9C40}" srcId="{E21DFE46-0A9A-4BC8-9D0D-283FF3C011B0}" destId="{F559F9FC-E1F9-41D8-8138-60867A9AA4BD}" srcOrd="0" destOrd="0" parTransId="{1236DEB8-FBF1-4E44-987F-E7B9F558D894}" sibTransId="{2A58A048-DEC4-4375-AFC0-85152B0B3644}"/>
    <dgm:cxn modelId="{E9A66FA0-F0FD-46C0-85F4-B4AACDF86511}" type="presParOf" srcId="{0F219F49-ED09-42B9-A8E3-57DB0417C246}" destId="{2EDF6CF0-07E9-48AB-9EDD-9DCFC19C3C7D}" srcOrd="0" destOrd="0" presId="urn:microsoft.com/office/officeart/2005/8/layout/chevron2"/>
    <dgm:cxn modelId="{E9BB8B03-6436-4E97-AC46-E4C7EB5198A1}" type="presParOf" srcId="{2EDF6CF0-07E9-48AB-9EDD-9DCFC19C3C7D}" destId="{5DEBC86D-B82E-4D67-9005-A8EDE1F484E6}" srcOrd="0" destOrd="0" presId="urn:microsoft.com/office/officeart/2005/8/layout/chevron2"/>
    <dgm:cxn modelId="{0B09697C-8211-49B5-A952-7162EF3E7DCE}" type="presParOf" srcId="{2EDF6CF0-07E9-48AB-9EDD-9DCFC19C3C7D}" destId="{C94FB808-087D-4762-ADA5-162A8DA4B0DE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EBECB0-F6E1-427B-9E04-01DA9E949114}" type="doc">
      <dgm:prSet loTypeId="urn:microsoft.com/office/officeart/2005/8/layout/radial5" loCatId="relationship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0CF0B208-700D-4BA2-B61E-76AE3170255D}" type="pres">
      <dgm:prSet presAssocID="{73EBECB0-F6E1-427B-9E04-01DA9E94911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87E62666-5346-4F6B-A055-27C84C84934D}" type="presOf" srcId="{73EBECB0-F6E1-427B-9E04-01DA9E949114}" destId="{0CF0B208-700D-4BA2-B61E-76AE3170255D}" srcOrd="0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E2D74-D4FD-46D0-98C5-D8A1A9A199FF}" type="datetimeFigureOut">
              <a:rPr lang="en-US" smtClean="0"/>
              <a:pPr/>
              <a:t>23.05.2011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E43DA9-A27E-4794-801D-58E4E4C50C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43DA9-A27E-4794-801D-58E4E4C50CF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A388BC8-FADD-4382-9BF6-281A922FAC0C}" type="datetimeFigureOut">
              <a:rPr/>
              <a:pPr>
                <a:defRPr/>
              </a:pPr>
              <a:t>23.05.2011</a:t>
            </a:fld>
            <a:endParaRPr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8DAFC1F-E24F-48D6-8C27-2CA48F81C179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C9811-7194-442A-8248-80C3EB3B02E2}" type="datetimeFigureOut">
              <a:rPr lang="en-US"/>
              <a:pPr>
                <a:defRPr/>
              </a:pPr>
              <a:t>23.05.2011</a:t>
            </a:fld>
            <a:endParaRPr lang="en-US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D3F5A-907C-4455-8E91-26DA672786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FF298F-5EED-4C68-9CC8-EE708FE7A19F}" type="datetimeFigureOut">
              <a:rPr lang="en-US"/>
              <a:pPr>
                <a:defRPr/>
              </a:pPr>
              <a:t>23.05.2011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6D5D2DF3-E002-41D8-A21D-9AFB03CEB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BD503-FDC9-4611-9FFE-4291F6C821F5}" type="datetimeFigureOut">
              <a:rPr lang="en-US"/>
              <a:pPr>
                <a:defRPr/>
              </a:pPr>
              <a:t>23.05.2011</a:t>
            </a:fld>
            <a:endParaRPr lang="en-US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09EB2-62D6-45EC-BB9E-1FF9A2DDF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D9D7E93B-B4F4-4B08-8903-FBCF355469F0}" type="datetimeFigureOut">
              <a:rPr lang="en-US"/>
              <a:pPr>
                <a:defRPr/>
              </a:pPr>
              <a:t>23.05.2011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FAEAE0-12B7-4A31-BBAB-9AFA526C56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CA918-1576-4BD7-BF9D-9C4ED31360D5}" type="datetimeFigureOut">
              <a:rPr lang="en-US"/>
              <a:pPr>
                <a:defRPr/>
              </a:pPr>
              <a:t>23.05.2011</a:t>
            </a:fld>
            <a:endParaRPr lang="en-US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CA7E9-5125-49E6-9767-AD988D5C7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A4C83-6EF6-4820-8140-5B9E95DF033B}" type="datetimeFigureOut">
              <a:rPr lang="en-US"/>
              <a:pPr>
                <a:defRPr/>
              </a:pPr>
              <a:t>23.05.2011</a:t>
            </a:fld>
            <a:endParaRPr lang="en-US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C3CDD-5FEC-4D37-A4E4-6A6ADC87E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FB7FB-405C-44E5-A079-9AF0900445FC}" type="datetimeFigureOut">
              <a:rPr lang="en-US"/>
              <a:pPr>
                <a:defRPr/>
              </a:pPr>
              <a:t>23.05.2011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87B14-4DB7-4B98-8362-E0BBFD883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4CDAB-5B75-45DA-9BFB-D47198E0E9FA}" type="datetimeFigureOut">
              <a:rPr lang="en-US"/>
              <a:pPr>
                <a:defRPr/>
              </a:pPr>
              <a:t>23.05.2011</a:t>
            </a:fld>
            <a:endParaRPr lang="en-US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D84E0-FD93-4162-A489-5D0D7F13BE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D3D7E-3C45-4E13-8FFD-4F755E929C22}" type="datetimeFigureOut">
              <a:rPr lang="en-US"/>
              <a:pPr>
                <a:defRPr/>
              </a:pPr>
              <a:t>23.05.2011</a:t>
            </a:fld>
            <a:endParaRPr lang="en-US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88A2C-AB67-4A34-BFD6-D61516E070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90AD5B-5069-4461-905E-C9B85E72DAE4}" type="datetimeFigureOut">
              <a:rPr lang="en-US"/>
              <a:pPr>
                <a:defRPr/>
              </a:pPr>
              <a:t>23.05.2011</a:t>
            </a:fld>
            <a:endParaRPr lang="en-US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5262E8-2D32-473F-9F19-83E9E03DED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83096B14-2A69-47D3-9828-40B852463713}" type="datetimeFigureOut">
              <a:rPr lang="en-US"/>
              <a:pPr>
                <a:defRPr/>
              </a:pPr>
              <a:t>23.05.2011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5EC9EA96-03C4-439D-BB0F-107A60E4B8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66" r:id="rId2"/>
    <p:sldLayoutId id="2147483774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5" r:id="rId9"/>
    <p:sldLayoutId id="2147483772" r:id="rId10"/>
    <p:sldLayoutId id="214748377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11" Type="http://schemas.openxmlformats.org/officeDocument/2006/relationships/image" Target="../media/image3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2.jpeg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5.jpeg"/><Relationship Id="rId7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5.jpeg"/><Relationship Id="rId7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jpeg"/><Relationship Id="rId18" Type="http://schemas.openxmlformats.org/officeDocument/2006/relationships/image" Target="../media/image5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12" Type="http://schemas.openxmlformats.org/officeDocument/2006/relationships/image" Target="../media/image48.jpeg"/><Relationship Id="rId17" Type="http://schemas.openxmlformats.org/officeDocument/2006/relationships/image" Target="../media/image53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image" Target="../media/image41.jpeg"/><Relationship Id="rId15" Type="http://schemas.openxmlformats.org/officeDocument/2006/relationships/image" Target="../media/image51.pn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Relationship Id="rId1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13" Type="http://schemas.openxmlformats.org/officeDocument/2006/relationships/image" Target="../media/image81.jpeg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12" Type="http://schemas.openxmlformats.org/officeDocument/2006/relationships/image" Target="../media/image80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gif"/><Relationship Id="rId11" Type="http://schemas.openxmlformats.org/officeDocument/2006/relationships/image" Target="../media/image79.jpeg"/><Relationship Id="rId5" Type="http://schemas.openxmlformats.org/officeDocument/2006/relationships/image" Target="../media/image73.jpeg"/><Relationship Id="rId10" Type="http://schemas.openxmlformats.org/officeDocument/2006/relationships/image" Target="../media/image78.jpeg"/><Relationship Id="rId4" Type="http://schemas.openxmlformats.org/officeDocument/2006/relationships/image" Target="../media/image72.jpeg"/><Relationship Id="rId9" Type="http://schemas.openxmlformats.org/officeDocument/2006/relationships/image" Target="../media/image7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7" Type="http://schemas.openxmlformats.org/officeDocument/2006/relationships/image" Target="../media/image97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jpeg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685800" y="2130425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/>
        </p:nvGraphicFramePr>
        <p:xfrm>
          <a:off x="1371600" y="3886200"/>
          <a:ext cx="64008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6148" name="Рисунок 5" descr="1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00375" y="357188"/>
            <a:ext cx="171450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Рисунок 6" descr="2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429250" y="3451225"/>
            <a:ext cx="2928938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7696200" y="0"/>
            <a:ext cx="46038" cy="2143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143875" cy="6858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/>
              <a:t>Коль ему работу дашь, 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/>
              <a:t>Зря трудился карандаш.</a:t>
            </a:r>
            <a:r>
              <a:rPr lang="ru-RU" sz="2000" dirty="0" smtClean="0"/>
              <a:t> 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Палочки волшебные в руки я беру.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Ими нарисую я маму и сестру.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Домик, речку и грибочки,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Солнце, небо и цветочки.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Нравятся мне палочки, палочки такие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Сверху деревянные, а внутри цветные.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86313" y="357188"/>
            <a:ext cx="315595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Линию прямую, ну-ка, 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Сам нарисовать сумей-ка! 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Это сложная наука! 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Пригодится здесь... </a:t>
            </a:r>
            <a:endParaRPr lang="en-US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5365" name="Прямоугольник 4"/>
          <p:cNvSpPr>
            <a:spLocks noChangeArrowheads="1"/>
          </p:cNvSpPr>
          <p:nvPr/>
        </p:nvSpPr>
        <p:spPr bwMode="auto">
          <a:xfrm rot="10800000" flipV="1">
            <a:off x="4786313" y="2698750"/>
            <a:ext cx="32146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rebuchet MS" pitchFamily="34" charset="0"/>
              </a:rPr>
              <a:t>На коробку я похож, </a:t>
            </a:r>
            <a:br>
              <a:rPr lang="ru-RU">
                <a:latin typeface="Trebuchet MS" pitchFamily="34" charset="0"/>
              </a:rPr>
            </a:br>
            <a:r>
              <a:rPr lang="ru-RU">
                <a:latin typeface="Trebuchet MS" pitchFamily="34" charset="0"/>
              </a:rPr>
              <a:t>Ручки ты в меня кладешь. </a:t>
            </a:r>
            <a:br>
              <a:rPr lang="ru-RU">
                <a:latin typeface="Trebuchet MS" pitchFamily="34" charset="0"/>
              </a:rPr>
            </a:br>
            <a:r>
              <a:rPr lang="ru-RU">
                <a:latin typeface="Trebuchet MS" pitchFamily="34" charset="0"/>
              </a:rPr>
              <a:t>Школьник, ты меня узнал? </a:t>
            </a:r>
            <a:br>
              <a:rPr lang="ru-RU">
                <a:latin typeface="Trebuchet MS" pitchFamily="34" charset="0"/>
              </a:rPr>
            </a:br>
            <a:r>
              <a:rPr lang="ru-RU">
                <a:latin typeface="Trebuchet MS" pitchFamily="34" charset="0"/>
              </a:rPr>
              <a:t>Ну, конечно, я -... </a:t>
            </a:r>
            <a:endParaRPr lang="en-US">
              <a:latin typeface="Trebuchet MS" pitchFamily="34" charset="0"/>
            </a:endParaRPr>
          </a:p>
        </p:txBody>
      </p:sp>
      <p:pic>
        <p:nvPicPr>
          <p:cNvPr id="15366" name="Рисунок 5" descr="images (95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0" y="285750"/>
            <a:ext cx="1357313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Рисунок 6" descr="7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071563"/>
            <a:ext cx="22860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Рисунок 7" descr="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4857750"/>
            <a:ext cx="3071813" cy="175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Рисунок 8" descr="99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37414">
            <a:off x="6121400" y="1563688"/>
            <a:ext cx="178593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7696200" y="0"/>
            <a:ext cx="46038" cy="2143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143875" cy="6858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/>
              <a:t>Коль ему работу дашь, 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/>
              <a:t>Зря трудился карандаш.</a:t>
            </a:r>
            <a:r>
              <a:rPr lang="ru-RU" sz="2000" dirty="0" smtClean="0"/>
              <a:t> 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Палочки волшебные в руки я беру.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Ими нарисую я маму и сестру.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Домик, речку и грибочки,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Солнце, небо и цветочки.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Нравятся мне палочки, палочки такие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Сверху деревянные, а внутри цветные.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86313" y="357188"/>
            <a:ext cx="315595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Линию прямую, ну-ка, 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Сам нарисовать сумей-ка! 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Это сложная наука! 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Пригодится здесь... </a:t>
            </a:r>
            <a:endParaRPr lang="en-US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6389" name="Прямоугольник 4"/>
          <p:cNvSpPr>
            <a:spLocks noChangeArrowheads="1"/>
          </p:cNvSpPr>
          <p:nvPr/>
        </p:nvSpPr>
        <p:spPr bwMode="auto">
          <a:xfrm rot="10800000" flipV="1">
            <a:off x="4786313" y="2698750"/>
            <a:ext cx="32146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rebuchet MS" pitchFamily="34" charset="0"/>
              </a:rPr>
              <a:t>На коробку я похож, </a:t>
            </a:r>
            <a:br>
              <a:rPr lang="ru-RU">
                <a:latin typeface="Trebuchet MS" pitchFamily="34" charset="0"/>
              </a:rPr>
            </a:br>
            <a:r>
              <a:rPr lang="ru-RU">
                <a:latin typeface="Trebuchet MS" pitchFamily="34" charset="0"/>
              </a:rPr>
              <a:t>Ручки ты в меня кладешь. </a:t>
            </a:r>
            <a:br>
              <a:rPr lang="ru-RU">
                <a:latin typeface="Trebuchet MS" pitchFamily="34" charset="0"/>
              </a:rPr>
            </a:br>
            <a:r>
              <a:rPr lang="ru-RU">
                <a:latin typeface="Trebuchet MS" pitchFamily="34" charset="0"/>
              </a:rPr>
              <a:t>Школьник, ты меня узнал? </a:t>
            </a:r>
            <a:br>
              <a:rPr lang="ru-RU">
                <a:latin typeface="Trebuchet MS" pitchFamily="34" charset="0"/>
              </a:rPr>
            </a:br>
            <a:r>
              <a:rPr lang="ru-RU">
                <a:latin typeface="Trebuchet MS" pitchFamily="34" charset="0"/>
              </a:rPr>
              <a:t>Ну, конечно, я -... </a:t>
            </a:r>
            <a:endParaRPr lang="en-US">
              <a:latin typeface="Trebuchet MS" pitchFamily="34" charset="0"/>
            </a:endParaRPr>
          </a:p>
        </p:txBody>
      </p:sp>
      <p:pic>
        <p:nvPicPr>
          <p:cNvPr id="16390" name="Рисунок 5" descr="images (95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0" y="285750"/>
            <a:ext cx="1357313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Рисунок 6" descr="7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071563"/>
            <a:ext cx="22860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Рисунок 7" descr="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4857750"/>
            <a:ext cx="3071813" cy="175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Рисунок 8" descr="99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37414">
            <a:off x="6121400" y="1563688"/>
            <a:ext cx="178593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Рисунок 10" descr="10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156650">
            <a:off x="5032375" y="4451350"/>
            <a:ext cx="2800350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А  хочешь  проверить  свою  память?</a:t>
            </a:r>
            <a:br>
              <a:rPr lang="ru-RU" sz="2000" dirty="0" smtClean="0"/>
            </a:br>
            <a:r>
              <a:rPr lang="ru-RU" sz="2000" dirty="0" smtClean="0"/>
              <a:t>Вспомни  и  запиши  ответы  на  загадки, которые мы  сейчас   отгадали. А  потом  себя  проверишь.</a:t>
            </a:r>
            <a:endParaRPr lang="en-US" sz="2000" dirty="0"/>
          </a:p>
        </p:txBody>
      </p:sp>
      <p:pic>
        <p:nvPicPr>
          <p:cNvPr id="4" name="Рисунок 6" descr="7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1504952" cy="1839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5" descr="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785926"/>
            <a:ext cx="150018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6" descr="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429000"/>
            <a:ext cx="14287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7" descr="6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1785926"/>
            <a:ext cx="17383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1" descr="2r0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4643446"/>
            <a:ext cx="1238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7" descr="8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0694" y="4929198"/>
            <a:ext cx="213051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8" descr="99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062586">
            <a:off x="5692741" y="3420447"/>
            <a:ext cx="178593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10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156650">
            <a:off x="731347" y="4857717"/>
            <a:ext cx="1951592" cy="1299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А  хочешь  проверить  свою  память?</a:t>
            </a:r>
            <a:br>
              <a:rPr lang="ru-RU" sz="2000" dirty="0" smtClean="0"/>
            </a:br>
            <a:r>
              <a:rPr lang="ru-RU" sz="2000" dirty="0" smtClean="0"/>
              <a:t>Вспомни  и  запиши  ответы  на  загадки, которые мы  сейчас   отгадали. А  потом  себя  проверишь.</a:t>
            </a:r>
            <a:endParaRPr lang="en-US" sz="2000" dirty="0"/>
          </a:p>
        </p:txBody>
      </p:sp>
      <p:pic>
        <p:nvPicPr>
          <p:cNvPr id="4" name="Рисунок 6" descr="7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1504952" cy="1839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5" descr="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785926"/>
            <a:ext cx="150018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6" descr="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429000"/>
            <a:ext cx="14287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7" descr="6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1785926"/>
            <a:ext cx="17383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1" descr="2r0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4643446"/>
            <a:ext cx="1238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7" descr="8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0694" y="4929198"/>
            <a:ext cx="213051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8" descr="99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062586">
            <a:off x="5621304" y="3634761"/>
            <a:ext cx="178593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10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156650">
            <a:off x="1017098" y="5000592"/>
            <a:ext cx="1951592" cy="1299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 flipH="1">
            <a:off x="285720" y="2786058"/>
            <a:ext cx="1143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ластик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357290" y="414338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карандаш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28926" y="3071810"/>
            <a:ext cx="1869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краски и кисти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929322" y="3071810"/>
            <a:ext cx="829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ручка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142976" y="628652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пенал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643306" y="5929330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книга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500826" y="414338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линейка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357818" y="6215082"/>
            <a:ext cx="2639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цветные карандаши</a:t>
            </a:r>
            <a:endParaRPr lang="en-US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3" descr="1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75" y="5143500"/>
            <a:ext cx="19748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Рисунок 4" descr="1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0"/>
            <a:ext cx="14287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5" descr="1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13" y="0"/>
            <a:ext cx="17145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6" descr="15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4810125"/>
            <a:ext cx="15716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Рисунок 7" descr="18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25" y="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Рисунок 8" descr="21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88" y="4572000"/>
            <a:ext cx="23145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Рисунок 9" descr="22.jpe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357188"/>
            <a:ext cx="2071688" cy="234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665413" y="1571625"/>
            <a:ext cx="419258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i="1" dirty="0"/>
              <a:t>Посмотри, какие они все разные, а называем мы их одинаково-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ПЕНАЛ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0" y="2286000"/>
            <a:ext cx="4286250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В этой узенькой                                                            коробке  </a:t>
            </a:r>
          </a:p>
          <a:p>
            <a:pPr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Ты найдёшь карандаши,</a:t>
            </a:r>
          </a:p>
          <a:p>
            <a:pPr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Ручки, ластик,  скрепки, кнопки-</a:t>
            </a:r>
          </a:p>
          <a:p>
            <a:pPr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Что угодно для души.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Попробуйте сами объяснить, что мы называем пеналом?</a:t>
            </a:r>
            <a:endParaRPr lang="en-US" dirty="0"/>
          </a:p>
        </p:txBody>
      </p:sp>
      <p:pic>
        <p:nvPicPr>
          <p:cNvPr id="18435" name="Содержимое 3" descr="images (7)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1928813"/>
            <a:ext cx="2006600" cy="2071687"/>
          </a:xfrm>
        </p:spPr>
      </p:pic>
      <p:pic>
        <p:nvPicPr>
          <p:cNvPr id="18436" name="Рисунок 4" descr="images (9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4643438"/>
            <a:ext cx="185420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5" descr="images (15)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88" y="4786313"/>
            <a:ext cx="22637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Рисунок 6" descr="images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2635791">
            <a:off x="5692775" y="1966913"/>
            <a:ext cx="1681163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Рисунок 5" descr="images (95)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43213" y="1736725"/>
            <a:ext cx="2371725" cy="36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Попробуйте сами объяснить, что мы называем пеналом?</a:t>
            </a:r>
            <a:endParaRPr lang="en-US" dirty="0"/>
          </a:p>
        </p:txBody>
      </p:sp>
      <p:pic>
        <p:nvPicPr>
          <p:cNvPr id="19459" name="Содержимое 3" descr="images (7)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1928813"/>
            <a:ext cx="2006600" cy="2071687"/>
          </a:xfrm>
        </p:spPr>
      </p:pic>
      <p:pic>
        <p:nvPicPr>
          <p:cNvPr id="19460" name="Рисунок 4" descr="images (9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4643438"/>
            <a:ext cx="185420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5" descr="images (15)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88" y="4786313"/>
            <a:ext cx="22637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Рисунок 6" descr="images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2635791">
            <a:off x="5764213" y="1966913"/>
            <a:ext cx="1681162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Box 8"/>
          <p:cNvSpPr txBox="1">
            <a:spLocks noChangeArrowheads="1"/>
          </p:cNvSpPr>
          <p:nvPr/>
        </p:nvSpPr>
        <p:spPr bwMode="auto">
          <a:xfrm>
            <a:off x="2786063" y="2857500"/>
            <a:ext cx="2714625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Футляр  или продолговатый ящичек   для  хранения   ручек, карандашей, ластика, линейки  и т.д.</a:t>
            </a:r>
          </a:p>
          <a:p>
            <a:r>
              <a:rPr lang="ru-RU" sz="2800"/>
              <a:t>  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Откуда слово появилось в             русском    языке?           </a:t>
            </a:r>
            <a:endParaRPr lang="en-US" dirty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0" y="1609725"/>
            <a:ext cx="8143900" cy="5248275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dirty="0" smtClean="0"/>
              <a:t>Слово п</a:t>
            </a:r>
            <a:r>
              <a:rPr lang="ru-RU" sz="1800" dirty="0" smtClean="0">
                <a:solidFill>
                  <a:srgbClr val="FF0000"/>
                </a:solidFill>
              </a:rPr>
              <a:t>е</a:t>
            </a:r>
            <a:r>
              <a:rPr lang="ru-RU" sz="1800" dirty="0" smtClean="0"/>
              <a:t>нал пришло к нам из немецкого языка. А туда оно попало из латинского языка.</a:t>
            </a:r>
          </a:p>
          <a:p>
            <a:pPr eaLnBrk="1" hangingPunct="1">
              <a:defRPr/>
            </a:pPr>
            <a:r>
              <a:rPr lang="ru-RU" sz="1800" dirty="0" smtClean="0"/>
              <a:t>А ты помнишь, как по-английски будет  «ручка» ? Правильно, </a:t>
            </a:r>
            <a:r>
              <a:rPr lang="en-US" sz="1800" dirty="0" smtClean="0"/>
              <a:t>P</a:t>
            </a:r>
            <a:r>
              <a:rPr lang="en-US" sz="1800" dirty="0" smtClean="0">
                <a:solidFill>
                  <a:srgbClr val="FF0000"/>
                </a:solidFill>
              </a:rPr>
              <a:t>E</a:t>
            </a:r>
            <a:r>
              <a:rPr lang="en-US" sz="1800" dirty="0" smtClean="0"/>
              <a:t>N.</a:t>
            </a:r>
            <a:endParaRPr lang="ru-RU" sz="1800" dirty="0" smtClean="0"/>
          </a:p>
          <a:p>
            <a:pPr eaLnBrk="1" hangingPunct="1">
              <a:defRPr/>
            </a:pPr>
            <a:r>
              <a:rPr lang="ru-RU" sz="1800" dirty="0" smtClean="0"/>
              <a:t>А  по - </a:t>
            </a:r>
            <a:r>
              <a:rPr lang="ru-RU" sz="1800" dirty="0" err="1" smtClean="0"/>
              <a:t>гречески</a:t>
            </a:r>
            <a:r>
              <a:rPr lang="ru-RU" sz="1800" dirty="0" smtClean="0"/>
              <a:t>   «ручка»  как звучит? </a:t>
            </a:r>
            <a:r>
              <a:rPr lang="ru-RU" sz="1800" dirty="0" smtClean="0"/>
              <a:t>П</a:t>
            </a:r>
            <a:r>
              <a:rPr lang="ru-RU" sz="1800" dirty="0" smtClean="0">
                <a:solidFill>
                  <a:srgbClr val="FF0000"/>
                </a:solidFill>
              </a:rPr>
              <a:t>Е</a:t>
            </a:r>
            <a:r>
              <a:rPr lang="ru-RU" sz="1800" dirty="0" smtClean="0"/>
              <a:t>НА</a:t>
            </a:r>
            <a:r>
              <a:rPr lang="ru-RU" sz="1800" dirty="0" smtClean="0"/>
              <a:t>!</a:t>
            </a:r>
          </a:p>
          <a:p>
            <a:pPr eaLnBrk="1" hangingPunct="1">
              <a:defRPr/>
            </a:pPr>
            <a:r>
              <a:rPr lang="ru-RU" sz="1800" dirty="0" smtClean="0"/>
              <a:t>Корень этого слова латинский- </a:t>
            </a:r>
            <a:r>
              <a:rPr lang="ru-RU" sz="1800" dirty="0" err="1" smtClean="0"/>
              <a:t>p</a:t>
            </a:r>
            <a:r>
              <a:rPr lang="ru-RU" sz="1800" dirty="0" err="1" smtClean="0">
                <a:solidFill>
                  <a:srgbClr val="FF0000"/>
                </a:solidFill>
              </a:rPr>
              <a:t>e</a:t>
            </a:r>
            <a:r>
              <a:rPr lang="ru-RU" sz="1800" dirty="0" err="1" smtClean="0"/>
              <a:t>nna</a:t>
            </a:r>
            <a:r>
              <a:rPr lang="ru-RU" sz="1800" dirty="0" smtClean="0"/>
              <a:t>, что значит перо. Следовательно, пенал- это, видимо, первоначально коробочка только для перьев.</a:t>
            </a:r>
          </a:p>
          <a:p>
            <a:pPr eaLnBrk="1" hangingPunct="1">
              <a:defRPr/>
            </a:pPr>
            <a:r>
              <a:rPr lang="ru-RU" sz="1800" dirty="0" smtClean="0"/>
              <a:t> Затем в п</a:t>
            </a:r>
            <a:r>
              <a:rPr lang="ru-RU" sz="1800" dirty="0" smtClean="0">
                <a:solidFill>
                  <a:srgbClr val="FF0000"/>
                </a:solidFill>
              </a:rPr>
              <a:t>е</a:t>
            </a:r>
            <a:r>
              <a:rPr lang="ru-RU" sz="1800" dirty="0" smtClean="0"/>
              <a:t>нале стали хранить и ручки, и карандаши, и </a:t>
            </a:r>
            <a:r>
              <a:rPr lang="ru-RU" sz="1800" dirty="0" smtClean="0"/>
              <a:t>резинки</a:t>
            </a:r>
            <a:r>
              <a:rPr lang="ru-RU" sz="1800" dirty="0" smtClean="0"/>
              <a:t>.</a:t>
            </a:r>
            <a:endParaRPr lang="ru-RU" sz="1800" dirty="0" smtClean="0"/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   </a:t>
            </a:r>
            <a:r>
              <a:rPr lang="ru-RU" sz="2800" dirty="0" smtClean="0">
                <a:solidFill>
                  <a:srgbClr val="FF0000"/>
                </a:solidFill>
              </a:rPr>
              <a:t>                         ЗАПОМНИ</a:t>
            </a:r>
            <a:r>
              <a:rPr lang="ru-RU" sz="2800" dirty="0" smtClean="0">
                <a:solidFill>
                  <a:srgbClr val="FF0000"/>
                </a:solidFill>
              </a:rPr>
              <a:t>, </a:t>
            </a:r>
            <a:endParaRPr lang="ru-RU" sz="2800" dirty="0" smtClean="0">
              <a:solidFill>
                <a:srgbClr val="FF0000"/>
              </a:solidFill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           </a:t>
            </a:r>
            <a:r>
              <a:rPr lang="ru-RU" sz="2800" dirty="0" smtClean="0">
                <a:solidFill>
                  <a:srgbClr val="FF0000"/>
                </a:solidFill>
              </a:rPr>
              <a:t>это </a:t>
            </a:r>
            <a:r>
              <a:rPr lang="ru-RU" sz="2800" dirty="0" smtClean="0">
                <a:solidFill>
                  <a:srgbClr val="FF0000"/>
                </a:solidFill>
              </a:rPr>
              <a:t>слово пишется через букву  </a:t>
            </a:r>
            <a:r>
              <a:rPr lang="ru-RU" sz="2800" dirty="0" smtClean="0"/>
              <a:t>Е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: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                 </a:t>
            </a:r>
            <a:r>
              <a:rPr lang="ru-RU" sz="2800" dirty="0" smtClean="0">
                <a:solidFill>
                  <a:srgbClr val="FF0000"/>
                </a:solidFill>
              </a:rPr>
              <a:t>             </a:t>
            </a:r>
            <a:r>
              <a:rPr lang="en-US" sz="2800" dirty="0" smtClean="0"/>
              <a:t>                         </a:t>
            </a:r>
            <a:r>
              <a:rPr lang="ru-RU" sz="2800" dirty="0" smtClean="0"/>
              <a:t>                         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pic>
        <p:nvPicPr>
          <p:cNvPr id="20484" name="Рисунок 3" descr="images (1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1943">
            <a:off x="5330479" y="4996012"/>
            <a:ext cx="2543019" cy="1672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4" descr="images (12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780297">
            <a:off x="429538" y="5117480"/>
            <a:ext cx="2286000" cy="1491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86116" y="5286388"/>
            <a:ext cx="1850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 </a:t>
            </a:r>
            <a:r>
              <a:rPr lang="ru-RU" sz="2800" b="1" dirty="0" smtClean="0">
                <a:solidFill>
                  <a:srgbClr val="FF0000"/>
                </a:solidFill>
              </a:rPr>
              <a:t>Е</a:t>
            </a:r>
            <a:r>
              <a:rPr lang="ru-RU" sz="2800" b="1" dirty="0" smtClean="0"/>
              <a:t> Н А Л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000" dirty="0" smtClean="0"/>
              <a:t>Чтобы лучше понять происхождение этого слова мы  отправимся  с  вами  в далёкую старину на машине времени.  Вы готовы?   Поехали!</a:t>
            </a:r>
            <a:endParaRPr lang="en-US" sz="2000" dirty="0"/>
          </a:p>
        </p:txBody>
      </p:sp>
      <p:pic>
        <p:nvPicPr>
          <p:cNvPr id="4" name="Содержимое 3" descr="vd1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1643063"/>
            <a:ext cx="7215188" cy="50196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4337"/>
            <a:ext cx="7239000" cy="1214446"/>
          </a:xfrm>
        </p:spPr>
        <p:txBody>
          <a:bodyPr/>
          <a:lstStyle/>
          <a:p>
            <a:pPr>
              <a:defRPr/>
            </a:pPr>
            <a:r>
              <a:rPr lang="ru-RU" sz="2000" dirty="0" smtClean="0"/>
              <a:t>Посмотри внимательно на  картины. Они разных эпох и времён, но у них есть одна общая деталь. Ты можешь назвать её?</a:t>
            </a:r>
            <a:endParaRPr lang="en-US" sz="2000" dirty="0"/>
          </a:p>
        </p:txBody>
      </p:sp>
      <p:pic>
        <p:nvPicPr>
          <p:cNvPr id="6" name="Рисунок 5" descr="_thum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857625"/>
            <a:ext cx="35718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50917914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071563"/>
            <a:ext cx="3197225" cy="2571750"/>
          </a:xfrm>
        </p:spPr>
      </p:pic>
      <p:pic>
        <p:nvPicPr>
          <p:cNvPr id="11" name="Рисунок 10" descr="Grandseigneureerivan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13" y="3786188"/>
            <a:ext cx="2124075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w00comp8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25" y="857250"/>
            <a:ext cx="2346325" cy="282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images (22)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857625"/>
            <a:ext cx="21431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0_25058_fcbe2a95_XL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7563" y="928688"/>
            <a:ext cx="2068512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358114" cy="107154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Назови школьные принадлежности,                 которые ты используешь на уроке.</a:t>
            </a:r>
            <a:endParaRPr lang="en-US" sz="2400" dirty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428625" y="1143000"/>
            <a:ext cx="7686675" cy="5715000"/>
          </a:xfrm>
        </p:spPr>
        <p:txBody>
          <a:bodyPr/>
          <a:lstStyle/>
          <a:p>
            <a:pPr eaLnBrk="1" hangingPunct="1"/>
            <a:r>
              <a:rPr lang="ru-RU" sz="1800" smtClean="0"/>
              <a:t>Грамоты не знаю,</a:t>
            </a:r>
            <a:br>
              <a:rPr lang="ru-RU" sz="1800" smtClean="0"/>
            </a:br>
            <a:r>
              <a:rPr lang="ru-RU" sz="1800" smtClean="0"/>
              <a:t>а  весь век пишу.                   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smtClean="0"/>
              <a:t>                                                   Не похож на человечка,</a:t>
            </a:r>
            <a:br>
              <a:rPr lang="ru-RU" sz="1800" smtClean="0"/>
            </a:br>
            <a:r>
              <a:rPr lang="ru-RU" sz="1800" smtClean="0"/>
              <a:t>                                               Но имеет он сердечко,</a:t>
            </a:r>
            <a:br>
              <a:rPr lang="ru-RU" sz="1800" smtClean="0"/>
            </a:br>
            <a:r>
              <a:rPr lang="ru-RU" sz="1800" smtClean="0"/>
              <a:t>                                               И работе круглый год</a:t>
            </a:r>
            <a:br>
              <a:rPr lang="ru-RU" sz="1800" smtClean="0"/>
            </a:br>
            <a:r>
              <a:rPr lang="ru-RU" sz="1800" smtClean="0"/>
              <a:t>                                               Он сердечко отдает.</a:t>
            </a:r>
          </a:p>
          <a:p>
            <a:pPr eaLnBrk="1" hangingPunct="1"/>
            <a:endParaRPr lang="ru-RU" sz="2000" smtClean="0"/>
          </a:p>
          <a:p>
            <a:pPr eaLnBrk="1" hangingPunct="1"/>
            <a:r>
              <a:rPr lang="ru-RU" sz="1800" smtClean="0"/>
              <a:t>Разноцветные сестрицы</a:t>
            </a:r>
            <a:br>
              <a:rPr lang="ru-RU" sz="1800" smtClean="0"/>
            </a:br>
            <a:r>
              <a:rPr lang="ru-RU" sz="1800" smtClean="0"/>
              <a:t>Заскучали без водицы.</a:t>
            </a:r>
            <a:br>
              <a:rPr lang="ru-RU" sz="1800" smtClean="0"/>
            </a:br>
            <a:r>
              <a:rPr lang="ru-RU" sz="1800" smtClean="0"/>
              <a:t>Дядя, длинный и худой,                </a:t>
            </a:r>
            <a:br>
              <a:rPr lang="ru-RU" sz="1800" smtClean="0"/>
            </a:br>
            <a:r>
              <a:rPr lang="ru-RU" sz="1800" smtClean="0"/>
              <a:t>Носит воду бородой.                      Хоть не шляпа, а с полями,</a:t>
            </a:r>
            <a:br>
              <a:rPr lang="ru-RU" sz="1800" smtClean="0"/>
            </a:br>
            <a:r>
              <a:rPr lang="ru-RU" sz="1800" smtClean="0"/>
              <a:t>И сестрицы вместе  с ним              Не цветок, а с корешком,</a:t>
            </a:r>
            <a:br>
              <a:rPr lang="ru-RU" sz="1800" smtClean="0"/>
            </a:br>
            <a:r>
              <a:rPr lang="ru-RU" sz="1800" smtClean="0"/>
              <a:t>Нарисуют дом и дым.                     Разговаривает с нами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smtClean="0"/>
              <a:t>                                                           Терпеливым языком.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7172" name="Прямоугольник 4"/>
          <p:cNvSpPr>
            <a:spLocks noChangeArrowheads="1"/>
          </p:cNvSpPr>
          <p:nvPr/>
        </p:nvSpPr>
        <p:spPr bwMode="auto">
          <a:xfrm>
            <a:off x="3989388" y="3244850"/>
            <a:ext cx="254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rebuchet MS" pitchFamily="34" charset="0"/>
              </a:rPr>
              <a:t> </a:t>
            </a:r>
            <a:endParaRPr lang="en-US">
              <a:latin typeface="Trebuchet MS" pitchFamily="34" charset="0"/>
            </a:endParaRPr>
          </a:p>
        </p:txBody>
      </p:sp>
      <p:pic>
        <p:nvPicPr>
          <p:cNvPr id="7173" name="Рисунок 5" descr="images (95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285750"/>
            <a:ext cx="107156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239000" cy="1071546"/>
          </a:xfrm>
        </p:spPr>
        <p:txBody>
          <a:bodyPr/>
          <a:lstStyle/>
          <a:p>
            <a:pPr>
              <a:defRPr/>
            </a:pPr>
            <a:r>
              <a:rPr lang="ru-RU" sz="2000" dirty="0" smtClean="0"/>
              <a:t>На всех этих картинах люди пишут. А  Вы  заметили  чем? Да-да, не удивляйтесь! Люди пишут  обыкновенными гусиными перьями.</a:t>
            </a:r>
            <a:endParaRPr lang="en-US" sz="2000" dirty="0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14625" y="1428750"/>
            <a:ext cx="2786063" cy="2143125"/>
          </a:xfrm>
        </p:spPr>
      </p:pic>
      <p:pic>
        <p:nvPicPr>
          <p:cNvPr id="6" name="Рисунок 5" descr="images (16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4071938"/>
            <a:ext cx="200025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0013~The-Letter-Poster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1214438"/>
            <a:ext cx="210185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359898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4286256"/>
            <a:ext cx="1919588" cy="185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woman_writing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6438" y="1143000"/>
            <a:ext cx="2041525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images (23)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43563" y="4000500"/>
            <a:ext cx="2214562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7643834" cy="85723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1600" dirty="0" smtClean="0"/>
              <a:t>Можете ли </a:t>
            </a:r>
            <a:r>
              <a:rPr lang="en-US" sz="1600" dirty="0" smtClean="0"/>
              <a:t> </a:t>
            </a:r>
            <a:r>
              <a:rPr lang="ru-RU" sz="1600" dirty="0" smtClean="0"/>
              <a:t>вы </a:t>
            </a:r>
            <a:r>
              <a:rPr lang="en-US" sz="1600" dirty="0" smtClean="0"/>
              <a:t> </a:t>
            </a:r>
            <a:r>
              <a:rPr lang="ru-RU" sz="1600" dirty="0" smtClean="0"/>
              <a:t>представить себе, что все свои стихи и сказки А.С. Пушкин тоже написал гусиными  перьями. Да   ещё  и  рисовал   ими   на полях  своих рукописей.</a:t>
            </a:r>
            <a:endParaRPr lang="en-US" sz="1600" dirty="0"/>
          </a:p>
        </p:txBody>
      </p:sp>
      <p:pic>
        <p:nvPicPr>
          <p:cNvPr id="24579" name="Содержимое 3" descr="images (21)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929190" y="2214554"/>
            <a:ext cx="1714512" cy="2214568"/>
          </a:xfrm>
        </p:spPr>
      </p:pic>
      <p:pic>
        <p:nvPicPr>
          <p:cNvPr id="24580" name="Рисунок 4" descr="NRG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143116"/>
            <a:ext cx="2000264" cy="2527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19225145_17692084_pushkin_Dmitriy_Nepomnyaschiy_i_Olga_Popugaev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768" y="357166"/>
            <a:ext cx="928694" cy="1143008"/>
          </a:xfrm>
          <a:prstGeom prst="roundRect">
            <a:avLst/>
          </a:prstGeom>
        </p:spPr>
      </p:pic>
      <p:pic>
        <p:nvPicPr>
          <p:cNvPr id="7" name="Рисунок 6" descr="NGK_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4678" y="1357298"/>
            <a:ext cx="1160868" cy="1428760"/>
          </a:xfrm>
          <a:prstGeom prst="round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</p:spPr>
      </p:pic>
      <p:pic>
        <p:nvPicPr>
          <p:cNvPr id="24583" name="Рисунок 7" descr="1030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728" y="5143513"/>
            <a:ext cx="1605625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Рисунок 9" descr="post-106642-1252781053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786322"/>
            <a:ext cx="928688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1287807403_0lik.ru_titul1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00628" y="4572008"/>
            <a:ext cx="1500198" cy="1357322"/>
          </a:xfrm>
          <a:prstGeom prst="round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3" name="Рисунок 12" descr="images (2)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58016" y="3071810"/>
            <a:ext cx="1254012" cy="1071570"/>
          </a:xfrm>
          <a:prstGeom prst="round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4" name="Рисунок 13" descr="images (3)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57554" y="4286256"/>
            <a:ext cx="1251591" cy="1626433"/>
          </a:xfrm>
          <a:prstGeom prst="round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5" name="Рисунок 14" descr="images (4)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86116" y="3071810"/>
            <a:ext cx="1428760" cy="1019176"/>
          </a:xfrm>
          <a:prstGeom prst="round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</p:spPr>
      </p:pic>
      <p:pic>
        <p:nvPicPr>
          <p:cNvPr id="16" name="Рисунок 15" descr="cs198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786446" y="1142984"/>
            <a:ext cx="1214446" cy="928694"/>
          </a:xfrm>
          <a:prstGeom prst="round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7" name="Рисунок 16" descr="images (7)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86578" y="4286256"/>
            <a:ext cx="1214446" cy="1574369"/>
          </a:xfrm>
          <a:prstGeom prst="round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4591" name="TextBox 17"/>
          <p:cNvSpPr txBox="1">
            <a:spLocks noChangeArrowheads="1"/>
          </p:cNvSpPr>
          <p:nvPr/>
        </p:nvSpPr>
        <p:spPr bwMode="auto">
          <a:xfrm>
            <a:off x="4357688" y="6143625"/>
            <a:ext cx="3375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/>
              <a:t>А вы помните эти сказки?</a:t>
            </a:r>
            <a:endParaRPr lang="en-US" b="1" i="1"/>
          </a:p>
        </p:txBody>
      </p:sp>
      <p:pic>
        <p:nvPicPr>
          <p:cNvPr id="24592" name="Рисунок 18" descr="elis.pn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142976" y="5857892"/>
            <a:ext cx="44767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petushok2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72330" y="1571612"/>
            <a:ext cx="1041276" cy="1285884"/>
          </a:xfrm>
          <a:prstGeom prst="round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1" name="Рисунок 20" descr="images (6)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00562" y="1142984"/>
            <a:ext cx="1166812" cy="928694"/>
          </a:xfrm>
          <a:prstGeom prst="round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9" name="Рисунок 18" descr="MuPu2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71472" y="1285860"/>
            <a:ext cx="2143140" cy="7172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500089"/>
            <a:ext cx="7239000" cy="1428760"/>
          </a:xfrm>
        </p:spPr>
        <p:txBody>
          <a:bodyPr/>
          <a:lstStyle/>
          <a:p>
            <a:pPr>
              <a:defRPr/>
            </a:pPr>
            <a:r>
              <a:rPr lang="ru-RU" sz="1800" dirty="0" smtClean="0"/>
              <a:t>Но гусиными перьями писать было очень неудобно. И в конце 18 века в Англии появились первые стальные перья. Ими писали  почти 200 лет.</a:t>
            </a:r>
            <a:endParaRPr lang="en-US" sz="1800" dirty="0"/>
          </a:p>
        </p:txBody>
      </p:sp>
      <p:pic>
        <p:nvPicPr>
          <p:cNvPr id="25603" name="Рисунок 5" descr="1294753757_293514_ranshe-gusinyimi-peryami-pisali-vechnyie-myisl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75"/>
            <a:ext cx="3286125" cy="260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6" descr="DSC0228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1214438"/>
            <a:ext cx="2071688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Рисунок 7" descr="DSC0227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13" y="3929063"/>
            <a:ext cx="2000250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Рисунок 8" descr="images (7)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13" y="1214438"/>
            <a:ext cx="2000250" cy="257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Рисунок 10" descr="6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8" y="4286250"/>
            <a:ext cx="26384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Содержимое 15" descr="images (1).jpg"/>
          <p:cNvPicPr>
            <a:picLocks noGrp="1" noChangeAspect="1"/>
          </p:cNvPicPr>
          <p:nvPr>
            <p:ph idx="1"/>
          </p:nvPr>
        </p:nvPicPr>
        <p:blipFill>
          <a:blip r:embed="rId7"/>
          <a:srcRect/>
          <a:stretch>
            <a:fillRect/>
          </a:stretch>
        </p:blipFill>
        <p:spPr>
          <a:xfrm>
            <a:off x="5857875" y="3929063"/>
            <a:ext cx="2120900" cy="2500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7239000" cy="857231"/>
          </a:xfrm>
        </p:spPr>
        <p:txBody>
          <a:bodyPr/>
          <a:lstStyle/>
          <a:p>
            <a:pPr>
              <a:defRPr/>
            </a:pPr>
            <a:r>
              <a:rPr lang="ru-RU" sz="2800" dirty="0" smtClean="0"/>
              <a:t>До  сих  пор  мы  используем словосочетания  со  словом  </a:t>
            </a:r>
            <a:r>
              <a:rPr lang="ru-RU" sz="2800" b="0" i="1" dirty="0" smtClean="0"/>
              <a:t>перо</a:t>
            </a:r>
            <a:r>
              <a:rPr lang="ru-RU" sz="2800" i="1" dirty="0" smtClean="0"/>
              <a:t>.</a:t>
            </a:r>
            <a:endParaRPr lang="en-US" sz="2800" i="1" dirty="0"/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0" y="928688"/>
            <a:ext cx="8215313" cy="592931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 </a:t>
            </a:r>
            <a:endParaRPr lang="en-US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1000125"/>
            <a:ext cx="75755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 в сказке сказать, ни пером описать</a:t>
            </a:r>
            <a:r>
              <a:rPr lang="ru-RU" dirty="0"/>
              <a:t>.</a:t>
            </a:r>
            <a:endParaRPr lang="en-US" dirty="0"/>
          </a:p>
        </p:txBody>
      </p:sp>
      <p:pic>
        <p:nvPicPr>
          <p:cNvPr id="5" name="Рисунок 4" descr="imagn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643063"/>
            <a:ext cx="2941638" cy="242887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Рисунок 5" descr="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13" y="1785938"/>
            <a:ext cx="1643062" cy="20955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7" name="Рисунок 6" descr="beaunt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50" y="1643063"/>
            <a:ext cx="1576388" cy="2286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26632" name="TextBox 7"/>
          <p:cNvSpPr txBox="1">
            <a:spLocks noChangeArrowheads="1"/>
          </p:cNvSpPr>
          <p:nvPr/>
        </p:nvSpPr>
        <p:spPr bwMode="auto">
          <a:xfrm>
            <a:off x="0" y="4286250"/>
            <a:ext cx="82867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Что написано пером, не вырубишь топором.</a:t>
            </a:r>
          </a:p>
          <a:p>
            <a:endParaRPr lang="en-US" sz="2800"/>
          </a:p>
        </p:txBody>
      </p:sp>
      <p:pic>
        <p:nvPicPr>
          <p:cNvPr id="9" name="Рисунок 8" descr="imagens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" y="4786313"/>
            <a:ext cx="2143125" cy="1816100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26634" name="Рисунок 9" descr="imagens (2)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201519">
            <a:off x="3606800" y="4837113"/>
            <a:ext cx="3954463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28585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000" dirty="0" smtClean="0"/>
              <a:t>В 20 веке </a:t>
            </a:r>
            <a:r>
              <a:rPr lang="ru-RU" sz="1600" dirty="0" smtClean="0"/>
              <a:t> перьевые  ручки сменились на шариковые. Ими ты  и  пишешь  сейчас.  Конечно  они  гораздо  удобнее.  И  человечество  не  вернётся  к  письму  гусиными  перьями.  Но перьями, правда металлическими , люди продолжают учиться красиво  писать  и  рисуют  До сих пор.</a:t>
            </a:r>
            <a:endParaRPr lang="en-US" sz="1600" dirty="0"/>
          </a:p>
        </p:txBody>
      </p:sp>
      <p:pic>
        <p:nvPicPr>
          <p:cNvPr id="5" name="Рисунок 4" descr="images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25" y="1428750"/>
            <a:ext cx="2286000" cy="1857375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6" name="Рисунок 5" descr="post-92281-12879340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39" y="1428736"/>
            <a:ext cx="1964879" cy="1809756"/>
          </a:xfrm>
          <a:prstGeom prst="ellipse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85750" y="3571875"/>
            <a:ext cx="6681788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Запомни фразу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</a:rPr>
              <a:t>!          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</a:rPr>
              <a:t>П</a:t>
            </a:r>
            <a:r>
              <a:rPr lang="ru-RU" sz="2400" b="1" i="1" dirty="0">
                <a:solidFill>
                  <a:srgbClr val="FF0000"/>
                </a:solidFill>
              </a:rPr>
              <a:t>Е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</a:rPr>
              <a:t>РЬЯ ЛЕЖАТ В П</a:t>
            </a:r>
            <a:r>
              <a:rPr lang="ru-RU" sz="2400" b="1" i="1" u="sng" dirty="0">
                <a:solidFill>
                  <a:srgbClr val="FF0000"/>
                </a:solidFill>
              </a:rPr>
              <a:t>Е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</a:rPr>
              <a:t>НАЛЕ</a:t>
            </a:r>
            <a:r>
              <a:rPr lang="ru-RU" sz="2400" b="1" dirty="0"/>
              <a:t>.</a:t>
            </a:r>
          </a:p>
          <a:p>
            <a:pPr>
              <a:defRPr/>
            </a:pPr>
            <a:endParaRPr lang="en-US" sz="2400" b="1" dirty="0"/>
          </a:p>
        </p:txBody>
      </p:sp>
      <p:pic>
        <p:nvPicPr>
          <p:cNvPr id="27654" name="Рисунок 7" descr="images (4)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4214818"/>
            <a:ext cx="2857520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9" descr="images (14)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00063" y="1500188"/>
            <a:ext cx="2289175" cy="1714500"/>
          </a:xfrm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4000500" y="4286250"/>
            <a:ext cx="4286250" cy="169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И  ты  запомнишь  словарное  слово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sz="3200" b="1" i="1" dirty="0">
                <a:solidFill>
                  <a:schemeClr val="tx2">
                    <a:lumMod val="50000"/>
                  </a:schemeClr>
                </a:solidFill>
              </a:rPr>
              <a:t>          П </a:t>
            </a:r>
            <a:r>
              <a:rPr lang="ru-RU" sz="3200" b="1" i="1" dirty="0">
                <a:solidFill>
                  <a:srgbClr val="FF0000"/>
                </a:solidFill>
              </a:rPr>
              <a:t>Е</a:t>
            </a:r>
            <a:r>
              <a:rPr lang="ru-RU" sz="3200" b="1" i="1" dirty="0">
                <a:solidFill>
                  <a:schemeClr val="tx2">
                    <a:lumMod val="50000"/>
                  </a:schemeClr>
                </a:solidFill>
              </a:rPr>
              <a:t> Н А Л  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   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7239000" cy="714356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Посмотри,  какие  необычные  работы выходят  из-под  пера  художников!</a:t>
            </a:r>
            <a:endParaRPr lang="en-US" sz="2400" dirty="0"/>
          </a:p>
        </p:txBody>
      </p:sp>
      <p:pic>
        <p:nvPicPr>
          <p:cNvPr id="12" name="Содержимое 11" descr="1jk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36" y="1857364"/>
            <a:ext cx="3048000" cy="3614928"/>
          </a:xfrm>
        </p:spPr>
      </p:pic>
      <p:pic>
        <p:nvPicPr>
          <p:cNvPr id="13" name="Рисунок 12" descr="1jk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36" y="1643050"/>
            <a:ext cx="3071834" cy="4000528"/>
          </a:xfrm>
          <a:prstGeom prst="rect">
            <a:avLst/>
          </a:prstGeom>
        </p:spPr>
      </p:pic>
      <p:pic>
        <p:nvPicPr>
          <p:cNvPr id="14" name="Рисунок 13" descr="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174" y="1857364"/>
            <a:ext cx="2857520" cy="3500462"/>
          </a:xfrm>
          <a:prstGeom prst="rect">
            <a:avLst/>
          </a:prstGeom>
        </p:spPr>
      </p:pic>
      <p:pic>
        <p:nvPicPr>
          <p:cNvPr id="15" name="Рисунок 14" descr="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3174" y="1543040"/>
            <a:ext cx="3071834" cy="4097180"/>
          </a:xfrm>
          <a:prstGeom prst="rect">
            <a:avLst/>
          </a:prstGeom>
        </p:spPr>
      </p:pic>
      <p:pic>
        <p:nvPicPr>
          <p:cNvPr id="16" name="Рисунок 15" descr="тушь перо6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3108" y="1571612"/>
            <a:ext cx="3857652" cy="5286388"/>
          </a:xfrm>
          <a:prstGeom prst="rect">
            <a:avLst/>
          </a:prstGeom>
        </p:spPr>
      </p:pic>
      <p:pic>
        <p:nvPicPr>
          <p:cNvPr id="17" name="Рисунок 16" descr="1jk (5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05539" y="1500174"/>
            <a:ext cx="3895221" cy="4429156"/>
          </a:xfrm>
          <a:prstGeom prst="rect">
            <a:avLst/>
          </a:prstGeom>
        </p:spPr>
      </p:pic>
      <p:pic>
        <p:nvPicPr>
          <p:cNvPr id="18" name="Рисунок 17" descr="5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3042" y="1428736"/>
            <a:ext cx="4762500" cy="4500594"/>
          </a:xfrm>
          <a:prstGeom prst="rect">
            <a:avLst/>
          </a:prstGeom>
        </p:spPr>
      </p:pic>
      <p:pic>
        <p:nvPicPr>
          <p:cNvPr id="19" name="Рисунок 18" descr="1jk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43042" y="1457324"/>
            <a:ext cx="5572164" cy="4614882"/>
          </a:xfrm>
          <a:prstGeom prst="rect">
            <a:avLst/>
          </a:prstGeom>
        </p:spPr>
      </p:pic>
      <p:pic>
        <p:nvPicPr>
          <p:cNvPr id="20" name="Рисунок 19" descr="12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97000" y="1308100"/>
            <a:ext cx="5818206" cy="4835544"/>
          </a:xfrm>
          <a:prstGeom prst="rect">
            <a:avLst/>
          </a:prstGeom>
        </p:spPr>
      </p:pic>
      <p:pic>
        <p:nvPicPr>
          <p:cNvPr id="21" name="Рисунок 20" descr="Пероhj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42976" y="1214422"/>
            <a:ext cx="6072179" cy="5000660"/>
          </a:xfrm>
          <a:prstGeom prst="rect">
            <a:avLst/>
          </a:prstGeom>
        </p:spPr>
      </p:pic>
      <p:pic>
        <p:nvPicPr>
          <p:cNvPr id="22" name="Рисунок 21" descr="images (13)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1538" y="1000108"/>
            <a:ext cx="6215106" cy="5429288"/>
          </a:xfrm>
          <a:prstGeom prst="rect">
            <a:avLst/>
          </a:prstGeom>
        </p:spPr>
      </p:pic>
      <p:pic>
        <p:nvPicPr>
          <p:cNvPr id="23" name="Рисунок 22" descr="1jk (1)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0100" y="1000108"/>
            <a:ext cx="6286544" cy="5429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1"/>
            <a:ext cx="8215370" cy="135729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dirty="0" smtClean="0"/>
              <a:t>Посмотри  на  картинки  и  придумай предложение  к  какой-нибудь  из них. Постарайся употребить слово </a:t>
            </a:r>
            <a:r>
              <a:rPr lang="ru-RU" sz="2800" i="1" dirty="0" smtClean="0"/>
              <a:t>п</a:t>
            </a:r>
            <a:r>
              <a:rPr lang="ru-RU" sz="2800" i="1" dirty="0" smtClean="0">
                <a:solidFill>
                  <a:srgbClr val="FF0000"/>
                </a:solidFill>
              </a:rPr>
              <a:t>е</a:t>
            </a:r>
            <a:r>
              <a:rPr lang="ru-RU" sz="2800" i="1" dirty="0" smtClean="0"/>
              <a:t>нал</a:t>
            </a:r>
            <a:r>
              <a:rPr lang="ru-RU" sz="2800" dirty="0" smtClean="0"/>
              <a:t>.</a:t>
            </a:r>
            <a:endParaRPr lang="en-US" sz="2800" dirty="0"/>
          </a:p>
        </p:txBody>
      </p:sp>
      <p:pic>
        <p:nvPicPr>
          <p:cNvPr id="6" name="Содержимое 5" descr="images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57884" y="1714488"/>
            <a:ext cx="1857388" cy="2000264"/>
          </a:xfrm>
          <a:ln>
            <a:solidFill>
              <a:schemeClr val="bg2">
                <a:lumMod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8" name="Рисунок 7" descr="1-sent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4055222"/>
            <a:ext cx="3286148" cy="251705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9" name="Рисунок 8" descr="12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4038410"/>
            <a:ext cx="3357586" cy="2466798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0" name="Рисунок 9" descr="s6941962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1785926"/>
            <a:ext cx="1857388" cy="200026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28679" name="Рисунок 12" descr="school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38" y="1500188"/>
            <a:ext cx="2343150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43900" cy="100010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/>
              <a:t>А  ещё 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налом</a:t>
            </a:r>
            <a:r>
              <a:rPr lang="ru-RU" sz="2000" i="1" dirty="0" smtClean="0"/>
              <a:t> </a:t>
            </a:r>
            <a:r>
              <a:rPr lang="ru-RU" sz="2000" dirty="0" smtClean="0"/>
              <a:t> называют  высокий  и  узкий  мебельный шкаф или футляр для  разных вещей.</a:t>
            </a:r>
            <a:br>
              <a:rPr lang="ru-RU" sz="2000" dirty="0" smtClean="0"/>
            </a:br>
            <a:r>
              <a:rPr lang="ru-RU" sz="2000" dirty="0" smtClean="0"/>
              <a:t>Поэтому можно сказать, что  </a:t>
            </a:r>
            <a:r>
              <a:rPr lang="ru-RU" sz="2000" i="1" dirty="0" smtClean="0"/>
              <a:t>п</a:t>
            </a:r>
            <a:r>
              <a:rPr lang="ru-RU" sz="2000" i="1" dirty="0" smtClean="0">
                <a:solidFill>
                  <a:srgbClr val="FF0000"/>
                </a:solidFill>
              </a:rPr>
              <a:t>е</a:t>
            </a:r>
            <a:r>
              <a:rPr lang="ru-RU" sz="2000" i="1" dirty="0" smtClean="0"/>
              <a:t>нал </a:t>
            </a:r>
            <a:r>
              <a:rPr lang="ru-RU" sz="2000" dirty="0" smtClean="0"/>
              <a:t>-  слово многозначное.</a:t>
            </a:r>
            <a:endParaRPr lang="en-US" sz="2000" dirty="0"/>
          </a:p>
        </p:txBody>
      </p:sp>
      <p:pic>
        <p:nvPicPr>
          <p:cNvPr id="29699" name="Содержимое 3" descr="gtyfk lkz rk.xtq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43063" y="1428750"/>
            <a:ext cx="2054225" cy="2092325"/>
          </a:xfrm>
        </p:spPr>
      </p:pic>
      <p:pic>
        <p:nvPicPr>
          <p:cNvPr id="29700" name="Рисунок 4" descr="пенал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00250"/>
            <a:ext cx="1643063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Рисунок 5" descr="пенал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1285875"/>
            <a:ext cx="1214438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Рисунок 6" descr="пенал-термос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18329">
            <a:off x="4319588" y="1824038"/>
            <a:ext cx="214312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Рисунок 7" descr="images (10)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95455">
            <a:off x="3488736" y="4126645"/>
            <a:ext cx="2012571" cy="2669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TextBox 10"/>
          <p:cNvSpPr txBox="1">
            <a:spLocks noChangeArrowheads="1"/>
          </p:cNvSpPr>
          <p:nvPr/>
        </p:nvSpPr>
        <p:spPr bwMode="auto">
          <a:xfrm>
            <a:off x="4643438" y="3000375"/>
            <a:ext cx="17097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Пенал-термос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571528"/>
            <a:ext cx="8072462" cy="3929090"/>
          </a:xfrm>
        </p:spPr>
        <p:txBody>
          <a:bodyPr/>
          <a:lstStyle/>
          <a:p>
            <a:pPr>
              <a:defRPr/>
            </a:pPr>
            <a:r>
              <a:rPr lang="ru-RU" sz="2000" dirty="0" smtClean="0"/>
              <a:t>     Презентация  выполнена  учителем</a:t>
            </a:r>
            <a:br>
              <a:rPr lang="ru-RU" sz="2000" dirty="0" smtClean="0"/>
            </a:br>
            <a:r>
              <a:rPr lang="ru-RU" sz="2000" dirty="0" smtClean="0"/>
              <a:t>    начальных  классов   русской школы</a:t>
            </a:r>
            <a:br>
              <a:rPr lang="ru-RU" sz="2000" dirty="0" smtClean="0"/>
            </a:br>
            <a:r>
              <a:rPr lang="ru-RU" sz="2000" dirty="0" smtClean="0"/>
              <a:t>   « ученики  Пифагора « г. </a:t>
            </a:r>
            <a:r>
              <a:rPr lang="ru-RU" sz="2000" dirty="0" err="1" smtClean="0"/>
              <a:t>Лимассола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             республики Кипр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 </a:t>
            </a:r>
            <a:br>
              <a:rPr lang="ru-RU" sz="2200" dirty="0" smtClean="0"/>
            </a:br>
            <a:r>
              <a:rPr lang="ru-RU" sz="2200" dirty="0" smtClean="0"/>
              <a:t> </a:t>
            </a:r>
            <a:r>
              <a:rPr lang="ru-RU" sz="2200" i="1" dirty="0" smtClean="0"/>
              <a:t>Кириловой  Светланой  Геннадьевной</a:t>
            </a:r>
            <a:r>
              <a:rPr lang="ru-RU" sz="2200" dirty="0" smtClean="0"/>
              <a:t>.</a:t>
            </a:r>
            <a:br>
              <a:rPr lang="ru-RU" sz="2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>
          <a:xfrm>
            <a:off x="0" y="1609725"/>
            <a:ext cx="8143875" cy="52482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ru-RU" sz="2000" smtClean="0"/>
          </a:p>
          <a:p>
            <a:endParaRPr lang="en-US" smtClean="0"/>
          </a:p>
        </p:txBody>
      </p:sp>
      <p:pic>
        <p:nvPicPr>
          <p:cNvPr id="30724" name="Рисунок 3" descr="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38" y="285750"/>
            <a:ext cx="1928812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mages (1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2928934"/>
            <a:ext cx="2357454" cy="3395669"/>
          </a:xfrm>
          <a:prstGeom prst="rect">
            <a:avLst/>
          </a:prstGeom>
          <a:ln w="12700">
            <a:solidFill>
              <a:schemeClr val="tx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2857496"/>
            <a:ext cx="2190742" cy="1643057"/>
          </a:xfrm>
          <a:prstGeom prst="round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8" name="Рисунок 7" descr="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2132" y="2786058"/>
            <a:ext cx="2257948" cy="180635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9" name="Рисунок 8" descr="i (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9322" y="4857760"/>
            <a:ext cx="1788596" cy="164307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0" name="Рисунок 9" descr="i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974" y="4786322"/>
            <a:ext cx="2179465" cy="171451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0730" name="TextBox 10"/>
          <p:cNvSpPr txBox="1">
            <a:spLocks noChangeArrowheads="1"/>
          </p:cNvSpPr>
          <p:nvPr/>
        </p:nvSpPr>
        <p:spPr bwMode="auto">
          <a:xfrm>
            <a:off x="4071938" y="1500188"/>
            <a:ext cx="460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358114" cy="107154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Назови школьные принадлежности,                 которые ты используешь на уроке.</a:t>
            </a:r>
            <a:endParaRPr lang="en-US" sz="2400" dirty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428625" y="1143000"/>
            <a:ext cx="7686675" cy="5715000"/>
          </a:xfrm>
        </p:spPr>
        <p:txBody>
          <a:bodyPr/>
          <a:lstStyle/>
          <a:p>
            <a:pPr eaLnBrk="1" hangingPunct="1"/>
            <a:r>
              <a:rPr lang="ru-RU" sz="1800" smtClean="0"/>
              <a:t>Грамоты не знаю,</a:t>
            </a:r>
            <a:br>
              <a:rPr lang="ru-RU" sz="1800" smtClean="0"/>
            </a:br>
            <a:r>
              <a:rPr lang="ru-RU" sz="1800" smtClean="0"/>
              <a:t>а  весь век пишу.                   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smtClean="0"/>
              <a:t>                                                   Не похож на человечка,</a:t>
            </a:r>
            <a:br>
              <a:rPr lang="ru-RU" sz="1800" smtClean="0"/>
            </a:br>
            <a:r>
              <a:rPr lang="ru-RU" sz="1800" smtClean="0"/>
              <a:t>                                               Но имеет он сердечко,</a:t>
            </a:r>
            <a:br>
              <a:rPr lang="ru-RU" sz="1800" smtClean="0"/>
            </a:br>
            <a:r>
              <a:rPr lang="ru-RU" sz="1800" smtClean="0"/>
              <a:t>                                               И работе круглый год</a:t>
            </a:r>
            <a:br>
              <a:rPr lang="ru-RU" sz="1800" smtClean="0"/>
            </a:br>
            <a:r>
              <a:rPr lang="ru-RU" sz="1800" smtClean="0"/>
              <a:t>                                               Он сердечко отдает.</a:t>
            </a:r>
          </a:p>
          <a:p>
            <a:pPr eaLnBrk="1" hangingPunct="1"/>
            <a:endParaRPr lang="ru-RU" sz="2000" smtClean="0"/>
          </a:p>
          <a:p>
            <a:pPr eaLnBrk="1" hangingPunct="1"/>
            <a:r>
              <a:rPr lang="ru-RU" sz="1800" smtClean="0"/>
              <a:t>Разноцветные сестрицы</a:t>
            </a:r>
            <a:br>
              <a:rPr lang="ru-RU" sz="1800" smtClean="0"/>
            </a:br>
            <a:r>
              <a:rPr lang="ru-RU" sz="1800" smtClean="0"/>
              <a:t>Заскучали без водицы.</a:t>
            </a:r>
            <a:br>
              <a:rPr lang="ru-RU" sz="1800" smtClean="0"/>
            </a:br>
            <a:r>
              <a:rPr lang="ru-RU" sz="1800" smtClean="0"/>
              <a:t>Дядя, длинный и худой,                </a:t>
            </a:r>
            <a:br>
              <a:rPr lang="ru-RU" sz="1800" smtClean="0"/>
            </a:br>
            <a:r>
              <a:rPr lang="ru-RU" sz="1800" smtClean="0"/>
              <a:t>Носит воду бородой.                      Хоть не шляпа, а с полями,</a:t>
            </a:r>
            <a:br>
              <a:rPr lang="ru-RU" sz="1800" smtClean="0"/>
            </a:br>
            <a:r>
              <a:rPr lang="ru-RU" sz="1800" smtClean="0"/>
              <a:t>И сестрицы вместе  с ним              Не цветок, а с корешком,</a:t>
            </a:r>
            <a:br>
              <a:rPr lang="ru-RU" sz="1800" smtClean="0"/>
            </a:br>
            <a:r>
              <a:rPr lang="ru-RU" sz="1800" smtClean="0"/>
              <a:t>Нарисуют дом и дым.                     Разговаривает с нами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smtClean="0"/>
              <a:t>                                                           Терпеливым языком.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8196" name="Прямоугольник 4"/>
          <p:cNvSpPr>
            <a:spLocks noChangeArrowheads="1"/>
          </p:cNvSpPr>
          <p:nvPr/>
        </p:nvSpPr>
        <p:spPr bwMode="auto">
          <a:xfrm>
            <a:off x="3989388" y="3244850"/>
            <a:ext cx="254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rebuchet MS" pitchFamily="34" charset="0"/>
              </a:rPr>
              <a:t> </a:t>
            </a:r>
            <a:endParaRPr lang="en-US">
              <a:latin typeface="Trebuchet MS" pitchFamily="34" charset="0"/>
            </a:endParaRPr>
          </a:p>
        </p:txBody>
      </p:sp>
      <p:pic>
        <p:nvPicPr>
          <p:cNvPr id="8197" name="Рисунок 5" descr="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1857375"/>
            <a:ext cx="150018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Рисунок 6" descr="images (95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25" y="285750"/>
            <a:ext cx="1214438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358114" cy="107154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Назови школьные принадлежности,                 которые ты используешь на уроке.</a:t>
            </a:r>
            <a:endParaRPr lang="en-US" sz="2400" dirty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428625" y="1143000"/>
            <a:ext cx="7686675" cy="5715000"/>
          </a:xfrm>
        </p:spPr>
        <p:txBody>
          <a:bodyPr/>
          <a:lstStyle/>
          <a:p>
            <a:pPr eaLnBrk="1" hangingPunct="1"/>
            <a:r>
              <a:rPr lang="ru-RU" sz="1800" smtClean="0"/>
              <a:t>Грамоты не знаю,</a:t>
            </a:r>
            <a:br>
              <a:rPr lang="ru-RU" sz="1800" smtClean="0"/>
            </a:br>
            <a:r>
              <a:rPr lang="ru-RU" sz="1800" smtClean="0"/>
              <a:t>а  весь век пишу.                   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smtClean="0"/>
              <a:t>                                                   Не похож на человечка,</a:t>
            </a:r>
            <a:br>
              <a:rPr lang="ru-RU" sz="1800" smtClean="0"/>
            </a:br>
            <a:r>
              <a:rPr lang="ru-RU" sz="1800" smtClean="0"/>
              <a:t>                                               Но имеет он сердечко,</a:t>
            </a:r>
            <a:br>
              <a:rPr lang="ru-RU" sz="1800" smtClean="0"/>
            </a:br>
            <a:r>
              <a:rPr lang="ru-RU" sz="1800" smtClean="0"/>
              <a:t>                                               И работе круглый год</a:t>
            </a:r>
            <a:br>
              <a:rPr lang="ru-RU" sz="1800" smtClean="0"/>
            </a:br>
            <a:r>
              <a:rPr lang="ru-RU" sz="1800" smtClean="0"/>
              <a:t>                                               Он сердечко отдает.</a:t>
            </a:r>
          </a:p>
          <a:p>
            <a:pPr eaLnBrk="1" hangingPunct="1"/>
            <a:endParaRPr lang="ru-RU" sz="2000" smtClean="0"/>
          </a:p>
          <a:p>
            <a:pPr eaLnBrk="1" hangingPunct="1"/>
            <a:r>
              <a:rPr lang="ru-RU" sz="1800" smtClean="0"/>
              <a:t>Разноцветные сестрицы</a:t>
            </a:r>
            <a:br>
              <a:rPr lang="ru-RU" sz="1800" smtClean="0"/>
            </a:br>
            <a:r>
              <a:rPr lang="ru-RU" sz="1800" smtClean="0"/>
              <a:t>Заскучали без водицы.</a:t>
            </a:r>
            <a:br>
              <a:rPr lang="ru-RU" sz="1800" smtClean="0"/>
            </a:br>
            <a:r>
              <a:rPr lang="ru-RU" sz="1800" smtClean="0"/>
              <a:t>Дядя, длинный и худой,                </a:t>
            </a:r>
            <a:br>
              <a:rPr lang="ru-RU" sz="1800" smtClean="0"/>
            </a:br>
            <a:r>
              <a:rPr lang="ru-RU" sz="1800" smtClean="0"/>
              <a:t>Носит воду бородой.                      Хоть не шляпа, а с полями,</a:t>
            </a:r>
            <a:br>
              <a:rPr lang="ru-RU" sz="1800" smtClean="0"/>
            </a:br>
            <a:r>
              <a:rPr lang="ru-RU" sz="1800" smtClean="0"/>
              <a:t>И сестрицы вместе  с ним              Не цветок, а с корешком,</a:t>
            </a:r>
            <a:br>
              <a:rPr lang="ru-RU" sz="1800" smtClean="0"/>
            </a:br>
            <a:r>
              <a:rPr lang="ru-RU" sz="1800" smtClean="0"/>
              <a:t>Нарисуют дом и дым.                     Разговаривает с нами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smtClean="0"/>
              <a:t>                                                           Терпеливым языком.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9220" name="Прямоугольник 4"/>
          <p:cNvSpPr>
            <a:spLocks noChangeArrowheads="1"/>
          </p:cNvSpPr>
          <p:nvPr/>
        </p:nvSpPr>
        <p:spPr bwMode="auto">
          <a:xfrm>
            <a:off x="3989388" y="3244850"/>
            <a:ext cx="254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rebuchet MS" pitchFamily="34" charset="0"/>
              </a:rPr>
              <a:t> </a:t>
            </a:r>
            <a:endParaRPr lang="en-US">
              <a:latin typeface="Trebuchet MS" pitchFamily="34" charset="0"/>
            </a:endParaRPr>
          </a:p>
        </p:txBody>
      </p:sp>
      <p:pic>
        <p:nvPicPr>
          <p:cNvPr id="9221" name="Рисунок 5" descr="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1857375"/>
            <a:ext cx="150018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Рисунок 6" descr="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13" y="2357438"/>
            <a:ext cx="15716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Рисунок 7" descr="images (95)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25" y="285750"/>
            <a:ext cx="1214438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358114" cy="107154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Назови школьные принадлежности,                 которые ты используешь на уроке.</a:t>
            </a:r>
            <a:endParaRPr lang="en-US" sz="2400" dirty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428625" y="1143000"/>
            <a:ext cx="7686675" cy="5715000"/>
          </a:xfrm>
        </p:spPr>
        <p:txBody>
          <a:bodyPr/>
          <a:lstStyle/>
          <a:p>
            <a:pPr eaLnBrk="1" hangingPunct="1"/>
            <a:r>
              <a:rPr lang="ru-RU" sz="1800" smtClean="0"/>
              <a:t>Грамоты не знаю,</a:t>
            </a:r>
            <a:br>
              <a:rPr lang="ru-RU" sz="1800" smtClean="0"/>
            </a:br>
            <a:r>
              <a:rPr lang="ru-RU" sz="1800" smtClean="0"/>
              <a:t>а  весь век пишу.                   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smtClean="0"/>
              <a:t>                                                   Не похож на человечка,</a:t>
            </a:r>
            <a:br>
              <a:rPr lang="ru-RU" sz="1800" smtClean="0"/>
            </a:br>
            <a:r>
              <a:rPr lang="ru-RU" sz="1800" smtClean="0"/>
              <a:t>                                               Но имеет он сердечко,</a:t>
            </a:r>
            <a:br>
              <a:rPr lang="ru-RU" sz="1800" smtClean="0"/>
            </a:br>
            <a:r>
              <a:rPr lang="ru-RU" sz="1800" smtClean="0"/>
              <a:t>                                               И работе круглый год</a:t>
            </a:r>
            <a:br>
              <a:rPr lang="ru-RU" sz="1800" smtClean="0"/>
            </a:br>
            <a:r>
              <a:rPr lang="ru-RU" sz="1800" smtClean="0"/>
              <a:t>                                               Он сердечко отдает.</a:t>
            </a:r>
          </a:p>
          <a:p>
            <a:pPr eaLnBrk="1" hangingPunct="1"/>
            <a:endParaRPr lang="ru-RU" sz="2000" smtClean="0"/>
          </a:p>
          <a:p>
            <a:pPr eaLnBrk="1" hangingPunct="1"/>
            <a:r>
              <a:rPr lang="ru-RU" sz="1800" smtClean="0"/>
              <a:t>Разноцветные сестрицы</a:t>
            </a:r>
            <a:br>
              <a:rPr lang="ru-RU" sz="1800" smtClean="0"/>
            </a:br>
            <a:r>
              <a:rPr lang="ru-RU" sz="1800" smtClean="0"/>
              <a:t>Заскучали без водицы.</a:t>
            </a:r>
            <a:br>
              <a:rPr lang="ru-RU" sz="1800" smtClean="0"/>
            </a:br>
            <a:r>
              <a:rPr lang="ru-RU" sz="1800" smtClean="0"/>
              <a:t>Дядя, длинный и худой,                </a:t>
            </a:r>
            <a:br>
              <a:rPr lang="ru-RU" sz="1800" smtClean="0"/>
            </a:br>
            <a:r>
              <a:rPr lang="ru-RU" sz="1800" smtClean="0"/>
              <a:t>Носит воду бородой.                      Хоть не шляпа, а с полями,</a:t>
            </a:r>
            <a:br>
              <a:rPr lang="ru-RU" sz="1800" smtClean="0"/>
            </a:br>
            <a:r>
              <a:rPr lang="ru-RU" sz="1800" smtClean="0"/>
              <a:t>И сестрицы вместе  с ним              Не цветок, а с корешком,</a:t>
            </a:r>
            <a:br>
              <a:rPr lang="ru-RU" sz="1800" smtClean="0"/>
            </a:br>
            <a:r>
              <a:rPr lang="ru-RU" sz="1800" smtClean="0"/>
              <a:t>Нарисуют дом и дым.                     Разговаривает с нами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smtClean="0"/>
              <a:t>                                                           Терпеливым языком.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10244" name="Прямоугольник 4"/>
          <p:cNvSpPr>
            <a:spLocks noChangeArrowheads="1"/>
          </p:cNvSpPr>
          <p:nvPr/>
        </p:nvSpPr>
        <p:spPr bwMode="auto">
          <a:xfrm>
            <a:off x="3989388" y="3244850"/>
            <a:ext cx="254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rebuchet MS" pitchFamily="34" charset="0"/>
              </a:rPr>
              <a:t> </a:t>
            </a:r>
            <a:endParaRPr lang="en-US">
              <a:latin typeface="Trebuchet MS" pitchFamily="34" charset="0"/>
            </a:endParaRPr>
          </a:p>
        </p:txBody>
      </p:sp>
      <p:pic>
        <p:nvPicPr>
          <p:cNvPr id="10245" name="Рисунок 5" descr="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1857375"/>
            <a:ext cx="150018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Рисунок 6" descr="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2600325"/>
            <a:ext cx="14287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Рисунок 7" descr="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25" y="5214938"/>
            <a:ext cx="17383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Рисунок 8" descr="images (95)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25" y="285750"/>
            <a:ext cx="1214438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358114" cy="107154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Назови школьные принадлежности,                 которые ты используешь на уроке.</a:t>
            </a:r>
            <a:endParaRPr lang="en-US" sz="2400" dirty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428625" y="1143000"/>
            <a:ext cx="7686675" cy="5715000"/>
          </a:xfrm>
        </p:spPr>
        <p:txBody>
          <a:bodyPr/>
          <a:lstStyle/>
          <a:p>
            <a:pPr eaLnBrk="1" hangingPunct="1"/>
            <a:r>
              <a:rPr lang="ru-RU" sz="1800" smtClean="0"/>
              <a:t>Грамоты не знаю,</a:t>
            </a:r>
            <a:br>
              <a:rPr lang="ru-RU" sz="1800" smtClean="0"/>
            </a:br>
            <a:r>
              <a:rPr lang="ru-RU" sz="1800" smtClean="0"/>
              <a:t>а  весь век пишу.                   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smtClean="0"/>
              <a:t>                                                   Не похож на человечка,</a:t>
            </a:r>
            <a:br>
              <a:rPr lang="ru-RU" sz="1800" smtClean="0"/>
            </a:br>
            <a:r>
              <a:rPr lang="ru-RU" sz="1800" smtClean="0"/>
              <a:t>                                               Но имеет он сердечко,</a:t>
            </a:r>
            <a:br>
              <a:rPr lang="ru-RU" sz="1800" smtClean="0"/>
            </a:br>
            <a:r>
              <a:rPr lang="ru-RU" sz="1800" smtClean="0"/>
              <a:t>                                               И работе круглый год</a:t>
            </a:r>
            <a:br>
              <a:rPr lang="ru-RU" sz="1800" smtClean="0"/>
            </a:br>
            <a:r>
              <a:rPr lang="ru-RU" sz="1800" smtClean="0"/>
              <a:t>                                               Он сердечко отдает.</a:t>
            </a:r>
          </a:p>
          <a:p>
            <a:pPr eaLnBrk="1" hangingPunct="1"/>
            <a:endParaRPr lang="ru-RU" sz="2000" smtClean="0"/>
          </a:p>
          <a:p>
            <a:pPr eaLnBrk="1" hangingPunct="1"/>
            <a:r>
              <a:rPr lang="ru-RU" sz="1800" smtClean="0"/>
              <a:t>Разноцветные сестрицы</a:t>
            </a:r>
            <a:br>
              <a:rPr lang="ru-RU" sz="1800" smtClean="0"/>
            </a:br>
            <a:r>
              <a:rPr lang="ru-RU" sz="1800" smtClean="0"/>
              <a:t>Заскучали без водицы.</a:t>
            </a:r>
            <a:br>
              <a:rPr lang="ru-RU" sz="1800" smtClean="0"/>
            </a:br>
            <a:r>
              <a:rPr lang="ru-RU" sz="1800" smtClean="0"/>
              <a:t>Дядя, длинный и худой,                </a:t>
            </a:r>
            <a:br>
              <a:rPr lang="ru-RU" sz="1800" smtClean="0"/>
            </a:br>
            <a:r>
              <a:rPr lang="ru-RU" sz="1800" smtClean="0"/>
              <a:t>Носит воду бородой.                      Хоть не шляпа, а с полями,</a:t>
            </a:r>
            <a:br>
              <a:rPr lang="ru-RU" sz="1800" smtClean="0"/>
            </a:br>
            <a:r>
              <a:rPr lang="ru-RU" sz="1800" smtClean="0"/>
              <a:t>И сестрицы вместе  с ним              Не цветок, а с корешком,</a:t>
            </a:r>
            <a:br>
              <a:rPr lang="ru-RU" sz="1800" smtClean="0"/>
            </a:br>
            <a:r>
              <a:rPr lang="ru-RU" sz="1800" smtClean="0"/>
              <a:t>Нарисуют дом и дым.                     Разговаривает с нами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smtClean="0"/>
              <a:t>                                                           Терпеливым языком.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11268" name="Прямоугольник 4"/>
          <p:cNvSpPr>
            <a:spLocks noChangeArrowheads="1"/>
          </p:cNvSpPr>
          <p:nvPr/>
        </p:nvSpPr>
        <p:spPr bwMode="auto">
          <a:xfrm>
            <a:off x="3989388" y="3244850"/>
            <a:ext cx="254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rebuchet MS" pitchFamily="34" charset="0"/>
              </a:rPr>
              <a:t> </a:t>
            </a:r>
            <a:endParaRPr lang="en-US">
              <a:latin typeface="Trebuchet MS" pitchFamily="34" charset="0"/>
            </a:endParaRPr>
          </a:p>
        </p:txBody>
      </p:sp>
      <p:pic>
        <p:nvPicPr>
          <p:cNvPr id="11269" name="Рисунок 5" descr="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1857375"/>
            <a:ext cx="150018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Рисунок 6" descr="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75" y="2500313"/>
            <a:ext cx="12858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Рисунок 7" descr="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25" y="5214938"/>
            <a:ext cx="17383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Рисунок 9" descr="images (95)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63" y="357188"/>
            <a:ext cx="1214437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Рисунок 11" descr="2r0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88" y="5357813"/>
            <a:ext cx="1238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7696200" y="0"/>
            <a:ext cx="46038" cy="2143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143875" cy="6858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/>
              <a:t>Коль ему работу дашь, 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/>
              <a:t>Зря трудился карандаш.</a:t>
            </a:r>
            <a:r>
              <a:rPr lang="ru-RU" sz="2000" dirty="0" smtClean="0"/>
              <a:t> 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Палочки волшебные в руки я беру.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Ими нарисую я маму и сестру.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Домик, речку и грибочки,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Солнце, небо и цветочки.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Нравятся мне палочки, палочки такие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Сверху деревянные, а внутри цветные.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86313" y="357188"/>
            <a:ext cx="315595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Линию прямую, ну-ка, 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Сам нарисовать сумей-ка! 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Это сложная наука! 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Пригодится здесь... </a:t>
            </a:r>
            <a:endParaRPr lang="en-US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293" name="Прямоугольник 4"/>
          <p:cNvSpPr>
            <a:spLocks noChangeArrowheads="1"/>
          </p:cNvSpPr>
          <p:nvPr/>
        </p:nvSpPr>
        <p:spPr bwMode="auto">
          <a:xfrm rot="10800000" flipV="1">
            <a:off x="4786313" y="2698750"/>
            <a:ext cx="32146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rebuchet MS" pitchFamily="34" charset="0"/>
              </a:rPr>
              <a:t>На коробку я похож, </a:t>
            </a:r>
            <a:br>
              <a:rPr lang="ru-RU">
                <a:latin typeface="Trebuchet MS" pitchFamily="34" charset="0"/>
              </a:rPr>
            </a:br>
            <a:r>
              <a:rPr lang="ru-RU">
                <a:latin typeface="Trebuchet MS" pitchFamily="34" charset="0"/>
              </a:rPr>
              <a:t>Ручки ты в меня кладешь. </a:t>
            </a:r>
            <a:br>
              <a:rPr lang="ru-RU">
                <a:latin typeface="Trebuchet MS" pitchFamily="34" charset="0"/>
              </a:rPr>
            </a:br>
            <a:r>
              <a:rPr lang="ru-RU">
                <a:latin typeface="Trebuchet MS" pitchFamily="34" charset="0"/>
              </a:rPr>
              <a:t>Школьник, ты меня узнал? </a:t>
            </a:r>
            <a:br>
              <a:rPr lang="ru-RU">
                <a:latin typeface="Trebuchet MS" pitchFamily="34" charset="0"/>
              </a:rPr>
            </a:br>
            <a:r>
              <a:rPr lang="ru-RU">
                <a:latin typeface="Trebuchet MS" pitchFamily="34" charset="0"/>
              </a:rPr>
              <a:t>Ну, конечно, я -... </a:t>
            </a:r>
            <a:endParaRPr lang="en-US">
              <a:latin typeface="Trebuchet MS" pitchFamily="34" charset="0"/>
            </a:endParaRPr>
          </a:p>
        </p:txBody>
      </p:sp>
      <p:pic>
        <p:nvPicPr>
          <p:cNvPr id="12294" name="Рисунок 5" descr="images (95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0" y="285750"/>
            <a:ext cx="1357313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7696200" y="0"/>
            <a:ext cx="46038" cy="2143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143875" cy="6858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/>
              <a:t>Коль ему работу дашь, 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/>
              <a:t>Зря трудился карандаш.</a:t>
            </a:r>
            <a:r>
              <a:rPr lang="ru-RU" sz="2000" dirty="0" smtClean="0"/>
              <a:t> 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Палочки волшебные в руки я беру.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Ими нарисую я маму и сестру.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Домик, речку и грибочки,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Солнце, небо и цветочки.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Нравятся мне палочки, палочки такие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Сверху деревянные, а внутри цветные.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86313" y="357188"/>
            <a:ext cx="315595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Линию прямую, ну-ка, 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Сам нарисовать сумей-ка! 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Это сложная наука! 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Пригодится здесь... </a:t>
            </a:r>
            <a:endParaRPr lang="en-US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317" name="Прямоугольник 4"/>
          <p:cNvSpPr>
            <a:spLocks noChangeArrowheads="1"/>
          </p:cNvSpPr>
          <p:nvPr/>
        </p:nvSpPr>
        <p:spPr bwMode="auto">
          <a:xfrm rot="10800000" flipV="1">
            <a:off x="4786313" y="2698750"/>
            <a:ext cx="32146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rebuchet MS" pitchFamily="34" charset="0"/>
              </a:rPr>
              <a:t>На коробку я похож, </a:t>
            </a:r>
            <a:br>
              <a:rPr lang="ru-RU">
                <a:latin typeface="Trebuchet MS" pitchFamily="34" charset="0"/>
              </a:rPr>
            </a:br>
            <a:r>
              <a:rPr lang="ru-RU">
                <a:latin typeface="Trebuchet MS" pitchFamily="34" charset="0"/>
              </a:rPr>
              <a:t>Ручки ты в меня кладешь. </a:t>
            </a:r>
            <a:br>
              <a:rPr lang="ru-RU">
                <a:latin typeface="Trebuchet MS" pitchFamily="34" charset="0"/>
              </a:rPr>
            </a:br>
            <a:r>
              <a:rPr lang="ru-RU">
                <a:latin typeface="Trebuchet MS" pitchFamily="34" charset="0"/>
              </a:rPr>
              <a:t>Школьник, ты меня узнал? </a:t>
            </a:r>
            <a:br>
              <a:rPr lang="ru-RU">
                <a:latin typeface="Trebuchet MS" pitchFamily="34" charset="0"/>
              </a:rPr>
            </a:br>
            <a:r>
              <a:rPr lang="ru-RU">
                <a:latin typeface="Trebuchet MS" pitchFamily="34" charset="0"/>
              </a:rPr>
              <a:t>Ну, конечно, я -... </a:t>
            </a:r>
            <a:endParaRPr lang="en-US">
              <a:latin typeface="Trebuchet MS" pitchFamily="34" charset="0"/>
            </a:endParaRPr>
          </a:p>
        </p:txBody>
      </p:sp>
      <p:pic>
        <p:nvPicPr>
          <p:cNvPr id="13318" name="Рисунок 5" descr="images (95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0" y="285750"/>
            <a:ext cx="1357313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Рисунок 6" descr="7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071563"/>
            <a:ext cx="22860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7696200" y="0"/>
            <a:ext cx="46038" cy="2143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143875" cy="6858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/>
              <a:t>Коль ему работу дашь, 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/>
              <a:t>Зря трудился карандаш.</a:t>
            </a:r>
            <a:r>
              <a:rPr lang="ru-RU" sz="2000" dirty="0" smtClean="0"/>
              <a:t> 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Палочки волшебные в руки я беру.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Ими нарисую я маму и сестру.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Домик, речку и грибочки,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Солнце, небо и цветочки.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Нравятся мне палочки, палочки такие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Сверху деревянные, а внутри цветные.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86313" y="357188"/>
            <a:ext cx="315595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Линию прямую, ну-ка, 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Сам нарисовать сумей-ка! 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Это сложная наука! 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Пригодится здесь... </a:t>
            </a:r>
            <a:endParaRPr lang="en-US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4341" name="Прямоугольник 4"/>
          <p:cNvSpPr>
            <a:spLocks noChangeArrowheads="1"/>
          </p:cNvSpPr>
          <p:nvPr/>
        </p:nvSpPr>
        <p:spPr bwMode="auto">
          <a:xfrm rot="10800000" flipV="1">
            <a:off x="4786313" y="2698750"/>
            <a:ext cx="32146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rebuchet MS" pitchFamily="34" charset="0"/>
              </a:rPr>
              <a:t>На коробку я похож, </a:t>
            </a:r>
            <a:br>
              <a:rPr lang="ru-RU">
                <a:latin typeface="Trebuchet MS" pitchFamily="34" charset="0"/>
              </a:rPr>
            </a:br>
            <a:r>
              <a:rPr lang="ru-RU">
                <a:latin typeface="Trebuchet MS" pitchFamily="34" charset="0"/>
              </a:rPr>
              <a:t>Ручки ты в меня кладешь. </a:t>
            </a:r>
            <a:br>
              <a:rPr lang="ru-RU">
                <a:latin typeface="Trebuchet MS" pitchFamily="34" charset="0"/>
              </a:rPr>
            </a:br>
            <a:r>
              <a:rPr lang="ru-RU">
                <a:latin typeface="Trebuchet MS" pitchFamily="34" charset="0"/>
              </a:rPr>
              <a:t>Школьник, ты меня узнал? </a:t>
            </a:r>
            <a:br>
              <a:rPr lang="ru-RU">
                <a:latin typeface="Trebuchet MS" pitchFamily="34" charset="0"/>
              </a:rPr>
            </a:br>
            <a:r>
              <a:rPr lang="ru-RU">
                <a:latin typeface="Trebuchet MS" pitchFamily="34" charset="0"/>
              </a:rPr>
              <a:t>Ну, конечно, я -... </a:t>
            </a:r>
            <a:endParaRPr lang="en-US">
              <a:latin typeface="Trebuchet MS" pitchFamily="34" charset="0"/>
            </a:endParaRPr>
          </a:p>
        </p:txBody>
      </p:sp>
      <p:pic>
        <p:nvPicPr>
          <p:cNvPr id="14342" name="Рисунок 5" descr="images (95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0" y="285750"/>
            <a:ext cx="1357313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6" descr="7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071563"/>
            <a:ext cx="22860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Рисунок 7" descr="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4857750"/>
            <a:ext cx="3071813" cy="175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624</TotalTime>
  <Words>620</Words>
  <Application>Microsoft Office PowerPoint</Application>
  <PresentationFormat>Экран (4:3)</PresentationFormat>
  <Paragraphs>163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Изящная</vt:lpstr>
      <vt:lpstr>Слайд 1</vt:lpstr>
      <vt:lpstr>Назови школьные принадлежности,                 которые ты используешь на уроке.</vt:lpstr>
      <vt:lpstr>Назови школьные принадлежности,                 которые ты используешь на уроке.</vt:lpstr>
      <vt:lpstr>Назови школьные принадлежности,                 которые ты используешь на уроке.</vt:lpstr>
      <vt:lpstr>Назови школьные принадлежности,                 которые ты используешь на уроке.</vt:lpstr>
      <vt:lpstr>Назови школьные принадлежности,                 которые ты используешь на уроке.</vt:lpstr>
      <vt:lpstr>Слайд 7</vt:lpstr>
      <vt:lpstr>Слайд 8</vt:lpstr>
      <vt:lpstr>Слайд 9</vt:lpstr>
      <vt:lpstr>Слайд 10</vt:lpstr>
      <vt:lpstr>Слайд 11</vt:lpstr>
      <vt:lpstr>А  хочешь  проверить  свою  память? Вспомни  и  запиши  ответы  на  загадки, которые мы  сейчас   отгадали. А  потом  себя  проверишь.</vt:lpstr>
      <vt:lpstr>А  хочешь  проверить  свою  память? Вспомни  и  запиши  ответы  на  загадки, которые мы  сейчас   отгадали. А  потом  себя  проверишь.</vt:lpstr>
      <vt:lpstr>Слайд 14</vt:lpstr>
      <vt:lpstr>Попробуйте сами объяснить, что мы называем пеналом?</vt:lpstr>
      <vt:lpstr>Попробуйте сами объяснить, что мы называем пеналом?</vt:lpstr>
      <vt:lpstr>Откуда слово появилось в             русском    языке?           </vt:lpstr>
      <vt:lpstr>Чтобы лучше понять происхождение этого слова мы  отправимся  с  вами  в далёкую старину на машине времени.  Вы готовы?   Поехали!</vt:lpstr>
      <vt:lpstr>Посмотри внимательно на  картины. Они разных эпох и времён, но у них есть одна общая деталь. Ты можешь назвать её?</vt:lpstr>
      <vt:lpstr>На всех этих картинах люди пишут. А  Вы  заметили  чем? Да-да, не удивляйтесь! Люди пишут  обыкновенными гусиными перьями.</vt:lpstr>
      <vt:lpstr>Можете ли  вы  представить себе, что все свои стихи и сказки А.С. Пушкин тоже написал гусиными  перьями. Да   ещё  и  рисовал   ими   на полях  своих рукописей.</vt:lpstr>
      <vt:lpstr>Но гусиными перьями писать было очень неудобно. И в конце 18 века в Англии появились первые стальные перья. Ими писали  почти 200 лет.</vt:lpstr>
      <vt:lpstr>До  сих  пор  мы  используем словосочетания  со  словом  перо.</vt:lpstr>
      <vt:lpstr>В 20 веке  перьевые  ручки сменились на шариковые. Ими ты  и  пишешь  сейчас.  Конечно  они  гораздо  удобнее.  И  человечество  не  вернётся  к  письму  гусиными  перьями.  Но перьями, правда металлическими , люди продолжают учиться красиво  писать  и  рисуют  До сих пор.</vt:lpstr>
      <vt:lpstr>Посмотри,  какие  необычные  работы выходят  из-под  пера  художников!</vt:lpstr>
      <vt:lpstr>Посмотри  на  картинки  и  придумай предложение  к  какой-нибудь  из них. Постарайся употребить слово пенал.</vt:lpstr>
      <vt:lpstr>А  ещё  пеналом  называют  высокий  и  узкий  мебельный шкаф или футляр для  разных вещей. Поэтому можно сказать, что  пенал -  слово многозначное.</vt:lpstr>
      <vt:lpstr>     Презентация  выполнена  учителем     начальных  классов   русской школы    « ученики  Пифагора « г. Лимассола                   республики Кипр    Кириловой  Светланой  Геннадьевной.  </vt:lpstr>
    </vt:vector>
  </TitlesOfParts>
  <Company>Company, SIA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68</cp:revision>
  <dcterms:created xsi:type="dcterms:W3CDTF">2011-05-19T18:55:19Z</dcterms:created>
  <dcterms:modified xsi:type="dcterms:W3CDTF">2011-05-23T20:20:42Z</dcterms:modified>
</cp:coreProperties>
</file>