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42"/>
  </p:notesMasterIdLst>
  <p:handoutMasterIdLst>
    <p:handoutMasterId r:id="rId43"/>
  </p:handoutMasterIdLst>
  <p:sldIdLst>
    <p:sldId id="330" r:id="rId2"/>
    <p:sldId id="257" r:id="rId3"/>
    <p:sldId id="290" r:id="rId4"/>
    <p:sldId id="291" r:id="rId5"/>
    <p:sldId id="304" r:id="rId6"/>
    <p:sldId id="258" r:id="rId7"/>
    <p:sldId id="293" r:id="rId8"/>
    <p:sldId id="294" r:id="rId9"/>
    <p:sldId id="298" r:id="rId10"/>
    <p:sldId id="297" r:id="rId11"/>
    <p:sldId id="296" r:id="rId12"/>
    <p:sldId id="314" r:id="rId13"/>
    <p:sldId id="329" r:id="rId14"/>
    <p:sldId id="265" r:id="rId15"/>
    <p:sldId id="262" r:id="rId16"/>
    <p:sldId id="282" r:id="rId17"/>
    <p:sldId id="325" r:id="rId18"/>
    <p:sldId id="327" r:id="rId19"/>
    <p:sldId id="326" r:id="rId20"/>
    <p:sldId id="263" r:id="rId21"/>
    <p:sldId id="267" r:id="rId22"/>
    <p:sldId id="270" r:id="rId23"/>
    <p:sldId id="300" r:id="rId24"/>
    <p:sldId id="301" r:id="rId25"/>
    <p:sldId id="305" r:id="rId26"/>
    <p:sldId id="269" r:id="rId27"/>
    <p:sldId id="268" r:id="rId28"/>
    <p:sldId id="303" r:id="rId29"/>
    <p:sldId id="302" r:id="rId30"/>
    <p:sldId id="292" r:id="rId31"/>
    <p:sldId id="311" r:id="rId32"/>
    <p:sldId id="306" r:id="rId33"/>
    <p:sldId id="308" r:id="rId34"/>
    <p:sldId id="313" r:id="rId35"/>
    <p:sldId id="307" r:id="rId36"/>
    <p:sldId id="312" r:id="rId37"/>
    <p:sldId id="321" r:id="rId38"/>
    <p:sldId id="322" r:id="rId39"/>
    <p:sldId id="331" r:id="rId40"/>
    <p:sldId id="324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77295" autoAdjust="0"/>
  </p:normalViewPr>
  <p:slideViewPr>
    <p:cSldViewPr>
      <p:cViewPr varScale="1">
        <p:scale>
          <a:sx n="51" d="100"/>
          <a:sy n="51" d="100"/>
        </p:scale>
        <p:origin x="-18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67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161F07E-349C-4A7E-B306-D79A1121EECB}" type="datetimeFigureOut">
              <a:rPr lang="ru-RU"/>
              <a:pPr>
                <a:defRPr/>
              </a:pPr>
              <a:t>20.11.2011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A0BDC8-5F0E-40CF-8210-F19C51221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134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4C5167-60DF-4FFD-9EB8-C9CFDF48E3E7}" type="datetimeFigureOut">
              <a:rPr lang="ru-RU"/>
              <a:pPr>
                <a:defRPr/>
              </a:pPr>
              <a:t>20.11.2011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8F197D-6754-4DE1-9611-F064E12AA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031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ACD3F-70D5-4BAD-A2A3-8A29E81314A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1BFD3-6652-4C2B-BF57-ED0355B5481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FA7C8-9FC2-41C0-A6FC-65FE605EED6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0EAE55-EEC4-4340-A1B9-04ADA18D1F8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F20F3-5B74-47DA-9BCF-DFA55058E4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1E6590-626B-412D-98B0-87B45F1C517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b="1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25166A-20BA-4787-8061-B65AD9369E9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 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8C827B-5CF8-421D-86B8-5625EC94A2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6D4B01-F680-4216-A4E0-5A3FCABBBA0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B1094-1134-4A37-8DEC-BCED16E6CE7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688BD-260A-458D-A913-0661C8F734E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ru-RU" dirty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9AB2DC-12CF-4EC4-903F-F6CEBB34A21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CBB85-178F-49F4-85E8-214BF912E3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7D3754-2471-4986-BBBF-351F18689B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AB7D18-CDD0-4E11-BE25-BCA08B6F0A4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71E6ED-741B-4C32-89A6-3D22BA125A2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1D1CE-75B5-4FC5-BDD7-51C94B97DBC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BFE2A7-02B8-4CC8-BB1F-D750E429664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678383-3AD5-4544-919F-CDA014C689A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95B84C-C03D-4110-AAD3-57EF777737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Классификация пород лошадей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gyhtfhy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3E50F3-A774-43C7-89CB-B5A43BED4E2B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E8D1A8-C5DD-4B36-A7E9-36F466C193E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900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EC6B84-F794-4FA0-9AE5-04F2C247C2B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D97F16-229B-46C9-9321-DB59D125782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F5BF1C-6984-41B3-AEF8-BA35DA969A3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8A9ACE-958A-4CC9-AD5D-D633902555E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Перспективы современной селекции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gyhtfhy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FD974A-F019-473E-A7E6-9191ED882915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BC9C2-AC82-4849-9725-460425BC8F2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876503-D3FA-4EAF-AB19-E6F6A1032BA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0064EE-D815-4C84-87DB-7D51761E809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000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C6A06-30AE-4F36-8AF2-67946B763EB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2DC67-ACB4-4EB3-BF24-D5AE0B86A9D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B21874-B0C1-43D7-8FC5-418BCD3EA9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gyhtfhy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A6C6-B296-484E-AB9C-3404CA9C0486}" type="datetime1">
              <a:rPr lang="ru-RU"/>
              <a:pPr>
                <a:defRPr/>
              </a:pPr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18323-B47C-4372-B203-F71E87383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F05E-4C7B-4838-9CB6-E93F59C1C71D}" type="datetime1">
              <a:rPr lang="ru-RU"/>
              <a:pPr>
                <a:defRPr/>
              </a:pPr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1237-88F3-476D-95D9-F8D4EE546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1053-6069-440D-B5BD-F5C9C1CE0093}" type="datetime1">
              <a:rPr lang="ru-RU"/>
              <a:pPr>
                <a:defRPr/>
              </a:pPr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B6F2-561B-4962-9950-4154EA04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01819-6BAA-4642-ABF4-E5878BC04763}" type="datetime1">
              <a:rPr lang="ru-RU"/>
              <a:pPr>
                <a:defRPr/>
              </a:pPr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765BA-1EB7-457F-B2DA-C87FFABC6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DCD1-88FD-46B4-A21A-DC34B6953EA0}" type="datetime1">
              <a:rPr lang="ru-RU"/>
              <a:pPr>
                <a:defRPr/>
              </a:pPr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04AC7-B60B-4E01-912B-D9D55C2B7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37943-67EC-4B28-A2AD-4769CDAA4360}" type="datetime1">
              <a:rPr lang="ru-RU"/>
              <a:pPr>
                <a:defRPr/>
              </a:pPr>
              <a:t>20.11.2011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03EE2-A3B1-49C6-8974-182FFC60A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CBA4-8C51-4057-9D5A-3FCA25C96915}" type="datetime1">
              <a:rPr lang="ru-RU"/>
              <a:pPr>
                <a:defRPr/>
              </a:pPr>
              <a:t>20.11.2011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7D43-B0AC-44DE-9909-2C56CB32E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1C0B-F468-43F2-9441-4046845E3434}" type="datetime1">
              <a:rPr lang="ru-RU"/>
              <a:pPr>
                <a:defRPr/>
              </a:pPr>
              <a:t>20.11.2011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68BC-00F7-47A4-B694-BBAAA382A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D188B-AE6F-426C-9F28-59B7D92D6BCE}" type="datetime1">
              <a:rPr lang="ru-RU"/>
              <a:pPr>
                <a:defRPr/>
              </a:pPr>
              <a:t>20.11.2011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72D9-4D59-41BB-AEEF-296BD4FCB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BC952-C6B5-40B8-BC65-C1F7733F752A}" type="datetime1">
              <a:rPr lang="ru-RU"/>
              <a:pPr>
                <a:defRPr/>
              </a:pPr>
              <a:t>20.11.2011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BF788-301F-4B6D-95F0-D8F9B6CEA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664E-4B58-47D9-BC73-63B6364BA87A}" type="datetime1">
              <a:rPr lang="ru-RU"/>
              <a:pPr>
                <a:defRPr/>
              </a:pPr>
              <a:t>20.11.2011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0DC68-D368-4DA7-B646-6FA310AA9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CC0277-0B87-404E-8FDB-0A488A82CD31}" type="datetime1">
              <a:rPr lang="ru-RU"/>
              <a:pPr>
                <a:defRPr/>
              </a:pPr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8C0A8D-88FA-4711-86A2-A10300D49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_aCBGdQXQF8Q/SxabNbiLqDI/AAAAAAAAACc/fLiDB-BUeDw/s1600-h/12361559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aCBGdQXQF8Q/SxacwLkqKzI/AAAAAAAAACs/C4CrzSQBfnE/s1600-h/1236155B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aCBGdQXQF8Q/Sxab0BZ6LEI/AAAAAAAAACk/ta84zrMNgbQ/s1600-h/1236155A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8715375" cy="7096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(Селекция животных)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3786214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3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en-US" sz="53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en-US" sz="53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en-US" sz="53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53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«</a:t>
            </a: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Эволюция, направляемая волей человека»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Н.И.Вавилов</a:t>
            </a: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endParaRPr lang="ru-RU" sz="40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085184"/>
            <a:ext cx="8496944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Учитель МОУ Архангельской СОШ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имени А.Н. Косыгина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Э.Н. Нефедова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аша\Мои документы\m03014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500570"/>
            <a:ext cx="28702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071678"/>
            <a:ext cx="7876483" cy="225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929718" cy="16312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Неродственное скрещивание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Архаромеринос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1 — дикий баран архар; 2 — овца породы прекос;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3 — баран породы архаромеринос.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572008"/>
            <a:ext cx="3500462" cy="16312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Архаромеринос принадлежит к породе тонкорунных овец мясошерстного направления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929058" y="4929198"/>
            <a:ext cx="1143008" cy="35719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6563" y="6492875"/>
            <a:ext cx="2133600" cy="365125"/>
          </a:xfrm>
        </p:spPr>
        <p:txBody>
          <a:bodyPr/>
          <a:lstStyle/>
          <a:p>
            <a:pPr>
              <a:defRPr/>
            </a:pPr>
            <a:fld id="{A0628A5A-8982-4432-8E23-5E7063635F3E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10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01122" cy="59093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Близкородственное  скрещивание </a:t>
            </a: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(инбридинг) </a:t>
            </a:r>
            <a:r>
              <a:rPr lang="ru-RU" sz="4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– для получения чистых линий, закрепления хозяйственно-ценных признаков.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Может привести к </a:t>
            </a: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депрессии</a:t>
            </a:r>
            <a:r>
              <a:rPr lang="ru-RU" sz="4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– ослаблению животных.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CCB65-4CE2-48AC-8B95-0E3F947670FA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11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14356"/>
            <a:ext cx="9144000" cy="14038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Искусственное осеменение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– введение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в половые пути самки спермы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высокопродуктивных самцов;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0"/>
            <a:ext cx="9144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Другие методы селекции животных: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000240"/>
            <a:ext cx="9144000" cy="23182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Полиэмбрионию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– образование нескольких зародышей из одной зиготы ценных пород  с последующим их введением для вынашивания в матку беспородных животных;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071938"/>
            <a:ext cx="91440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Клеточное клонирование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– гаплоидные ядра яйцеклеток ценных племенных животных замещаются диплоидными из соматических клеток. Такие зиготы имплантируются в матку животных-воспитательниц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AAD6A-E770-42E4-985D-F055F23A800A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12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071546"/>
            <a:ext cx="7072362" cy="41549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Породы крупного рогатого скота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920BD-D7EB-4E68-B49A-D2717373DB15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13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0"/>
            <a:ext cx="8136904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Герефордская порода 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Рисунок 3" descr="http://gup-veles.ru/userfiles/gereford_cow_smal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748883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79512" y="500042"/>
            <a:ext cx="8964488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Выведена в Великобритании, обладает выдающейся адаптационной способностью и является наиболее распространенной породой в мире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93DF08D-FDB0-402D-99B1-FD37E9D2E9E5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14</a:t>
            </a:fld>
            <a:endParaRPr lang="ru-RU" sz="240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655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pic>
        <p:nvPicPr>
          <p:cNvPr id="3" name="Рисунок 2" descr="http://gup-veles.ru/userfiles/image/limuzin_cow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4168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214414" y="0"/>
            <a:ext cx="684076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Лимузинская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00042"/>
            <a:ext cx="8496944" cy="110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Выведена во Франции, широко распространена в разных странах мира благодаря высоким продуктивным свойствам, качеству туш и мяса.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5125" y="6492875"/>
            <a:ext cx="2133600" cy="365125"/>
          </a:xfrm>
        </p:spPr>
        <p:txBody>
          <a:bodyPr/>
          <a:lstStyle/>
          <a:p>
            <a:pPr>
              <a:defRPr/>
            </a:pPr>
            <a:fld id="{2100E1A8-8E82-4CED-898F-9044D5B179D8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15</a:t>
            </a:fld>
            <a:endParaRPr lang="ru-RU" sz="240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up-veles.ru/userfiles/kalmyk_bull_we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928670"/>
            <a:ext cx="65527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13690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Калмыцкая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657671"/>
            <a:ext cx="8496944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Cтарейшая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порода крупного рогатого скота, происходит от древнего скота кочевых народов Азии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F3CBD-FEF6-4899-98FC-C9C9941E07E7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16</a:t>
            </a:fld>
            <a:endParaRPr lang="ru-RU" sz="240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нзейская молочная корова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500174"/>
            <a:ext cx="6524798" cy="492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69240C"/>
                </a:solidFill>
                <a:latin typeface="Verdana" pitchFamily="34" charset="0"/>
                <a:cs typeface="Times New Roman" pitchFamily="18" charset="0"/>
              </a:rPr>
              <a:t>Гернзейская порода </a:t>
            </a:r>
          </a:p>
          <a:p>
            <a:pPr algn="ctr">
              <a:defRPr/>
            </a:pPr>
            <a:r>
              <a:rPr lang="ru-RU" sz="2800" b="1">
                <a:solidFill>
                  <a:srgbClr val="69240C"/>
                </a:solidFill>
                <a:latin typeface="Verdana" pitchFamily="34" charset="0"/>
                <a:cs typeface="Times New Roman" pitchFamily="18" charset="0"/>
              </a:rPr>
              <a:t>молочного направления </a:t>
            </a:r>
            <a:endParaRPr lang="ru-RU" sz="2800">
              <a:solidFill>
                <a:srgbClr val="69240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0282A-664B-47F8-8FEE-AE13C676018A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17</a:t>
            </a:fld>
            <a:endParaRPr lang="ru-RU" sz="240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28575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69240C"/>
                </a:solidFill>
                <a:latin typeface="Verdana" pitchFamily="34" charset="0"/>
                <a:cs typeface="Times New Roman" pitchFamily="18" charset="0"/>
              </a:rPr>
              <a:t>Бурая швицкая порода </a:t>
            </a:r>
          </a:p>
          <a:p>
            <a:pPr algn="ctr">
              <a:defRPr/>
            </a:pPr>
            <a:r>
              <a:rPr lang="ru-RU" sz="2800" b="1">
                <a:solidFill>
                  <a:srgbClr val="69240C"/>
                </a:solidFill>
                <a:latin typeface="Verdana" pitchFamily="34" charset="0"/>
                <a:cs typeface="Times New Roman" pitchFamily="18" charset="0"/>
              </a:rPr>
              <a:t>молочного направления  </a:t>
            </a:r>
            <a:endParaRPr lang="ru-RU" sz="2800">
              <a:solidFill>
                <a:srgbClr val="69240C"/>
              </a:solidFill>
            </a:endParaRPr>
          </a:p>
        </p:txBody>
      </p:sp>
      <p:pic>
        <p:nvPicPr>
          <p:cNvPr id="3" name="Рисунок 2" descr="бурая швицкая молочная корова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556792"/>
            <a:ext cx="6588224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FA91B-C925-4C8F-A0CF-E494AD13D3BD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18</a:t>
            </a:fld>
            <a:endParaRPr lang="ru-RU" sz="240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69240C"/>
                </a:solidFill>
                <a:latin typeface="Verdana" pitchFamily="34" charset="0"/>
                <a:cs typeface="Times New Roman" pitchFamily="18" charset="0"/>
              </a:rPr>
              <a:t>Айрширская порода </a:t>
            </a:r>
          </a:p>
          <a:p>
            <a:pPr algn="ctr">
              <a:defRPr/>
            </a:pPr>
            <a:r>
              <a:rPr lang="ru-RU" sz="2800" b="1">
                <a:solidFill>
                  <a:srgbClr val="69240C"/>
                </a:solidFill>
                <a:latin typeface="Verdana" pitchFamily="34" charset="0"/>
                <a:cs typeface="Times New Roman" pitchFamily="18" charset="0"/>
              </a:rPr>
              <a:t>молочного направления  </a:t>
            </a:r>
            <a:endParaRPr lang="ru-RU" sz="2800">
              <a:solidFill>
                <a:srgbClr val="69240C"/>
              </a:solidFill>
            </a:endParaRPr>
          </a:p>
        </p:txBody>
      </p:sp>
      <p:pic>
        <p:nvPicPr>
          <p:cNvPr id="3" name="Рисунок 2" descr="айширская молочная корова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500174"/>
            <a:ext cx="6812830" cy="495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9FD11-7C5E-45E0-BA63-EB2C48A46DC0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19</a:t>
            </a:fld>
            <a:endParaRPr lang="ru-RU" sz="240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144000" cy="42165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Селекция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-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наука 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о методах создания новых пород животных, сортов растений, штаммов микроорганизмов с нужными человеку признаками.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357694"/>
            <a:ext cx="9144000" cy="2246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Селекцией так же называют отрасль сельского хозяйства, занимающуюся выведением новых сортов и гибридов сельскохозяйственных культур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и пород животных.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501650"/>
          </a:xfrm>
        </p:spPr>
        <p:txBody>
          <a:bodyPr/>
          <a:lstStyle/>
          <a:p>
            <a:pPr>
              <a:defRPr/>
            </a:pPr>
            <a:fld id="{70526E5C-A9AA-4BFC-BAB1-149B8C74A31D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2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Овцеводство</a:t>
            </a:r>
            <a:b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40277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Овец объединяют в четыре группы:</a:t>
            </a:r>
          </a:p>
          <a:p>
            <a:pPr indent="127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 тонкорунные овцы;</a:t>
            </a:r>
          </a:p>
          <a:p>
            <a:pPr indent="127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 полутонкорунные овцы;</a:t>
            </a:r>
          </a:p>
          <a:p>
            <a:pPr marL="35560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 полугрубошерстные овцы;.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Овцы — одни из первых домашних животных, за многовековую историю они непрерывно совершенствовались, но в этой отрасли еще множество вопросов, требующих изучения и разрешения.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17F67-59D9-4913-A12F-921DD98CB8F6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20</a:t>
            </a:fld>
            <a:endParaRPr lang="ru-RU" sz="240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Рисунок 137" descr="http://fadr.msu.ru/rin/breeds/sheep/Imag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714356"/>
            <a:ext cx="3365148" cy="234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4860032" y="3000372"/>
            <a:ext cx="4283968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СОВЕТСКИЙ МЕРИНОС, порода тонкорунных овец шерстно-мясного направления. </a:t>
            </a:r>
          </a:p>
        </p:txBody>
      </p:sp>
      <p:pic>
        <p:nvPicPr>
          <p:cNvPr id="4098" name="Рисунок 141" descr="http://fadr.msu.ru/rin/breeds/sheep/Image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395516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0" y="3786190"/>
            <a:ext cx="528638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СТАВРОПОЛЬСКАЯ порода  овец, тонкорунная, шёрстного направления. Выведена в 1923-50 гг.</a:t>
            </a:r>
          </a:p>
        </p:txBody>
      </p:sp>
      <p:pic>
        <p:nvPicPr>
          <p:cNvPr id="6" name="Рисунок 145" descr="http://fadr.msu.ru/rin/breeds/sheep/Image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356805"/>
            <a:ext cx="3143272" cy="228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Прямоугольник 6"/>
          <p:cNvSpPr/>
          <p:nvPr/>
        </p:nvSpPr>
        <p:spPr>
          <a:xfrm>
            <a:off x="-214346" y="5000636"/>
            <a:ext cx="5786478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СЕВЕРОКАВКАЗСКАЯ МЯСО-ШЁРСТНАЯ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порода овец, полутонкорунная , мясо -шёрстного направления. Выведена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в 1944-60 гг. в Ставропольском крае.</a:t>
            </a:r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3143240" y="3214686"/>
            <a:ext cx="484632" cy="64807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5500694" y="2500306"/>
            <a:ext cx="484632" cy="64807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286380" y="5214950"/>
            <a:ext cx="690376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Породы овец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(тонкорунные)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8DA38B1F-5A31-4DBB-824B-86E0B618561F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21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35" descr="http://fadr.msu.ru/rin/breeds/sheep/Image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714375"/>
            <a:ext cx="3973512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147" descr="http://fadr.msu.ru/rin/breeds/sheep/Image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20" y="3500438"/>
            <a:ext cx="4097657" cy="314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Прямоугольник 6"/>
          <p:cNvSpPr/>
          <p:nvPr/>
        </p:nvSpPr>
        <p:spPr>
          <a:xfrm>
            <a:off x="0" y="857231"/>
            <a:ext cx="4714876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КАРАКУЛЬСКАЯ ПОРОДА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овец, жирнохвостая, грубошёрстная, смушкового направления. Ведущая смушковая порода в бывшем СССР. Большинство исследователей относит Каракульскую породу к числу наиболее древних и считает, что она создана народами Средней Азии длительным отбором местных овец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2571736" y="3214686"/>
            <a:ext cx="484632" cy="64807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143504" y="3429000"/>
            <a:ext cx="484632" cy="64807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4143380"/>
            <a:ext cx="4429124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69240C"/>
                </a:solidFill>
                <a:latin typeface="Verdana" pitchFamily="34" charset="0"/>
                <a:cs typeface="Times New Roman" pitchFamily="18" charset="0"/>
              </a:rPr>
              <a:t>ЭДИЛЬБАЕВСКАЯ ПОРОДА овец, грубошёрстная, курдючная,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69240C"/>
                </a:solidFill>
                <a:latin typeface="Verdana" pitchFamily="34" charset="0"/>
                <a:cs typeface="Times New Roman" pitchFamily="18" charset="0"/>
              </a:rPr>
              <a:t>мясо - сального направления.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69240C"/>
                </a:solidFill>
                <a:latin typeface="Verdana" pitchFamily="34" charset="0"/>
                <a:cs typeface="Times New Roman" pitchFamily="18" charset="0"/>
              </a:rPr>
              <a:t>Выведена в конце 19 в. казахами-скотоводами путем отбора животных, наиболее приспособленных к природно-климатическим условиям кочевого овцеводства</a:t>
            </a:r>
            <a:r>
              <a:rPr lang="ru-RU" sz="1600" dirty="0">
                <a:solidFill>
                  <a:srgbClr val="69240C"/>
                </a:solidFill>
                <a:latin typeface="Verdana" pitchFamily="34" charset="0"/>
                <a:cs typeface="Times New Roman" pitchFamily="18" charset="0"/>
              </a:rPr>
              <a:t>. </a:t>
            </a:r>
            <a:endParaRPr lang="ru-RU" sz="1600" dirty="0">
              <a:solidFill>
                <a:srgbClr val="69240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Породы овец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(грубошерстная)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7AA75-9C6E-4D17-9DEC-CD4135289DB5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22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643314"/>
            <a:ext cx="411003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928802"/>
            <a:ext cx="3929090" cy="298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Рисунок 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714356"/>
            <a:ext cx="3857632" cy="300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4929190" y="857232"/>
            <a:ext cx="34290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Суффольк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- английская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мясо-шерстная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порода овец.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4000504"/>
            <a:ext cx="214310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Санта-инес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бразильская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мясо-шкурная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порода овец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6143636" y="5000636"/>
            <a:ext cx="30003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Белый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бергсчаф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–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швейцарская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мясо-шерстная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длиннотощехвостая полугрубошерстная порода овец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5400000">
            <a:off x="4477701" y="1022969"/>
            <a:ext cx="484632" cy="86753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8715404" y="4714884"/>
            <a:ext cx="428596" cy="7143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1785934" y="5500686"/>
            <a:ext cx="428596" cy="7143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Породы овец 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(зарубежной селекции)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C5B8BE18-4CF2-4647-9CA7-791679B74C79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23</a:t>
            </a:fld>
            <a:endParaRPr lang="ru-RU" sz="240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642918"/>
            <a:ext cx="4071966" cy="27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Рисунок 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1857364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857628"/>
            <a:ext cx="3714776" cy="261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4786313" y="642938"/>
            <a:ext cx="40719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Вандейская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Это французская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мясо-шерстная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порода овец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357562"/>
            <a:ext cx="4572000" cy="13849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Цвартблес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(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Zwartbles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Голландская полутонкорунная порода овец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57158" y="4786322"/>
            <a:ext cx="4143404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Тексель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название происходит от одноименного острова в Нидерландах. Очень древняя порода,  заложенная еще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с римских времен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4357686" y="4714884"/>
            <a:ext cx="428628" cy="85725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642910" y="3214686"/>
            <a:ext cx="428628" cy="71438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786314" y="1214422"/>
            <a:ext cx="428628" cy="7143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0"/>
            <a:ext cx="9143999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Породы овец 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CEF62D99-0C9E-4F57-ACF2-53D0C6DCC48C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24</a:t>
            </a:fld>
            <a:endParaRPr lang="ru-RU" sz="240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2945357" cy="212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Породы коз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В зависимости от вида основной продукции породы коз подразделяются на молочные, пуховые, шерстяные и комбинированные.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857364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5500694" y="6143644"/>
            <a:ext cx="2936663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Русская коза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2857496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1" name="Рисунок 1"/>
          <p:cNvPicPr>
            <a:picLocks noChangeAspect="1" noChangeArrowheads="1"/>
          </p:cNvPicPr>
          <p:nvPr/>
        </p:nvPicPr>
        <p:blipFill>
          <a:blip r:embed="rId6"/>
          <a:srcRect r="6081" b="8333"/>
          <a:stretch>
            <a:fillRect/>
          </a:stretch>
        </p:blipFill>
        <p:spPr bwMode="auto">
          <a:xfrm>
            <a:off x="285720" y="4429132"/>
            <a:ext cx="26479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714348" y="4000504"/>
            <a:ext cx="162736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Нубийская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6357958"/>
            <a:ext cx="194150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Зааненская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5143512"/>
            <a:ext cx="163057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Оберхазли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E85DB-E4AD-4A3D-BD82-91E7899F4CDE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25</a:t>
            </a:fld>
            <a:endParaRPr lang="ru-RU" sz="240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" descr="http://meatinfo.ru/data/images/184/_уэльская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85030">
            <a:off x="432250" y="1115532"/>
            <a:ext cx="3772916" cy="25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28662" y="571480"/>
            <a:ext cx="2376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69240C"/>
                </a:solidFill>
                <a:latin typeface="Verdana" pitchFamily="34" charset="0"/>
                <a:cs typeface="Times New Roman" pitchFamily="18" charset="0"/>
              </a:rPr>
              <a:t>Уэльская </a:t>
            </a:r>
            <a:endParaRPr lang="ru-RU">
              <a:solidFill>
                <a:srgbClr val="69240C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30" name="Рисунок 16" descr="http://meatinfo.ru/data/images/184/_кемер2_2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34897">
            <a:off x="4561495" y="2484956"/>
            <a:ext cx="4233982" cy="292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Прямоугольник 6"/>
          <p:cNvSpPr/>
          <p:nvPr/>
        </p:nvSpPr>
        <p:spPr>
          <a:xfrm>
            <a:off x="5580112" y="1785926"/>
            <a:ext cx="2664296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Кемеровская</a:t>
            </a:r>
          </a:p>
        </p:txBody>
      </p:sp>
      <p:pic>
        <p:nvPicPr>
          <p:cNvPr id="1028" name="Рисунок 13" descr="http://meatinfo.ru/data/images/184/_муромская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82906">
            <a:off x="602301" y="4186431"/>
            <a:ext cx="3871534" cy="239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00100" y="3643314"/>
            <a:ext cx="26432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Муромская </a:t>
            </a:r>
          </a:p>
          <a:p>
            <a:pPr eaLnBrk="0" hangingPunct="0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214291"/>
            <a:ext cx="5929322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Породы свиней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9D54E-791B-4CBD-9B59-BFF65EABEF4A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26</a:t>
            </a:fld>
            <a:endParaRPr lang="ru-RU" sz="240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4" descr="http://meatinfo.ru/data/images/184/_гем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99644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5" name="Рисунок 1" descr="http://meatinfo.ru/data/images/184/_вьетнамск.%20вислобр_2.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785794"/>
            <a:ext cx="4566010" cy="33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0" y="1214422"/>
            <a:ext cx="4211960" cy="27699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Вьетнамская вислобрюхая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Характер у этих свиней очень мягкий и покладистый, они достаточно чистоплотны. Средний вес вьетнамской свиньи достигает 150кг. Мясо свиней этой породы считается деликатесным.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4357694"/>
            <a:ext cx="3600400" cy="20159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Гемпшир 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Порода свиней беконного типа продуктивности. Одна из старейших пород США и Англии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714744" y="1142984"/>
            <a:ext cx="904690" cy="484632"/>
          </a:xfrm>
          <a:prstGeom prst="rightArrow">
            <a:avLst>
              <a:gd name="adj1" fmla="val 56988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4500562" y="4429132"/>
            <a:ext cx="857256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Породы свиней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(зарубежной селекции)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66769-621B-4B8E-A47D-F510AC0A65A5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27</a:t>
            </a:fld>
            <a:endParaRPr lang="ru-RU" sz="240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5008" y="6215082"/>
            <a:ext cx="3000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Белый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великан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715140" y="3143248"/>
            <a:ext cx="24288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Новозеландский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красный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000504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8" y="6286520"/>
            <a:ext cx="3428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Чёрно-огненный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85786" y="3143248"/>
            <a:ext cx="15716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Советский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мародёр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071678"/>
            <a:ext cx="37052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8" y="642918"/>
            <a:ext cx="31242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Рисунок 1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4" y="4000504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642919"/>
            <a:ext cx="2643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/>
          <p:cNvSpPr/>
          <p:nvPr/>
        </p:nvSpPr>
        <p:spPr>
          <a:xfrm>
            <a:off x="1500166" y="0"/>
            <a:ext cx="685804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Породы кроликов  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FAFAAA40-F01A-4A6C-BEA4-1935095D29B5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28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642918"/>
            <a:ext cx="37147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714356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786190"/>
            <a:ext cx="37147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2066" y="3786190"/>
            <a:ext cx="3524258" cy="264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2000" y="6357958"/>
            <a:ext cx="4071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арликовая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 бабочка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143504" y="3286124"/>
            <a:ext cx="3643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Карликовая лиса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71472" y="6357959"/>
            <a:ext cx="3857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Карликовый баран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286125"/>
            <a:ext cx="3714776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Карликовый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рекс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0"/>
            <a:ext cx="8715436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Карликовые породы кроликов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4463"/>
            <a:ext cx="2133600" cy="363537"/>
          </a:xfrm>
        </p:spPr>
        <p:txBody>
          <a:bodyPr/>
          <a:lstStyle/>
          <a:p>
            <a:pPr>
              <a:defRPr/>
            </a:pPr>
            <a:fld id="{2DEC0777-925A-4741-8BBB-A5D959E35800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29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429684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ОСОБЕННОСТИ СЕЛЕКЦИИ ЖИВОТНЫХ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14488"/>
            <a:ext cx="9144000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2746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Характерен только половой способ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 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размножения;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496"/>
            <a:ext cx="9144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274638" indent="904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74638" algn="l"/>
              </a:tabLs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Медленные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темпы развития;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571876"/>
            <a:ext cx="9144000" cy="8002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274638" lvl="8" indent="90488"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Позднее наступление половой зрелости;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256"/>
            <a:ext cx="9144000" cy="8925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274638" lvl="8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Немногочисленное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потомство;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72074"/>
            <a:ext cx="6500842" cy="8002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lvl="8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Наличие нервной системы;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429264"/>
            <a:ext cx="8786842" cy="8925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Отсутствие самооплодотворения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357938"/>
            <a:ext cx="2133600" cy="500062"/>
          </a:xfrm>
        </p:spPr>
        <p:txBody>
          <a:bodyPr/>
          <a:lstStyle/>
          <a:p>
            <a:pPr>
              <a:defRPr/>
            </a:pPr>
            <a:fld id="{8DD75F73-E748-499D-A70C-DC02407FF8FA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3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357298"/>
            <a:ext cx="3500462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Породы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лошадей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00504"/>
            <a:ext cx="378375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000504"/>
            <a:ext cx="3692602" cy="236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642918"/>
            <a:ext cx="3508867" cy="278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5125" y="6492875"/>
            <a:ext cx="2133600" cy="365125"/>
          </a:xfrm>
        </p:spPr>
        <p:txBody>
          <a:bodyPr/>
          <a:lstStyle/>
          <a:p>
            <a:pPr>
              <a:defRPr/>
            </a:pPr>
            <a:fld id="{1F27BA78-43B0-41A0-ABC9-6087A974D014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30</a:t>
            </a:fld>
            <a:endParaRPr lang="ru-RU" sz="240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215370" cy="12926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Породы домашних лошадей подразделяются на тяжеловозные, упряжные, рысистые и верховые.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143116"/>
            <a:ext cx="8429684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У верховых пород кости и мышцы ног тоньше и длиннее, чем у рабочих лошадей.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928934"/>
            <a:ext cx="8429684" cy="110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Лошади тяжеловозных пород обычно крупные, массивные, с большой головой и хорошо развитой мускулатурой.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071942"/>
            <a:ext cx="8215370" cy="110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Лошади упряжных пород сильные, среднего роста, массивные. Они способны сравнительно быстро перевозить грузы, повозки и экипажи.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214950"/>
            <a:ext cx="8358246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Лошади рысистых пород способны с большой скоростью перевозить легкие упряжки на рыси.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000768"/>
            <a:ext cx="8143932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Лошади верховых пород выведены специально для верховой езды.</a:t>
            </a:r>
            <a:endParaRPr lang="ru-RU" sz="2200" dirty="0">
              <a:latin typeface="+mn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EFD0F-16E7-48AE-9E87-B614D99D56AB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31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14290"/>
            <a:ext cx="9144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Классификация пород лошадей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571900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4143372" y="1643050"/>
            <a:ext cx="5000628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Самую древнюю и наиболее чистую из всех лошадиных пород, арабскую, многие люди считают самой прекрасной представительницей семейства лошадиных на земле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857231"/>
            <a:ext cx="435768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Арабская порода лошадей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( арабские скакуны)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0"/>
            <a:ext cx="9144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Породы лошадей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(верховые)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876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857224" y="5357826"/>
            <a:ext cx="3276025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Кабардинская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порода лошадей</a:t>
            </a: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3714744" y="2928934"/>
            <a:ext cx="690376" cy="357190"/>
          </a:xfrm>
          <a:prstGeom prst="rightArrow">
            <a:avLst>
              <a:gd name="adj1" fmla="val 56988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143372" y="5429264"/>
            <a:ext cx="690376" cy="357190"/>
          </a:xfrm>
          <a:prstGeom prst="rightArrow">
            <a:avLst>
              <a:gd name="adj1" fmla="val 56988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2215FCC-0DA4-4AD1-A2BE-A9E9C94D013A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32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250293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3429000"/>
            <a:ext cx="31432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Андалузская порода лошадей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12" name="Рисунок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2"/>
            <a:ext cx="2714644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Прямоугольник 12"/>
          <p:cNvSpPr/>
          <p:nvPr/>
        </p:nvSpPr>
        <p:spPr>
          <a:xfrm>
            <a:off x="0" y="6215082"/>
            <a:ext cx="3129383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Кабардинская порода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лошадей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Породы лошадей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(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верховые зарубежной селекции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)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7517" y="4071942"/>
            <a:ext cx="2769325" cy="224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Прямоугольник 15"/>
          <p:cNvSpPr/>
          <p:nvPr/>
        </p:nvSpPr>
        <p:spPr>
          <a:xfrm>
            <a:off x="5429256" y="6286520"/>
            <a:ext cx="3714744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Тракененская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порода</a:t>
            </a:r>
          </a:p>
        </p:txBody>
      </p:sp>
      <p:pic>
        <p:nvPicPr>
          <p:cNvPr id="3483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75" y="1071563"/>
            <a:ext cx="29368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877144" y="3429000"/>
            <a:ext cx="326685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Чистокровная верховая порода</a:t>
            </a:r>
          </a:p>
        </p:txBody>
      </p:sp>
      <p:pic>
        <p:nvPicPr>
          <p:cNvPr id="11" name="Рисунок 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2357430"/>
            <a:ext cx="27214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Прямоугольник 14"/>
          <p:cNvSpPr/>
          <p:nvPr/>
        </p:nvSpPr>
        <p:spPr>
          <a:xfrm>
            <a:off x="3286116" y="4643446"/>
            <a:ext cx="250033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Миссурийский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фокстроттер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36FECE76-640E-4118-947D-F9CA4CD82350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33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5004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714348" y="5715016"/>
            <a:ext cx="3357586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Русская рысистая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порода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2000240"/>
            <a:ext cx="429971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4500562" y="5715016"/>
            <a:ext cx="428628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Орловская рысистая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порода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8072494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Породы лошадей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(рысистые)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8868-EC01-4932-AA57-AA5E126AA00B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34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Рисунок 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8"/>
            <a:ext cx="35554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0" y="3214686"/>
            <a:ext cx="4500594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Исландская порода</a:t>
            </a:r>
          </a:p>
        </p:txBody>
      </p:sp>
      <p:pic>
        <p:nvPicPr>
          <p:cNvPr id="1030" name="Рисунок 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142984"/>
            <a:ext cx="4143372" cy="36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929058" y="4714884"/>
            <a:ext cx="4929222" cy="228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Арден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Один из лучших в мире тяжеловозов, мощный, но исключительно послушный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арден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имеет древнее происхождение и назван в честь своей гористой родины на французско-бельгийской границе.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endParaRPr lang="ru-RU" b="1" dirty="0">
              <a:latin typeface="Arial" pitchFamily="34" charset="0"/>
            </a:endParaRPr>
          </a:p>
        </p:txBody>
      </p:sp>
      <p:pic>
        <p:nvPicPr>
          <p:cNvPr id="1033" name="Рисунок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71876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785786" y="6143644"/>
            <a:ext cx="257173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Владимирский тяжеловоз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"/>
            <a:ext cx="8501122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Породы лошадей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(тяжеловозные)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29375"/>
            <a:ext cx="2133600" cy="428625"/>
          </a:xfrm>
        </p:spPr>
        <p:txBody>
          <a:bodyPr/>
          <a:lstStyle/>
          <a:p>
            <a:pPr>
              <a:defRPr/>
            </a:pPr>
            <a:fld id="{F068A01C-F842-4742-BDE2-B3B8B113F749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35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429684" cy="2677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Пони (маленькая лошадь) – это отдельная и довольно многочисленная группа пород . Пони разводили как крепких рабочих лошадей, приспособленных к суровому климату. Высота пони в холке не превышает 147 см. У пони малая длина ног по отношению к глубине корпуса. Эта маленькая лошадка для своих небольших размеров необычайно сильна и вынослива.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0"/>
            <a:ext cx="3815981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Пони</a:t>
            </a:r>
          </a:p>
        </p:txBody>
      </p:sp>
      <p:pic>
        <p:nvPicPr>
          <p:cNvPr id="4" name="Рисунок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357562"/>
            <a:ext cx="2857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571472" y="6215082"/>
            <a:ext cx="251863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Каспийский пони</a:t>
            </a:r>
          </a:p>
        </p:txBody>
      </p:sp>
      <p:pic>
        <p:nvPicPr>
          <p:cNvPr id="6" name="Рисунок 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000372"/>
            <a:ext cx="2286016" cy="300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6286512" y="6000768"/>
            <a:ext cx="2500330" cy="8771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Американская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миниатюрная лошадь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500438"/>
            <a:ext cx="2714644" cy="24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Прямоугольник 9"/>
          <p:cNvSpPr/>
          <p:nvPr/>
        </p:nvSpPr>
        <p:spPr>
          <a:xfrm>
            <a:off x="3714750" y="6215063"/>
            <a:ext cx="237648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Уэльские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пони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215188" y="6429375"/>
            <a:ext cx="1714500" cy="428625"/>
          </a:xfrm>
        </p:spPr>
        <p:txBody>
          <a:bodyPr/>
          <a:lstStyle/>
          <a:p>
            <a:pPr>
              <a:defRPr/>
            </a:pPr>
            <a:fld id="{F53E93A7-BFE3-493E-B47B-8648C3FC706A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36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1214422"/>
            <a:ext cx="85725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Несмотря на многообразие, все породы  можно разделить на следующие основные группы по типу использования: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357562"/>
            <a:ext cx="4643470" cy="2554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lvl="4">
              <a:buFont typeface="Arial" charset="0"/>
              <a:buChar char="•"/>
              <a:defRPr/>
            </a:pPr>
            <a:r>
              <a:rPr lang="ru-RU" sz="3200" b="1">
                <a:solidFill>
                  <a:srgbClr val="69240C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яичные</a:t>
            </a:r>
            <a:endParaRPr lang="en-US" sz="3200" b="1">
              <a:solidFill>
                <a:srgbClr val="69240C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lvl="4">
              <a:buFont typeface="Arial" charset="0"/>
              <a:buChar char="•"/>
              <a:defRPr/>
            </a:pPr>
            <a:r>
              <a:rPr lang="ru-RU" sz="3200" b="1">
                <a:solidFill>
                  <a:srgbClr val="69240C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мясные</a:t>
            </a:r>
            <a:endParaRPr lang="en-US" sz="3200" b="1">
              <a:solidFill>
                <a:srgbClr val="69240C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lvl="4">
              <a:buFont typeface="Arial" charset="0"/>
              <a:buChar char="•"/>
              <a:defRPr/>
            </a:pPr>
            <a:r>
              <a:rPr lang="ru-RU" sz="3200" b="1">
                <a:solidFill>
                  <a:srgbClr val="69240C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мясо-яичные</a:t>
            </a:r>
            <a:endParaRPr lang="ru-RU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4">
              <a:buFont typeface="Arial" charset="0"/>
              <a:buChar char="•"/>
              <a:defRPr/>
            </a:pPr>
            <a:r>
              <a:rPr lang="ru-RU" sz="3200" b="1">
                <a:solidFill>
                  <a:srgbClr val="69240C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бойцовые</a:t>
            </a:r>
          </a:p>
          <a:p>
            <a:pPr marL="0" lvl="4">
              <a:buFont typeface="Arial" charset="0"/>
              <a:buChar char="•"/>
              <a:defRPr/>
            </a:pPr>
            <a:r>
              <a:rPr lang="ru-RU" sz="3200" b="1">
                <a:solidFill>
                  <a:srgbClr val="69240C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декоративные</a:t>
            </a:r>
            <a:endParaRPr lang="en-US" sz="3200" b="1">
              <a:solidFill>
                <a:srgbClr val="69240C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6164822"/>
            <a:ext cx="2643206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429000"/>
            <a:ext cx="4071075" cy="305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Прямоугольник 16"/>
          <p:cNvSpPr/>
          <p:nvPr/>
        </p:nvSpPr>
        <p:spPr>
          <a:xfrm>
            <a:off x="357158" y="500042"/>
            <a:ext cx="857256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Породы кур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(направления)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86563" y="6492875"/>
            <a:ext cx="2133600" cy="365125"/>
          </a:xfrm>
        </p:spPr>
        <p:txBody>
          <a:bodyPr/>
          <a:lstStyle/>
          <a:p>
            <a:pPr>
              <a:defRPr/>
            </a:pPr>
            <a:fld id="{3DB52211-0C64-4707-8F78-6E5F95EF4116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37</a:t>
            </a:fld>
            <a:endParaRPr lang="ru-RU" sz="240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14356"/>
            <a:ext cx="278608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3000372"/>
            <a:ext cx="3500442" cy="323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857232"/>
            <a:ext cx="32861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929066"/>
            <a:ext cx="2143134" cy="270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3714752"/>
            <a:ext cx="2357454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357938" y="3000375"/>
            <a:ext cx="2471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Нью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Гемпшир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85720" y="6143644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Род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айланд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5857892"/>
            <a:ext cx="2357454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Полтавская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глинистая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214686"/>
            <a:ext cx="134684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Леггорн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357554" y="6215082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Павловская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14290"/>
            <a:ext cx="850112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Разнообразие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пород кур</a:t>
            </a:r>
            <a:endParaRPr lang="ru-RU" sz="3200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D03AE639-1C83-4A02-846B-C5279318F6D6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38</a:t>
            </a:fld>
            <a:endParaRPr lang="ru-RU" sz="240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9C164B4-694C-45AC-864D-888729D5223F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39</a:t>
            </a:fld>
            <a:endParaRPr lang="ru-RU" sz="240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1214438"/>
            <a:ext cx="8715375" cy="56324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Селекция высокопродуктивных форм живых организмов является самым эффективным и наиболее экономически выгодным способом повышения продуктивности сельского хозяйства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В некоторых случаях селекция буквально достигла предела: есть породы кур, несущие яйца практически каждый день. </a:t>
            </a:r>
          </a:p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Дальнейшая селекция идет в направлении «наивысшей оплаты корма», т. е. создания пород, дающих наибольший выход продукции при наименьших затратах корма. </a:t>
            </a:r>
          </a:p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Улучшить качество продуктов животноводства можно путем создания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трансгенных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животных, в геноме которых содержится желаемый ген.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144000" cy="11382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Перспективы современной селекции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357322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Основные методы селекции животных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214554"/>
            <a:ext cx="91440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Отбор                Гибридизация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искусственный     (скрещивание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786190"/>
            <a:ext cx="850109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   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Неродственное       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Близкородственное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        (аутбридинг)                   (инбридинг)</a:t>
            </a:r>
          </a:p>
        </p:txBody>
      </p:sp>
      <p:sp>
        <p:nvSpPr>
          <p:cNvPr id="10" name="Стрелка вниз 9"/>
          <p:cNvSpPr/>
          <p:nvPr/>
        </p:nvSpPr>
        <p:spPr>
          <a:xfrm rot="2794544">
            <a:off x="2314105" y="1767705"/>
            <a:ext cx="428628" cy="65537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093404">
            <a:off x="5358318" y="1781758"/>
            <a:ext cx="428628" cy="59399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833353">
            <a:off x="7053622" y="3263105"/>
            <a:ext cx="354195" cy="59825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944503">
            <a:off x="4199182" y="3337798"/>
            <a:ext cx="361344" cy="57986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4572008"/>
            <a:ext cx="3357554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Проводится в том случае, если необходимо перевести гены в гомозиготное состояние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4572008"/>
            <a:ext cx="3143272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Приводит к гетерозису</a:t>
            </a:r>
            <a:r>
              <a:rPr lang="ru-RU" sz="2000" b="1" dirty="0">
                <a:latin typeface="Verdana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(гибридной силе)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751CD6B-3E4C-4854-9677-CC7E580C04ED}" type="slidenum">
              <a:rPr lang="ru-RU" sz="240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23352-3798-4557-B66A-77BAF7C2C5B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Список использованной литературы и Интернет-ресурсов: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1. Д.К.Беляев, П.М. Бородин, Н.Н.Воронцов и др. «Общая биология» учебник для 10=11 классов общеобразовательных учреждений, Москва, «Просвещение». 2001 год.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2. Автор составитель О.Л.Ващенко  «Биология. Поурочные планы по учебникам В.К.Шумного, Г.М. Дымшица,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А.О.Рувинского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. Профильный уровень.10 класс», Волгоград, издательство «Учитель», 2009 год.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http://animaltherapy.ru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http://dic.academic.ru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http://npo-tisa.ru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http://ru-piggy.livejournal.com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http://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ru.wikipedia.org/wiki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http://school.xvatit.com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http://zoo-dom.com.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http://webfermer.narod.ru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http://www.apus.ru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http://www.birds-breed.net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http://www.birds-pets.ru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http://www.domkura.ru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http://www.diary.ru</a:t>
            </a:r>
            <a:b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http://www.fermer.ru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http://www.kozovodstvo.narod.ru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http://www.zooclub.ru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http://www.zoopicture.ru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http://www.ya-fermer.ru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5E6F9-345D-4149-A47C-E5AA6BD3015F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40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4857784" cy="372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84138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Отбор по  экстерьеру –                         </a:t>
            </a:r>
          </a:p>
          <a:p>
            <a:pPr marL="841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(совокупности</a:t>
            </a:r>
          </a:p>
          <a:p>
            <a:pPr marL="841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наружных форм</a:t>
            </a:r>
          </a:p>
          <a:p>
            <a:pPr marL="841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животных, </a:t>
            </a:r>
          </a:p>
          <a:p>
            <a:pPr marL="841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их телосложению).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0"/>
            <a:ext cx="478634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Отбор</a:t>
            </a:r>
          </a:p>
        </p:txBody>
      </p:sp>
      <p:pic>
        <p:nvPicPr>
          <p:cNvPr id="7" name="Picture 8" descr="39_157"/>
          <p:cNvPicPr>
            <a:picLocks noChangeAspect="1" noChangeArrowheads="1"/>
          </p:cNvPicPr>
          <p:nvPr/>
        </p:nvPicPr>
        <p:blipFill>
          <a:blip r:embed="rId3"/>
          <a:srcRect l="-5176" t="-15970" b="-15970"/>
          <a:stretch>
            <a:fillRect/>
          </a:stretch>
        </p:blipFill>
        <p:spPr bwMode="auto">
          <a:xfrm>
            <a:off x="428596" y="2500306"/>
            <a:ext cx="2357454" cy="17972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5" descr="39_157"/>
          <p:cNvPicPr>
            <a:picLocks noChangeAspect="1" noChangeArrowheads="1"/>
          </p:cNvPicPr>
          <p:nvPr/>
        </p:nvPicPr>
        <p:blipFill>
          <a:blip r:embed="rId4" cstate="email"/>
          <a:srcRect t="-15932" r="-3210" b="-15932"/>
          <a:stretch>
            <a:fillRect/>
          </a:stretch>
        </p:blipFill>
        <p:spPr bwMode="auto">
          <a:xfrm>
            <a:off x="2071670" y="4643446"/>
            <a:ext cx="2286016" cy="176772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Прямоугольник 8"/>
          <p:cNvSpPr/>
          <p:nvPr/>
        </p:nvSpPr>
        <p:spPr>
          <a:xfrm>
            <a:off x="357158" y="4286256"/>
            <a:ext cx="221406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Мясная порода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6429396"/>
            <a:ext cx="255871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Молочная порода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785794"/>
            <a:ext cx="3286148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84138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2) Определение продуктивности производителей по потомству.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786058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Номер слайда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160B-B409-44DE-91D7-AC69CF2A3882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5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785794"/>
            <a:ext cx="3500430" cy="262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3786190"/>
            <a:ext cx="3429024" cy="23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785794"/>
            <a:ext cx="3357586" cy="263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Умножение 7"/>
          <p:cNvSpPr/>
          <p:nvPr/>
        </p:nvSpPr>
        <p:spPr>
          <a:xfrm>
            <a:off x="4143372" y="1928802"/>
            <a:ext cx="857256" cy="785818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3429000"/>
            <a:ext cx="3786182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Одногорбый верблюд дромедар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3429000"/>
            <a:ext cx="3433559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Бактриан (двугорбый верблюд)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285784" y="6215082"/>
            <a:ext cx="985841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Нар — гибрид первого поколения 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одногорбого и двугорбого верблюдов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0"/>
            <a:ext cx="8786842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Неродственное скрещивание</a:t>
            </a: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A0B50CA8-CF9A-4ED0-80D6-0F77DF2CCF02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6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2071678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Неродственное скрещивание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ЗЕБРОИДЫ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(гибриды зебры с другими непарнокопытными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9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500306"/>
            <a:ext cx="4181476" cy="3869584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000240"/>
            <a:ext cx="4108523" cy="35004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1919288" cy="365125"/>
          </a:xfrm>
        </p:spPr>
        <p:txBody>
          <a:bodyPr/>
          <a:lstStyle/>
          <a:p>
            <a:pPr>
              <a:defRPr/>
            </a:pPr>
            <a:fld id="{669C2C3C-79C9-42F1-87F0-25B5CEA4A919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7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50006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400">
              <a:latin typeface="Calibri" pitchFamily="34" charset="0"/>
            </a:endParaRPr>
          </a:p>
        </p:txBody>
      </p:sp>
      <p:pic>
        <p:nvPicPr>
          <p:cNvPr id="3075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4331397" cy="29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4714876" y="4857760"/>
            <a:ext cx="3857652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Лошак - межвидовой гибрид, полученный от скрещивания ослицы с жеребцом</a:t>
            </a:r>
          </a:p>
        </p:txBody>
      </p:sp>
      <p:pic>
        <p:nvPicPr>
          <p:cNvPr id="3076" name="Рисунок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714488"/>
            <a:ext cx="39238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4857760"/>
            <a:ext cx="3714776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Мул, домашнее животное, гибрид лошади (кобылы) и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осла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(самца)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57166"/>
            <a:ext cx="91440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Межвидовые гибриды лошади и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осла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(гибриды бесплодны, но хорошо выражен гетерозис)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58000" y="6429375"/>
            <a:ext cx="2286000" cy="428625"/>
          </a:xfrm>
        </p:spPr>
        <p:txBody>
          <a:bodyPr/>
          <a:lstStyle/>
          <a:p>
            <a:pPr>
              <a:defRPr/>
            </a:pPr>
            <a:fld id="{B6629F3D-2E36-4731-B0D6-0237EF1381FC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8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929718" cy="14901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Неродственное скрещивание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Хайнак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(жвачное млекопитающее, гибрид яка и коровы)</a:t>
            </a:r>
          </a:p>
        </p:txBody>
      </p:sp>
      <p:pic>
        <p:nvPicPr>
          <p:cNvPr id="8" name="Picture 5" descr="F:\МОИ ДОКУМЕНТЫ-2\картинки биология\позвоночные животные\породы животных\породы лошадей и коров\симментальская порода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71612"/>
            <a:ext cx="2571768" cy="286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3743399"/>
            <a:ext cx="3881438" cy="257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1500174"/>
            <a:ext cx="2286016" cy="305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Прямоугольник 8"/>
          <p:cNvSpPr/>
          <p:nvPr/>
        </p:nvSpPr>
        <p:spPr>
          <a:xfrm>
            <a:off x="1285852" y="4572008"/>
            <a:ext cx="1000132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Як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4429132"/>
            <a:ext cx="169157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Корова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6243729"/>
            <a:ext cx="2714644" cy="6437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Хайнак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2" name="Умножение 11"/>
          <p:cNvSpPr/>
          <p:nvPr/>
        </p:nvSpPr>
        <p:spPr>
          <a:xfrm>
            <a:off x="4143372" y="2285992"/>
            <a:ext cx="857256" cy="785818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B5708-B863-417E-B86B-04B9A1CEBE0C}" type="slidenum">
              <a:rPr lang="ru-RU" sz="240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pPr>
                <a:defRPr/>
              </a:pPr>
              <a:t>9</a:t>
            </a:fld>
            <a:endParaRPr lang="ru-RU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2661</TotalTime>
  <Words>1364</Words>
  <Application>Microsoft Office PowerPoint</Application>
  <PresentationFormat>Экран (4:3)</PresentationFormat>
  <Paragraphs>331</Paragraphs>
  <Slides>40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  «Эволюция, направляемая волей человека»   Н.И.Вавилов  </vt:lpstr>
      <vt:lpstr>Презентация PowerPoint</vt:lpstr>
      <vt:lpstr>Презентация PowerPoint</vt:lpstr>
      <vt:lpstr>Основные методы селекции животных</vt:lpstr>
      <vt:lpstr>Презентация PowerPoint</vt:lpstr>
      <vt:lpstr>Презентация PowerPoint</vt:lpstr>
      <vt:lpstr>Неродственное скрещивание ЗЕБРОИДЫ (гибриды зебры с другими непарнокопытными)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Овцеводство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shcool</dc:creator>
  <cp:lastModifiedBy>Elina</cp:lastModifiedBy>
  <cp:revision>431</cp:revision>
  <dcterms:created xsi:type="dcterms:W3CDTF">2011-04-23T15:58:47Z</dcterms:created>
  <dcterms:modified xsi:type="dcterms:W3CDTF">2011-11-20T15:18:42Z</dcterms:modified>
</cp:coreProperties>
</file>