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4" r:id="rId11"/>
    <p:sldId id="276" r:id="rId12"/>
    <p:sldId id="277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3CEB-2DB1-4C80-9B73-50853C4D3199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81A83-A29C-4E69-BC6F-03D81A66F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gif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 для презент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86015"/>
          </a:xfrm>
        </p:spPr>
        <p:txBody>
          <a:bodyPr>
            <a:normAutofit/>
          </a:bodyPr>
          <a:lstStyle/>
          <a:p>
            <a:r>
              <a:rPr lang="tt-RU" sz="6600" b="1" dirty="0" smtClean="0">
                <a:solidFill>
                  <a:srgbClr val="800000"/>
                </a:solidFill>
              </a:rPr>
              <a:t>Әкияттә кунакта</a:t>
            </a:r>
            <a:endParaRPr lang="ru-RU" sz="6600" b="1" dirty="0">
              <a:solidFill>
                <a:srgbClr val="8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tt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ө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зеде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Яр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Чаллы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шәһәре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53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нче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урта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мәктәбенең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татар теле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һәм әдәбияты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укытучысы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Миннешәехова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Фирүзә Дөлкәфил кызы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tt-RU" dirty="0">
                <a:solidFill>
                  <a:srgbClr val="0000FF"/>
                </a:solidFill>
                <a:latin typeface="Bookman Old Style" pitchFamily="18" charset="0"/>
              </a:rPr>
              <a:t>Артык сүзне тап!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0109"/>
            <a:ext cx="8229600" cy="64294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tt-RU" dirty="0"/>
              <a:t>Төлке, торна, тәлинкә, кувшин, бүре.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429520" y="1928803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t-RU" sz="3200" i="1" dirty="0">
                <a:solidFill>
                  <a:srgbClr val="FF0000"/>
                </a:solidFill>
              </a:rPr>
              <a:t>Бүре </a:t>
            </a:r>
            <a:r>
              <a:rPr lang="tt-RU" sz="3200" i="1" dirty="0"/>
              <a:t> </a:t>
            </a:r>
            <a:endParaRPr lang="tt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9750" y="3786190"/>
            <a:ext cx="82089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t-RU" sz="3200" dirty="0"/>
              <a:t>Кәҗә, Соры бүре, </a:t>
            </a:r>
            <a:r>
              <a:rPr lang="ru-RU" sz="3200" dirty="0" err="1" smtClean="0"/>
              <a:t>ш</a:t>
            </a:r>
            <a:r>
              <a:rPr lang="tt-RU" sz="3200" dirty="0" smtClean="0"/>
              <a:t>үрәле, </a:t>
            </a:r>
            <a:r>
              <a:rPr lang="tt-RU" sz="3200" dirty="0"/>
              <a:t>кәҗә бәтиләре, тимерче.</a:t>
            </a:r>
            <a:r>
              <a:rPr lang="tt-RU" dirty="0"/>
              <a:t> </a:t>
            </a:r>
            <a:endParaRPr lang="ru-RU" sz="3200" i="1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143768" y="5229225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t-RU" sz="3200" i="1" dirty="0" smtClean="0">
                <a:solidFill>
                  <a:srgbClr val="FF0000"/>
                </a:solidFill>
              </a:rPr>
              <a:t>Шүрәле</a:t>
            </a:r>
            <a:r>
              <a:rPr lang="tt-RU" sz="3200" dirty="0" smtClean="0"/>
              <a:t> </a:t>
            </a:r>
            <a:endParaRPr lang="tt-RU" sz="3200" dirty="0"/>
          </a:p>
        </p:txBody>
      </p:sp>
      <p:pic>
        <p:nvPicPr>
          <p:cNvPr id="14344" name="Picture 8" descr="Копия (2) сканирование0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714488"/>
            <a:ext cx="5226050" cy="201453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454208"/>
            <a:ext cx="2143140" cy="24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/>
      <p:bldP spid="14341" grpId="0"/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tt-RU" dirty="0">
                <a:solidFill>
                  <a:srgbClr val="0000FF"/>
                </a:solidFill>
                <a:latin typeface="Bookman Old Style" pitchFamily="18" charset="0"/>
              </a:rPr>
              <a:t>Артык сүзне тап!</a:t>
            </a: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85795"/>
            <a:ext cx="8229600" cy="1000132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tt-RU" dirty="0" smtClean="0"/>
              <a:t>Убырлы карчык, соры бүре, күл, кушкаен, сыерчык, шүрәле</a:t>
            </a:r>
            <a:endParaRPr lang="tt-RU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85786" y="2428868"/>
            <a:ext cx="26432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t-RU" sz="3200" i="1" dirty="0" smtClean="0">
                <a:solidFill>
                  <a:srgbClr val="FF0000"/>
                </a:solidFill>
              </a:rPr>
              <a:t>Шүрәле </a:t>
            </a:r>
            <a:r>
              <a:rPr lang="tt-RU" sz="3200" i="1" dirty="0" smtClean="0"/>
              <a:t> </a:t>
            </a:r>
            <a:endParaRPr lang="tt-RU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00034" y="5229225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t-RU" sz="3200" i="1" dirty="0" smtClean="0">
                <a:solidFill>
                  <a:srgbClr val="FF0000"/>
                </a:solidFill>
              </a:rPr>
              <a:t>Әтәч</a:t>
            </a:r>
            <a:r>
              <a:rPr lang="tt-RU" sz="3200" dirty="0" smtClean="0"/>
              <a:t> </a:t>
            </a:r>
            <a:endParaRPr lang="tt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214686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sz="3200" dirty="0" smtClean="0"/>
          </a:p>
          <a:p>
            <a:endParaRPr lang="tt-RU" sz="3200" dirty="0" smtClean="0"/>
          </a:p>
          <a:p>
            <a:r>
              <a:rPr lang="tt-RU" sz="3200" dirty="0" smtClean="0"/>
              <a:t>Патша , айгыр, әтәч, бүрәнә, егет.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3214710" cy="278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1" build="p"/>
      <p:bldP spid="14340" grpId="0"/>
      <p:bldP spid="1434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0000FF"/>
                </a:solidFill>
                <a:latin typeface="Bookman Old Style" pitchFamily="18" charset="0"/>
              </a:rPr>
              <a:t>Әкиятләрнең авторын бел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92905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dirty="0" smtClean="0"/>
              <a:t> 	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Су анасы   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 	Кәҗә белән бүре                         Сертотмас үрдәк      Шалкан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2862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Татар халык әкияте </a:t>
            </a:r>
          </a:p>
          <a:p>
            <a:pPr>
              <a:buNone/>
            </a:pP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Абдулла Алиш</a:t>
            </a:r>
          </a:p>
          <a:p>
            <a:pPr>
              <a:buNone/>
            </a:pP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Рус халык әкияте</a:t>
            </a:r>
          </a:p>
          <a:p>
            <a:pPr>
              <a:buNone/>
            </a:pP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Габдулла Тукай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85984" y="1857364"/>
            <a:ext cx="2500330" cy="15001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143240" y="1857364"/>
            <a:ext cx="1785950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86116" y="2357430"/>
            <a:ext cx="1643074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000232" y="2857496"/>
            <a:ext cx="2786082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9909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14752"/>
            <a:ext cx="2286016" cy="295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 для презент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86015"/>
          </a:xfrm>
        </p:spPr>
        <p:txBody>
          <a:bodyPr>
            <a:normAutofit/>
          </a:bodyPr>
          <a:lstStyle/>
          <a:p>
            <a:r>
              <a:rPr lang="tt-RU" sz="6600" b="1" dirty="0" smtClean="0">
                <a:solidFill>
                  <a:srgbClr val="800000"/>
                </a:solidFill>
              </a:rPr>
              <a:t>Әкияттә кунакта</a:t>
            </a:r>
            <a:endParaRPr lang="ru-RU" sz="6600" b="1" dirty="0">
              <a:solidFill>
                <a:srgbClr val="8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tt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ө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зеде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Яр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Чаллы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шәһәре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53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нче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урта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мәктәбенең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татар теле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һәм әдәбияты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укытучысы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Миннешәехова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Фирүзә Дөлкәфил кызы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" name="Picture 20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rstbg07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</p:spPr>
      </p:pic>
      <p:pic>
        <p:nvPicPr>
          <p:cNvPr id="2054" name="Picture 6" descr="kartina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49500"/>
            <a:ext cx="8134350" cy="2159000"/>
          </a:xfrm>
        </p:spPr>
        <p:txBody>
          <a:bodyPr>
            <a:normAutofit fontScale="90000"/>
          </a:bodyPr>
          <a:lstStyle/>
          <a:p>
            <a:r>
              <a:rPr lang="tt-RU" sz="8000" b="1" dirty="0">
                <a:solidFill>
                  <a:srgbClr val="FF0000"/>
                </a:solidFill>
                <a:latin typeface="Comic Sans MS" pitchFamily="66" charset="0"/>
              </a:rPr>
              <a:t>Борын-борын</a:t>
            </a:r>
            <a:r>
              <a:rPr lang="tt-RU" sz="80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br>
              <a:rPr lang="tt-RU" sz="80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tt-RU" sz="8000" b="1" dirty="0">
                <a:solidFill>
                  <a:srgbClr val="FF0000"/>
                </a:solidFill>
                <a:latin typeface="Comic Sans MS" pitchFamily="66" charset="0"/>
              </a:rPr>
              <a:t>заманда</a:t>
            </a:r>
            <a:r>
              <a:rPr lang="tt-RU" sz="8000" b="1" dirty="0">
                <a:solidFill>
                  <a:schemeClr val="accent2"/>
                </a:solidFill>
                <a:latin typeface="Comic Sans MS" pitchFamily="66" charset="0"/>
              </a:rPr>
              <a:t>...</a:t>
            </a:r>
            <a:endParaRPr lang="ru-RU" sz="8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5" name="Picture 7" descr="чәчә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57850"/>
            <a:ext cx="1524000" cy="1200150"/>
          </a:xfrm>
          <a:prstGeom prst="rect">
            <a:avLst/>
          </a:prstGeom>
          <a:noFill/>
        </p:spPr>
      </p:pic>
      <p:pic>
        <p:nvPicPr>
          <p:cNvPr id="2056" name="Picture 8" descr="чәчә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724400"/>
            <a:ext cx="1524000" cy="1200150"/>
          </a:xfrm>
          <a:prstGeom prst="rect">
            <a:avLst/>
          </a:prstGeom>
          <a:noFill/>
        </p:spPr>
      </p:pic>
      <p:pic>
        <p:nvPicPr>
          <p:cNvPr id="2057" name="Picture 9" descr="птич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3124200" cy="1266825"/>
          </a:xfrm>
          <a:prstGeom prst="rect">
            <a:avLst/>
          </a:prstGeom>
          <a:noFill/>
        </p:spPr>
      </p:pic>
      <p:pic>
        <p:nvPicPr>
          <p:cNvPr id="2059" name="Picture 11" descr="comic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68413"/>
            <a:ext cx="1524000" cy="809625"/>
          </a:xfrm>
          <a:prstGeom prst="rect">
            <a:avLst/>
          </a:prstGeom>
          <a:noFill/>
        </p:spPr>
      </p:pic>
      <p:pic>
        <p:nvPicPr>
          <p:cNvPr id="2060" name="Picture 12" descr="DUCK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9500" y="3152775"/>
            <a:ext cx="1905000" cy="552450"/>
          </a:xfrm>
          <a:prstGeom prst="rect">
            <a:avLst/>
          </a:prstGeom>
          <a:noFill/>
        </p:spPr>
      </p:pic>
      <p:pic>
        <p:nvPicPr>
          <p:cNvPr id="2061" name="Picture 13" descr="HUMMIN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88913"/>
            <a:ext cx="952500" cy="847725"/>
          </a:xfrm>
          <a:prstGeom prst="rect">
            <a:avLst/>
          </a:prstGeom>
          <a:noFill/>
        </p:spPr>
      </p:pic>
      <p:pic>
        <p:nvPicPr>
          <p:cNvPr id="2062" name="Picture 14" descr="Рисунок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188" y="5219700"/>
            <a:ext cx="1266825" cy="1638300"/>
          </a:xfrm>
          <a:prstGeom prst="rect">
            <a:avLst/>
          </a:prstGeom>
          <a:noFill/>
        </p:spPr>
      </p:pic>
      <p:pic>
        <p:nvPicPr>
          <p:cNvPr id="2063" name="Picture 15" descr="Рисунок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5734050"/>
            <a:ext cx="876300" cy="657225"/>
          </a:xfrm>
          <a:prstGeom prst="rect">
            <a:avLst/>
          </a:prstGeom>
          <a:noFill/>
        </p:spPr>
      </p:pic>
      <p:pic>
        <p:nvPicPr>
          <p:cNvPr id="2064" name="Picture 16" descr="Рисунок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5229225"/>
            <a:ext cx="952500" cy="762000"/>
          </a:xfrm>
          <a:prstGeom prst="rect">
            <a:avLst/>
          </a:prstGeom>
          <a:noFill/>
        </p:spPr>
      </p:pic>
      <p:pic>
        <p:nvPicPr>
          <p:cNvPr id="2065" name="Picture 17" descr="Рисунок8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92950" y="4221163"/>
            <a:ext cx="657225" cy="590550"/>
          </a:xfrm>
          <a:prstGeom prst="rect">
            <a:avLst/>
          </a:prstGeom>
          <a:noFill/>
        </p:spPr>
      </p:pic>
      <p:pic>
        <p:nvPicPr>
          <p:cNvPr id="2066" name="Picture 18" descr="Рисунок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4163" y="6200775"/>
            <a:ext cx="876300" cy="657225"/>
          </a:xfrm>
          <a:prstGeom prst="rect">
            <a:avLst/>
          </a:prstGeom>
          <a:noFill/>
        </p:spPr>
      </p:pic>
      <p:pic>
        <p:nvPicPr>
          <p:cNvPr id="2067" name="Picture 19" descr="14A6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12088" y="4581525"/>
            <a:ext cx="838200" cy="638175"/>
          </a:xfrm>
          <a:prstGeom prst="rect">
            <a:avLst/>
          </a:prstGeom>
          <a:noFill/>
        </p:spPr>
      </p:pic>
      <p:pic>
        <p:nvPicPr>
          <p:cNvPr id="2068" name="Picture 20" descr="Brown-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84438" y="4508500"/>
            <a:ext cx="4124325" cy="495300"/>
          </a:xfrm>
          <a:prstGeom prst="rect">
            <a:avLst/>
          </a:prstGeom>
          <a:noFill/>
        </p:spPr>
      </p:pic>
      <p:pic>
        <p:nvPicPr>
          <p:cNvPr id="2070" name="Picture 22" descr="butterfly52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63713" y="5334000"/>
            <a:ext cx="1524000" cy="1524000"/>
          </a:xfrm>
          <a:prstGeom prst="rect">
            <a:avLst/>
          </a:prstGeom>
          <a:noFill/>
        </p:spPr>
      </p:pic>
      <p:pic>
        <p:nvPicPr>
          <p:cNvPr id="2071" name="Picture 23" descr="OWL2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29625" y="476250"/>
            <a:ext cx="714375" cy="1047750"/>
          </a:xfrm>
          <a:prstGeom prst="rect">
            <a:avLst/>
          </a:prstGeom>
          <a:noFill/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 rot="418716">
            <a:off x="8172450" y="6110288"/>
            <a:ext cx="790575" cy="747712"/>
            <a:chOff x="3792" y="1920"/>
            <a:chExt cx="1056" cy="897"/>
          </a:xfrm>
        </p:grpSpPr>
        <p:sp>
          <p:nvSpPr>
            <p:cNvPr id="2073" name="Freeform 2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464" y="2496"/>
              <a:ext cx="240" cy="288"/>
              <a:chOff x="3744" y="1920"/>
              <a:chExt cx="664" cy="696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2079" name="Freeform 3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4080" y="2016"/>
              <a:ext cx="240" cy="192"/>
              <a:chOff x="3984" y="1920"/>
              <a:chExt cx="576" cy="552"/>
            </a:xfrm>
          </p:grpSpPr>
          <p:grpSp>
            <p:nvGrpSpPr>
              <p:cNvPr id="6" name="Group 52"/>
              <p:cNvGrpSpPr>
                <a:grpSpLocks/>
              </p:cNvGrpSpPr>
              <p:nvPr/>
            </p:nvGrpSpPr>
            <p:grpSpPr bwMode="auto">
              <a:xfrm>
                <a:off x="3984" y="1920"/>
                <a:ext cx="576" cy="528"/>
                <a:chOff x="3984" y="1920"/>
                <a:chExt cx="576" cy="528"/>
              </a:xfrm>
            </p:grpSpPr>
            <p:sp>
              <p:nvSpPr>
                <p:cNvPr id="2101" name="Freeform 53"/>
                <p:cNvSpPr>
                  <a:spLocks/>
                </p:cNvSpPr>
                <p:nvPr/>
              </p:nvSpPr>
              <p:spPr bwMode="auto">
                <a:xfrm rot="4016713">
                  <a:off x="3996" y="2052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2" name="Freeform 54"/>
                <p:cNvSpPr>
                  <a:spLocks/>
                </p:cNvSpPr>
                <p:nvPr/>
              </p:nvSpPr>
              <p:spPr bwMode="auto">
                <a:xfrm>
                  <a:off x="4080" y="2208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3" name="Freeform 55"/>
                <p:cNvSpPr>
                  <a:spLocks/>
                </p:cNvSpPr>
                <p:nvPr/>
              </p:nvSpPr>
              <p:spPr bwMode="auto">
                <a:xfrm rot="3793270">
                  <a:off x="4332" y="2100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4" name="Freeform 56"/>
                <p:cNvSpPr>
                  <a:spLocks/>
                </p:cNvSpPr>
                <p:nvPr/>
              </p:nvSpPr>
              <p:spPr bwMode="auto">
                <a:xfrm rot="7033587">
                  <a:off x="4092" y="1956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5" name="Freeform 57"/>
                <p:cNvSpPr>
                  <a:spLocks/>
                </p:cNvSpPr>
                <p:nvPr/>
              </p:nvSpPr>
              <p:spPr bwMode="auto">
                <a:xfrm>
                  <a:off x="4272" y="1920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6" name="Freeform 58"/>
                <p:cNvSpPr>
                  <a:spLocks/>
                </p:cNvSpPr>
                <p:nvPr/>
              </p:nvSpPr>
              <p:spPr bwMode="auto">
                <a:xfrm>
                  <a:off x="4224" y="2160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 rot="6716713">
                <a:off x="4236" y="2244"/>
                <a:ext cx="216" cy="240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24" y="104"/>
                  </a:cxn>
                  <a:cxn ang="0">
                    <a:pos x="24" y="296"/>
                  </a:cxn>
                  <a:cxn ang="0">
                    <a:pos x="120" y="296"/>
                  </a:cxn>
                  <a:cxn ang="0">
                    <a:pos x="216" y="152"/>
                  </a:cxn>
                  <a:cxn ang="0">
                    <a:pos x="168" y="8"/>
                  </a:cxn>
                </a:cxnLst>
                <a:rect l="0" t="0" r="r" b="b"/>
                <a:pathLst>
                  <a:path w="224" h="328">
                    <a:moveTo>
                      <a:pt x="168" y="8"/>
                    </a:moveTo>
                    <a:cubicBezTo>
                      <a:pt x="136" y="0"/>
                      <a:pt x="48" y="56"/>
                      <a:pt x="24" y="104"/>
                    </a:cubicBezTo>
                    <a:cubicBezTo>
                      <a:pt x="0" y="152"/>
                      <a:pt x="8" y="264"/>
                      <a:pt x="24" y="296"/>
                    </a:cubicBezTo>
                    <a:cubicBezTo>
                      <a:pt x="40" y="328"/>
                      <a:pt x="88" y="320"/>
                      <a:pt x="120" y="296"/>
                    </a:cubicBezTo>
                    <a:cubicBezTo>
                      <a:pt x="152" y="272"/>
                      <a:pt x="208" y="200"/>
                      <a:pt x="216" y="152"/>
                    </a:cubicBezTo>
                    <a:cubicBezTo>
                      <a:pt x="224" y="104"/>
                      <a:pt x="200" y="16"/>
                      <a:pt x="16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4320" y="1968"/>
              <a:ext cx="240" cy="192"/>
              <a:chOff x="3984" y="1920"/>
              <a:chExt cx="576" cy="552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984" y="1920"/>
                <a:ext cx="576" cy="528"/>
                <a:chOff x="3984" y="1920"/>
                <a:chExt cx="576" cy="528"/>
              </a:xfrm>
            </p:grpSpPr>
            <p:sp>
              <p:nvSpPr>
                <p:cNvPr id="2112" name="Freeform 64"/>
                <p:cNvSpPr>
                  <a:spLocks/>
                </p:cNvSpPr>
                <p:nvPr/>
              </p:nvSpPr>
              <p:spPr bwMode="auto">
                <a:xfrm rot="4016713">
                  <a:off x="3996" y="2052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3" name="Freeform 65"/>
                <p:cNvSpPr>
                  <a:spLocks/>
                </p:cNvSpPr>
                <p:nvPr/>
              </p:nvSpPr>
              <p:spPr bwMode="auto">
                <a:xfrm>
                  <a:off x="4080" y="2208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4" name="Freeform 66"/>
                <p:cNvSpPr>
                  <a:spLocks/>
                </p:cNvSpPr>
                <p:nvPr/>
              </p:nvSpPr>
              <p:spPr bwMode="auto">
                <a:xfrm rot="3793270">
                  <a:off x="4332" y="2100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5" name="Freeform 67"/>
                <p:cNvSpPr>
                  <a:spLocks/>
                </p:cNvSpPr>
                <p:nvPr/>
              </p:nvSpPr>
              <p:spPr bwMode="auto">
                <a:xfrm rot="7033587">
                  <a:off x="4092" y="1956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6" name="Freeform 68"/>
                <p:cNvSpPr>
                  <a:spLocks/>
                </p:cNvSpPr>
                <p:nvPr/>
              </p:nvSpPr>
              <p:spPr bwMode="auto">
                <a:xfrm>
                  <a:off x="4272" y="1920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7" name="Freeform 69"/>
                <p:cNvSpPr>
                  <a:spLocks/>
                </p:cNvSpPr>
                <p:nvPr/>
              </p:nvSpPr>
              <p:spPr bwMode="auto">
                <a:xfrm>
                  <a:off x="4224" y="2160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 rot="6716713">
                <a:off x="4236" y="2244"/>
                <a:ext cx="216" cy="240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24" y="104"/>
                  </a:cxn>
                  <a:cxn ang="0">
                    <a:pos x="24" y="296"/>
                  </a:cxn>
                  <a:cxn ang="0">
                    <a:pos x="120" y="296"/>
                  </a:cxn>
                  <a:cxn ang="0">
                    <a:pos x="216" y="152"/>
                  </a:cxn>
                  <a:cxn ang="0">
                    <a:pos x="168" y="8"/>
                  </a:cxn>
                </a:cxnLst>
                <a:rect l="0" t="0" r="r" b="b"/>
                <a:pathLst>
                  <a:path w="224" h="328">
                    <a:moveTo>
                      <a:pt x="168" y="8"/>
                    </a:moveTo>
                    <a:cubicBezTo>
                      <a:pt x="136" y="0"/>
                      <a:pt x="48" y="56"/>
                      <a:pt x="24" y="104"/>
                    </a:cubicBezTo>
                    <a:cubicBezTo>
                      <a:pt x="0" y="152"/>
                      <a:pt x="8" y="264"/>
                      <a:pt x="24" y="296"/>
                    </a:cubicBezTo>
                    <a:cubicBezTo>
                      <a:pt x="40" y="328"/>
                      <a:pt x="88" y="320"/>
                      <a:pt x="120" y="296"/>
                    </a:cubicBezTo>
                    <a:cubicBezTo>
                      <a:pt x="152" y="272"/>
                      <a:pt x="208" y="200"/>
                      <a:pt x="216" y="152"/>
                    </a:cubicBezTo>
                    <a:cubicBezTo>
                      <a:pt x="224" y="104"/>
                      <a:pt x="200" y="16"/>
                      <a:pt x="16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4608" y="2304"/>
              <a:ext cx="240" cy="288"/>
              <a:chOff x="3744" y="1920"/>
              <a:chExt cx="664" cy="696"/>
            </a:xfrm>
          </p:grpSpPr>
          <p:grpSp>
            <p:nvGrpSpPr>
              <p:cNvPr id="10" name="Group 7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2121" name="Freeform 7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4464" y="2256"/>
              <a:ext cx="240" cy="288"/>
              <a:chOff x="3744" y="1920"/>
              <a:chExt cx="664" cy="696"/>
            </a:xfrm>
          </p:grpSpPr>
          <p:grpSp>
            <p:nvGrpSpPr>
              <p:cNvPr id="12" name="Group 9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2141" name="Freeform 9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2" name="Freeform 9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9" name="Freeform 11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Freeform 11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Freeform 11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14"/>
          <p:cNvGrpSpPr>
            <a:grpSpLocks/>
          </p:cNvGrpSpPr>
          <p:nvPr/>
        </p:nvGrpSpPr>
        <p:grpSpPr bwMode="auto">
          <a:xfrm rot="418716" flipH="1">
            <a:off x="7092950" y="5734050"/>
            <a:ext cx="757238" cy="747713"/>
            <a:chOff x="3792" y="1920"/>
            <a:chExt cx="1056" cy="897"/>
          </a:xfrm>
        </p:grpSpPr>
        <p:sp>
          <p:nvSpPr>
            <p:cNvPr id="2163" name="Freeform 115"/>
            <p:cNvSpPr>
              <a:spLocks/>
            </p:cNvSpPr>
            <p:nvPr/>
          </p:nvSpPr>
          <p:spPr bwMode="auto">
            <a:xfrm rot="13937627">
              <a:off x="3919" y="2177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Freeform 116"/>
            <p:cNvSpPr>
              <a:spLocks/>
            </p:cNvSpPr>
            <p:nvPr/>
          </p:nvSpPr>
          <p:spPr bwMode="auto">
            <a:xfrm rot="13937627">
              <a:off x="3871" y="2465"/>
              <a:ext cx="369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008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Freeform 117"/>
            <p:cNvSpPr>
              <a:spLocks/>
            </p:cNvSpPr>
            <p:nvPr/>
          </p:nvSpPr>
          <p:spPr bwMode="auto">
            <a:xfrm rot="-1343585">
              <a:off x="4176" y="1968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Freeform 118"/>
            <p:cNvSpPr>
              <a:spLocks/>
            </p:cNvSpPr>
            <p:nvPr/>
          </p:nvSpPr>
          <p:spPr bwMode="auto">
            <a:xfrm rot="2801507">
              <a:off x="3720" y="1992"/>
              <a:ext cx="480" cy="336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119"/>
            <p:cNvGrpSpPr>
              <a:grpSpLocks/>
            </p:cNvGrpSpPr>
            <p:nvPr/>
          </p:nvGrpSpPr>
          <p:grpSpPr bwMode="auto">
            <a:xfrm>
              <a:off x="4464" y="2496"/>
              <a:ext cx="240" cy="288"/>
              <a:chOff x="3744" y="1920"/>
              <a:chExt cx="664" cy="696"/>
            </a:xfrm>
          </p:grpSpPr>
          <p:grpSp>
            <p:nvGrpSpPr>
              <p:cNvPr id="15" name="Group 120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2169" name="Freeform 121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0" name="Freeform 122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71" name="Freeform 123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2" name="Freeform 124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3" name="Freeform 125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4" name="Freeform 126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5" name="Freeform 127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6" name="Freeform 128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7" name="Freeform 129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8" name="Freeform 130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9" name="Freeform 131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0" name="Freeform 132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1" name="Freeform 133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2" name="Freeform 134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3" name="Freeform 135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4" name="Freeform 136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5" name="Freeform 137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6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4224" y="2179"/>
              <a:ext cx="515" cy="557"/>
            </a:xfrm>
            <a:custGeom>
              <a:avLst/>
              <a:gdLst/>
              <a:ahLst/>
              <a:cxnLst>
                <a:cxn ang="0">
                  <a:pos x="480" y="192"/>
                </a:cxn>
                <a:cxn ang="0">
                  <a:pos x="480" y="160"/>
                </a:cxn>
                <a:cxn ang="0">
                  <a:pos x="272" y="13"/>
                </a:cxn>
                <a:cxn ang="0">
                  <a:pos x="80" y="237"/>
                </a:cxn>
                <a:cxn ang="0">
                  <a:pos x="0" y="557"/>
                </a:cxn>
              </a:cxnLst>
              <a:rect l="0" t="0" r="r" b="b"/>
              <a:pathLst>
                <a:path w="515" h="557">
                  <a:moveTo>
                    <a:pt x="480" y="192"/>
                  </a:moveTo>
                  <a:cubicBezTo>
                    <a:pt x="483" y="187"/>
                    <a:pt x="515" y="190"/>
                    <a:pt x="480" y="160"/>
                  </a:cubicBezTo>
                  <a:cubicBezTo>
                    <a:pt x="445" y="130"/>
                    <a:pt x="339" y="0"/>
                    <a:pt x="272" y="13"/>
                  </a:cubicBezTo>
                  <a:cubicBezTo>
                    <a:pt x="205" y="26"/>
                    <a:pt x="125" y="146"/>
                    <a:pt x="80" y="237"/>
                  </a:cubicBezTo>
                  <a:cubicBezTo>
                    <a:pt x="35" y="328"/>
                    <a:pt x="17" y="490"/>
                    <a:pt x="0" y="55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4176" y="2112"/>
              <a:ext cx="56" cy="6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304"/>
                </a:cxn>
                <a:cxn ang="0">
                  <a:pos x="48" y="640"/>
                </a:cxn>
              </a:cxnLst>
              <a:rect l="0" t="0" r="r" b="b"/>
              <a:pathLst>
                <a:path w="56" h="640">
                  <a:moveTo>
                    <a:pt x="0" y="0"/>
                  </a:moveTo>
                  <a:cubicBezTo>
                    <a:pt x="5" y="51"/>
                    <a:pt x="40" y="197"/>
                    <a:pt x="48" y="304"/>
                  </a:cubicBezTo>
                  <a:cubicBezTo>
                    <a:pt x="56" y="411"/>
                    <a:pt x="40" y="516"/>
                    <a:pt x="48" y="64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141"/>
            <p:cNvGrpSpPr>
              <a:grpSpLocks/>
            </p:cNvGrpSpPr>
            <p:nvPr/>
          </p:nvGrpSpPr>
          <p:grpSpPr bwMode="auto">
            <a:xfrm>
              <a:off x="4080" y="2016"/>
              <a:ext cx="240" cy="192"/>
              <a:chOff x="3984" y="1920"/>
              <a:chExt cx="576" cy="552"/>
            </a:xfrm>
          </p:grpSpPr>
          <p:grpSp>
            <p:nvGrpSpPr>
              <p:cNvPr id="17" name="Group 142"/>
              <p:cNvGrpSpPr>
                <a:grpSpLocks/>
              </p:cNvGrpSpPr>
              <p:nvPr/>
            </p:nvGrpSpPr>
            <p:grpSpPr bwMode="auto">
              <a:xfrm>
                <a:off x="3984" y="1920"/>
                <a:ext cx="576" cy="528"/>
                <a:chOff x="3984" y="1920"/>
                <a:chExt cx="576" cy="528"/>
              </a:xfrm>
            </p:grpSpPr>
            <p:sp>
              <p:nvSpPr>
                <p:cNvPr id="2191" name="Freeform 143"/>
                <p:cNvSpPr>
                  <a:spLocks/>
                </p:cNvSpPr>
                <p:nvPr/>
              </p:nvSpPr>
              <p:spPr bwMode="auto">
                <a:xfrm rot="4016713">
                  <a:off x="3996" y="2052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2" name="Freeform 144"/>
                <p:cNvSpPr>
                  <a:spLocks/>
                </p:cNvSpPr>
                <p:nvPr/>
              </p:nvSpPr>
              <p:spPr bwMode="auto">
                <a:xfrm>
                  <a:off x="4080" y="2208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3" name="Freeform 145"/>
                <p:cNvSpPr>
                  <a:spLocks/>
                </p:cNvSpPr>
                <p:nvPr/>
              </p:nvSpPr>
              <p:spPr bwMode="auto">
                <a:xfrm rot="3793270">
                  <a:off x="4332" y="2100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4" name="Freeform 146"/>
                <p:cNvSpPr>
                  <a:spLocks/>
                </p:cNvSpPr>
                <p:nvPr/>
              </p:nvSpPr>
              <p:spPr bwMode="auto">
                <a:xfrm rot="7033587">
                  <a:off x="4092" y="1956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5" name="Freeform 147"/>
                <p:cNvSpPr>
                  <a:spLocks/>
                </p:cNvSpPr>
                <p:nvPr/>
              </p:nvSpPr>
              <p:spPr bwMode="auto">
                <a:xfrm>
                  <a:off x="4272" y="1920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6" name="Freeform 148"/>
                <p:cNvSpPr>
                  <a:spLocks/>
                </p:cNvSpPr>
                <p:nvPr/>
              </p:nvSpPr>
              <p:spPr bwMode="auto">
                <a:xfrm>
                  <a:off x="4224" y="2160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97" name="Freeform 149"/>
              <p:cNvSpPr>
                <a:spLocks/>
              </p:cNvSpPr>
              <p:nvPr/>
            </p:nvSpPr>
            <p:spPr bwMode="auto">
              <a:xfrm rot="6716713">
                <a:off x="4236" y="2244"/>
                <a:ext cx="216" cy="240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24" y="104"/>
                  </a:cxn>
                  <a:cxn ang="0">
                    <a:pos x="24" y="296"/>
                  </a:cxn>
                  <a:cxn ang="0">
                    <a:pos x="120" y="296"/>
                  </a:cxn>
                  <a:cxn ang="0">
                    <a:pos x="216" y="152"/>
                  </a:cxn>
                  <a:cxn ang="0">
                    <a:pos x="168" y="8"/>
                  </a:cxn>
                </a:cxnLst>
                <a:rect l="0" t="0" r="r" b="b"/>
                <a:pathLst>
                  <a:path w="224" h="328">
                    <a:moveTo>
                      <a:pt x="168" y="8"/>
                    </a:moveTo>
                    <a:cubicBezTo>
                      <a:pt x="136" y="0"/>
                      <a:pt x="48" y="56"/>
                      <a:pt x="24" y="104"/>
                    </a:cubicBezTo>
                    <a:cubicBezTo>
                      <a:pt x="0" y="152"/>
                      <a:pt x="8" y="264"/>
                      <a:pt x="24" y="296"/>
                    </a:cubicBezTo>
                    <a:cubicBezTo>
                      <a:pt x="40" y="328"/>
                      <a:pt x="88" y="320"/>
                      <a:pt x="120" y="296"/>
                    </a:cubicBezTo>
                    <a:cubicBezTo>
                      <a:pt x="152" y="272"/>
                      <a:pt x="208" y="200"/>
                      <a:pt x="216" y="152"/>
                    </a:cubicBezTo>
                    <a:cubicBezTo>
                      <a:pt x="224" y="104"/>
                      <a:pt x="200" y="16"/>
                      <a:pt x="16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4224" y="2208"/>
              <a:ext cx="416" cy="515"/>
            </a:xfrm>
            <a:custGeom>
              <a:avLst/>
              <a:gdLst/>
              <a:ahLst/>
              <a:cxnLst>
                <a:cxn ang="0">
                  <a:pos x="384" y="211"/>
                </a:cxn>
                <a:cxn ang="0">
                  <a:pos x="384" y="179"/>
                </a:cxn>
                <a:cxn ang="0">
                  <a:pos x="192" y="3"/>
                </a:cxn>
                <a:cxn ang="0">
                  <a:pos x="37" y="195"/>
                </a:cxn>
                <a:cxn ang="0">
                  <a:pos x="0" y="515"/>
                </a:cxn>
              </a:cxnLst>
              <a:rect l="0" t="0" r="r" b="b"/>
              <a:pathLst>
                <a:path w="416" h="515">
                  <a:moveTo>
                    <a:pt x="384" y="211"/>
                  </a:moveTo>
                  <a:cubicBezTo>
                    <a:pt x="387" y="206"/>
                    <a:pt x="416" y="214"/>
                    <a:pt x="384" y="179"/>
                  </a:cubicBezTo>
                  <a:cubicBezTo>
                    <a:pt x="352" y="144"/>
                    <a:pt x="250" y="0"/>
                    <a:pt x="192" y="3"/>
                  </a:cubicBezTo>
                  <a:cubicBezTo>
                    <a:pt x="134" y="6"/>
                    <a:pt x="69" y="110"/>
                    <a:pt x="37" y="195"/>
                  </a:cubicBezTo>
                  <a:cubicBezTo>
                    <a:pt x="5" y="280"/>
                    <a:pt x="8" y="448"/>
                    <a:pt x="0" y="5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4224" y="2347"/>
              <a:ext cx="344" cy="389"/>
            </a:xfrm>
            <a:custGeom>
              <a:avLst/>
              <a:gdLst/>
              <a:ahLst/>
              <a:cxnLst>
                <a:cxn ang="0">
                  <a:pos x="320" y="149"/>
                </a:cxn>
                <a:cxn ang="0">
                  <a:pos x="320" y="165"/>
                </a:cxn>
                <a:cxn ang="0">
                  <a:pos x="176" y="5"/>
                </a:cxn>
                <a:cxn ang="0">
                  <a:pos x="80" y="133"/>
                </a:cxn>
                <a:cxn ang="0">
                  <a:pos x="0" y="389"/>
                </a:cxn>
              </a:cxnLst>
              <a:rect l="0" t="0" r="r" b="b"/>
              <a:pathLst>
                <a:path w="344" h="389">
                  <a:moveTo>
                    <a:pt x="320" y="149"/>
                  </a:moveTo>
                  <a:cubicBezTo>
                    <a:pt x="317" y="152"/>
                    <a:pt x="344" y="189"/>
                    <a:pt x="320" y="165"/>
                  </a:cubicBezTo>
                  <a:cubicBezTo>
                    <a:pt x="296" y="141"/>
                    <a:pt x="216" y="10"/>
                    <a:pt x="176" y="5"/>
                  </a:cubicBezTo>
                  <a:cubicBezTo>
                    <a:pt x="136" y="0"/>
                    <a:pt x="109" y="69"/>
                    <a:pt x="80" y="133"/>
                  </a:cubicBezTo>
                  <a:cubicBezTo>
                    <a:pt x="51" y="197"/>
                    <a:pt x="17" y="336"/>
                    <a:pt x="0" y="38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152"/>
            <p:cNvGrpSpPr>
              <a:grpSpLocks/>
            </p:cNvGrpSpPr>
            <p:nvPr/>
          </p:nvGrpSpPr>
          <p:grpSpPr bwMode="auto">
            <a:xfrm>
              <a:off x="4320" y="1968"/>
              <a:ext cx="240" cy="192"/>
              <a:chOff x="3984" y="1920"/>
              <a:chExt cx="576" cy="552"/>
            </a:xfrm>
          </p:grpSpPr>
          <p:grpSp>
            <p:nvGrpSpPr>
              <p:cNvPr id="19" name="Group 153"/>
              <p:cNvGrpSpPr>
                <a:grpSpLocks/>
              </p:cNvGrpSpPr>
              <p:nvPr/>
            </p:nvGrpSpPr>
            <p:grpSpPr bwMode="auto">
              <a:xfrm>
                <a:off x="3984" y="1920"/>
                <a:ext cx="576" cy="528"/>
                <a:chOff x="3984" y="1920"/>
                <a:chExt cx="576" cy="528"/>
              </a:xfrm>
            </p:grpSpPr>
            <p:sp>
              <p:nvSpPr>
                <p:cNvPr id="2202" name="Freeform 154"/>
                <p:cNvSpPr>
                  <a:spLocks/>
                </p:cNvSpPr>
                <p:nvPr/>
              </p:nvSpPr>
              <p:spPr bwMode="auto">
                <a:xfrm rot="4016713">
                  <a:off x="3996" y="2052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3" name="Freeform 155"/>
                <p:cNvSpPr>
                  <a:spLocks/>
                </p:cNvSpPr>
                <p:nvPr/>
              </p:nvSpPr>
              <p:spPr bwMode="auto">
                <a:xfrm>
                  <a:off x="4080" y="2208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4" name="Freeform 156"/>
                <p:cNvSpPr>
                  <a:spLocks/>
                </p:cNvSpPr>
                <p:nvPr/>
              </p:nvSpPr>
              <p:spPr bwMode="auto">
                <a:xfrm rot="3793270">
                  <a:off x="4332" y="2100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5" name="Freeform 157"/>
                <p:cNvSpPr>
                  <a:spLocks/>
                </p:cNvSpPr>
                <p:nvPr/>
              </p:nvSpPr>
              <p:spPr bwMode="auto">
                <a:xfrm rot="7033587">
                  <a:off x="4092" y="1956"/>
                  <a:ext cx="216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6" name="Freeform 158"/>
                <p:cNvSpPr>
                  <a:spLocks/>
                </p:cNvSpPr>
                <p:nvPr/>
              </p:nvSpPr>
              <p:spPr bwMode="auto">
                <a:xfrm>
                  <a:off x="4272" y="1920"/>
                  <a:ext cx="192" cy="240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7" name="Freeform 159"/>
                <p:cNvSpPr>
                  <a:spLocks/>
                </p:cNvSpPr>
                <p:nvPr/>
              </p:nvSpPr>
              <p:spPr bwMode="auto">
                <a:xfrm>
                  <a:off x="4224" y="2160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68" y="8"/>
                    </a:cxn>
                    <a:cxn ang="0">
                      <a:pos x="24" y="104"/>
                    </a:cxn>
                    <a:cxn ang="0">
                      <a:pos x="24" y="296"/>
                    </a:cxn>
                    <a:cxn ang="0">
                      <a:pos x="120" y="296"/>
                    </a:cxn>
                    <a:cxn ang="0">
                      <a:pos x="216" y="152"/>
                    </a:cxn>
                    <a:cxn ang="0">
                      <a:pos x="168" y="8"/>
                    </a:cxn>
                  </a:cxnLst>
                  <a:rect l="0" t="0" r="r" b="b"/>
                  <a:pathLst>
                    <a:path w="224" h="328">
                      <a:moveTo>
                        <a:pt x="168" y="8"/>
                      </a:moveTo>
                      <a:cubicBezTo>
                        <a:pt x="136" y="0"/>
                        <a:pt x="48" y="56"/>
                        <a:pt x="24" y="104"/>
                      </a:cubicBezTo>
                      <a:cubicBezTo>
                        <a:pt x="0" y="152"/>
                        <a:pt x="8" y="264"/>
                        <a:pt x="24" y="296"/>
                      </a:cubicBezTo>
                      <a:cubicBezTo>
                        <a:pt x="40" y="328"/>
                        <a:pt x="88" y="320"/>
                        <a:pt x="120" y="296"/>
                      </a:cubicBezTo>
                      <a:cubicBezTo>
                        <a:pt x="152" y="272"/>
                        <a:pt x="208" y="200"/>
                        <a:pt x="216" y="152"/>
                      </a:cubicBezTo>
                      <a:cubicBezTo>
                        <a:pt x="224" y="104"/>
                        <a:pt x="200" y="16"/>
                        <a:pt x="168" y="8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08" name="Freeform 160"/>
              <p:cNvSpPr>
                <a:spLocks/>
              </p:cNvSpPr>
              <p:nvPr/>
            </p:nvSpPr>
            <p:spPr bwMode="auto">
              <a:xfrm rot="6716713">
                <a:off x="4236" y="2244"/>
                <a:ext cx="216" cy="240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24" y="104"/>
                  </a:cxn>
                  <a:cxn ang="0">
                    <a:pos x="24" y="296"/>
                  </a:cxn>
                  <a:cxn ang="0">
                    <a:pos x="120" y="296"/>
                  </a:cxn>
                  <a:cxn ang="0">
                    <a:pos x="216" y="152"/>
                  </a:cxn>
                  <a:cxn ang="0">
                    <a:pos x="168" y="8"/>
                  </a:cxn>
                </a:cxnLst>
                <a:rect l="0" t="0" r="r" b="b"/>
                <a:pathLst>
                  <a:path w="224" h="328">
                    <a:moveTo>
                      <a:pt x="168" y="8"/>
                    </a:moveTo>
                    <a:cubicBezTo>
                      <a:pt x="136" y="0"/>
                      <a:pt x="48" y="56"/>
                      <a:pt x="24" y="104"/>
                    </a:cubicBezTo>
                    <a:cubicBezTo>
                      <a:pt x="0" y="152"/>
                      <a:pt x="8" y="264"/>
                      <a:pt x="24" y="296"/>
                    </a:cubicBezTo>
                    <a:cubicBezTo>
                      <a:pt x="40" y="328"/>
                      <a:pt x="88" y="320"/>
                      <a:pt x="120" y="296"/>
                    </a:cubicBezTo>
                    <a:cubicBezTo>
                      <a:pt x="152" y="272"/>
                      <a:pt x="208" y="200"/>
                      <a:pt x="216" y="152"/>
                    </a:cubicBezTo>
                    <a:cubicBezTo>
                      <a:pt x="224" y="104"/>
                      <a:pt x="200" y="16"/>
                      <a:pt x="16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161"/>
            <p:cNvGrpSpPr>
              <a:grpSpLocks/>
            </p:cNvGrpSpPr>
            <p:nvPr/>
          </p:nvGrpSpPr>
          <p:grpSpPr bwMode="auto">
            <a:xfrm>
              <a:off x="4608" y="2304"/>
              <a:ext cx="240" cy="288"/>
              <a:chOff x="3744" y="1920"/>
              <a:chExt cx="664" cy="696"/>
            </a:xfrm>
          </p:grpSpPr>
          <p:grpSp>
            <p:nvGrpSpPr>
              <p:cNvPr id="21" name="Group 16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2211" name="Freeform 16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2" name="Freeform 16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13" name="Freeform 16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4" name="Freeform 16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5" name="Freeform 16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6" name="Freeform 16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7" name="Freeform 16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8" name="Freeform 17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9" name="Freeform 17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0" name="Freeform 17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1" name="Freeform 17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2" name="Freeform 17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3" name="Freeform 17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4" name="Freeform 17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5" name="Freeform 17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6" name="Freeform 17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7" name="Freeform 17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8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181"/>
            <p:cNvGrpSpPr>
              <a:grpSpLocks/>
            </p:cNvGrpSpPr>
            <p:nvPr/>
          </p:nvGrpSpPr>
          <p:grpSpPr bwMode="auto">
            <a:xfrm>
              <a:off x="4464" y="2256"/>
              <a:ext cx="240" cy="288"/>
              <a:chOff x="3744" y="1920"/>
              <a:chExt cx="664" cy="696"/>
            </a:xfrm>
          </p:grpSpPr>
          <p:grpSp>
            <p:nvGrpSpPr>
              <p:cNvPr id="23" name="Group 182"/>
              <p:cNvGrpSpPr>
                <a:grpSpLocks/>
              </p:cNvGrpSpPr>
              <p:nvPr/>
            </p:nvGrpSpPr>
            <p:grpSpPr bwMode="auto">
              <a:xfrm rot="10650084">
                <a:off x="3744" y="2064"/>
                <a:ext cx="664" cy="552"/>
                <a:chOff x="3744" y="2064"/>
                <a:chExt cx="664" cy="552"/>
              </a:xfrm>
            </p:grpSpPr>
            <p:sp>
              <p:nvSpPr>
                <p:cNvPr id="2231" name="Freeform 183"/>
                <p:cNvSpPr>
                  <a:spLocks/>
                </p:cNvSpPr>
                <p:nvPr/>
              </p:nvSpPr>
              <p:spPr bwMode="auto">
                <a:xfrm>
                  <a:off x="3744" y="2064"/>
                  <a:ext cx="29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2" name="Freeform 184"/>
                <p:cNvSpPr>
                  <a:spLocks/>
                </p:cNvSpPr>
                <p:nvPr/>
              </p:nvSpPr>
              <p:spPr bwMode="auto">
                <a:xfrm flipH="1">
                  <a:off x="4032" y="2064"/>
                  <a:ext cx="376" cy="552"/>
                </a:xfrm>
                <a:custGeom>
                  <a:avLst/>
                  <a:gdLst/>
                  <a:ahLst/>
                  <a:cxnLst>
                    <a:cxn ang="0">
                      <a:pos x="296" y="528"/>
                    </a:cxn>
                    <a:cxn ang="0">
                      <a:pos x="104" y="528"/>
                    </a:cxn>
                    <a:cxn ang="0">
                      <a:pos x="8" y="384"/>
                    </a:cxn>
                    <a:cxn ang="0">
                      <a:pos x="56" y="192"/>
                    </a:cxn>
                    <a:cxn ang="0">
                      <a:pos x="200" y="48"/>
                    </a:cxn>
                    <a:cxn ang="0">
                      <a:pos x="296" y="0"/>
                    </a:cxn>
                  </a:cxnLst>
                  <a:rect l="0" t="0" r="r" b="b"/>
                  <a:pathLst>
                    <a:path w="296" h="552">
                      <a:moveTo>
                        <a:pt x="296" y="528"/>
                      </a:moveTo>
                      <a:cubicBezTo>
                        <a:pt x="224" y="540"/>
                        <a:pt x="152" y="552"/>
                        <a:pt x="104" y="528"/>
                      </a:cubicBezTo>
                      <a:cubicBezTo>
                        <a:pt x="56" y="504"/>
                        <a:pt x="16" y="440"/>
                        <a:pt x="8" y="384"/>
                      </a:cubicBezTo>
                      <a:cubicBezTo>
                        <a:pt x="0" y="328"/>
                        <a:pt x="24" y="248"/>
                        <a:pt x="56" y="192"/>
                      </a:cubicBezTo>
                      <a:cubicBezTo>
                        <a:pt x="88" y="136"/>
                        <a:pt x="160" y="80"/>
                        <a:pt x="200" y="48"/>
                      </a:cubicBezTo>
                      <a:cubicBezTo>
                        <a:pt x="240" y="16"/>
                        <a:pt x="268" y="8"/>
                        <a:pt x="296" y="0"/>
                      </a:cubicBezTo>
                    </a:path>
                  </a:pathLst>
                </a:custGeom>
                <a:solidFill>
                  <a:srgbClr val="FF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33" name="Freeform 185"/>
              <p:cNvSpPr>
                <a:spLocks/>
              </p:cNvSpPr>
              <p:nvPr/>
            </p:nvSpPr>
            <p:spPr bwMode="auto">
              <a:xfrm flipV="1">
                <a:off x="4128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4" name="Freeform 186"/>
              <p:cNvSpPr>
                <a:spLocks/>
              </p:cNvSpPr>
              <p:nvPr/>
            </p:nvSpPr>
            <p:spPr bwMode="auto">
              <a:xfrm flipV="1">
                <a:off x="3888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5" name="Freeform 187"/>
              <p:cNvSpPr>
                <a:spLocks/>
              </p:cNvSpPr>
              <p:nvPr/>
            </p:nvSpPr>
            <p:spPr bwMode="auto">
              <a:xfrm flipV="1">
                <a:off x="3936" y="220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6" name="Freeform 188"/>
              <p:cNvSpPr>
                <a:spLocks/>
              </p:cNvSpPr>
              <p:nvPr/>
            </p:nvSpPr>
            <p:spPr bwMode="auto">
              <a:xfrm flipV="1">
                <a:off x="4032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7" name="Freeform 189"/>
              <p:cNvSpPr>
                <a:spLocks/>
              </p:cNvSpPr>
              <p:nvPr/>
            </p:nvSpPr>
            <p:spPr bwMode="auto">
              <a:xfrm flipV="1">
                <a:off x="3984" y="2352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8" name="Freeform 190"/>
              <p:cNvSpPr>
                <a:spLocks/>
              </p:cNvSpPr>
              <p:nvPr/>
            </p:nvSpPr>
            <p:spPr bwMode="auto">
              <a:xfrm flipV="1">
                <a:off x="393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9" name="Freeform 191"/>
              <p:cNvSpPr>
                <a:spLocks/>
              </p:cNvSpPr>
              <p:nvPr/>
            </p:nvSpPr>
            <p:spPr bwMode="auto">
              <a:xfrm flipV="1">
                <a:off x="3984" y="2448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0" name="Freeform 192"/>
              <p:cNvSpPr>
                <a:spLocks/>
              </p:cNvSpPr>
              <p:nvPr/>
            </p:nvSpPr>
            <p:spPr bwMode="auto">
              <a:xfrm flipV="1">
                <a:off x="4080" y="249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1" name="Freeform 193"/>
              <p:cNvSpPr>
                <a:spLocks/>
              </p:cNvSpPr>
              <p:nvPr/>
            </p:nvSpPr>
            <p:spPr bwMode="auto">
              <a:xfrm flipV="1">
                <a:off x="3840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2" name="Freeform 194"/>
              <p:cNvSpPr>
                <a:spLocks/>
              </p:cNvSpPr>
              <p:nvPr/>
            </p:nvSpPr>
            <p:spPr bwMode="auto">
              <a:xfrm flipV="1">
                <a:off x="388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3" name="Freeform 195"/>
              <p:cNvSpPr>
                <a:spLocks/>
              </p:cNvSpPr>
              <p:nvPr/>
            </p:nvSpPr>
            <p:spPr bwMode="auto">
              <a:xfrm flipH="1" flipV="1">
                <a:off x="4080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4" name="Freeform 196"/>
              <p:cNvSpPr>
                <a:spLocks/>
              </p:cNvSpPr>
              <p:nvPr/>
            </p:nvSpPr>
            <p:spPr bwMode="auto">
              <a:xfrm flipH="1" flipV="1">
                <a:off x="4176" y="240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5" name="Freeform 197"/>
              <p:cNvSpPr>
                <a:spLocks/>
              </p:cNvSpPr>
              <p:nvPr/>
            </p:nvSpPr>
            <p:spPr bwMode="auto">
              <a:xfrm flipH="1" flipV="1">
                <a:off x="4128" y="2304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6" name="Freeform 198"/>
              <p:cNvSpPr>
                <a:spLocks/>
              </p:cNvSpPr>
              <p:nvPr/>
            </p:nvSpPr>
            <p:spPr bwMode="auto">
              <a:xfrm flipH="1" flipV="1">
                <a:off x="4224" y="2256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7" name="Freeform 199"/>
              <p:cNvSpPr>
                <a:spLocks/>
              </p:cNvSpPr>
              <p:nvPr/>
            </p:nvSpPr>
            <p:spPr bwMode="auto">
              <a:xfrm flipH="1" flipV="1">
                <a:off x="4224" y="2160"/>
                <a:ext cx="48" cy="48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192" y="288"/>
                  </a:cxn>
                  <a:cxn ang="0">
                    <a:pos x="48" y="0"/>
                  </a:cxn>
                  <a:cxn ang="0">
                    <a:pos x="0" y="288"/>
                  </a:cxn>
                </a:cxnLst>
                <a:rect l="0" t="0" r="r" b="b"/>
                <a:pathLst>
                  <a:path w="192" h="288">
                    <a:moveTo>
                      <a:pt x="0" y="288"/>
                    </a:moveTo>
                    <a:lnTo>
                      <a:pt x="192" y="288"/>
                    </a:lnTo>
                    <a:lnTo>
                      <a:pt x="4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4D4D4D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8" name="plant"/>
              <p:cNvSpPr>
                <a:spLocks noEditPoints="1" noChangeArrowheads="1"/>
              </p:cNvSpPr>
              <p:nvPr/>
            </p:nvSpPr>
            <p:spPr bwMode="auto">
              <a:xfrm>
                <a:off x="3888" y="1920"/>
                <a:ext cx="378" cy="234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49" name="Freeform 201"/>
            <p:cNvSpPr>
              <a:spLocks/>
            </p:cNvSpPr>
            <p:nvPr/>
          </p:nvSpPr>
          <p:spPr bwMode="auto">
            <a:xfrm rot="2801507">
              <a:off x="3999" y="2346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Freeform 202"/>
            <p:cNvSpPr>
              <a:spLocks/>
            </p:cNvSpPr>
            <p:nvPr/>
          </p:nvSpPr>
          <p:spPr bwMode="auto">
            <a:xfrm rot="2801507">
              <a:off x="3984" y="2592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Freeform 203"/>
            <p:cNvSpPr>
              <a:spLocks/>
            </p:cNvSpPr>
            <p:nvPr/>
          </p:nvSpPr>
          <p:spPr bwMode="auto">
            <a:xfrm rot="9276658">
              <a:off x="4176" y="2544"/>
              <a:ext cx="225" cy="13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336" y="320"/>
                </a:cxn>
                <a:cxn ang="0">
                  <a:pos x="496" y="48"/>
                </a:cxn>
                <a:cxn ang="0">
                  <a:pos x="400" y="32"/>
                </a:cxn>
                <a:cxn ang="0">
                  <a:pos x="288" y="32"/>
                </a:cxn>
                <a:cxn ang="0">
                  <a:pos x="96" y="80"/>
                </a:cxn>
                <a:cxn ang="0">
                  <a:pos x="48" y="176"/>
                </a:cxn>
                <a:cxn ang="0">
                  <a:pos x="0" y="224"/>
                </a:cxn>
              </a:cxnLst>
              <a:rect l="0" t="0" r="r" b="b"/>
              <a:pathLst>
                <a:path w="507" h="352">
                  <a:moveTo>
                    <a:pt x="0" y="240"/>
                  </a:moveTo>
                  <a:cubicBezTo>
                    <a:pt x="56" y="251"/>
                    <a:pt x="253" y="352"/>
                    <a:pt x="336" y="320"/>
                  </a:cubicBezTo>
                  <a:cubicBezTo>
                    <a:pt x="419" y="288"/>
                    <a:pt x="485" y="96"/>
                    <a:pt x="496" y="48"/>
                  </a:cubicBezTo>
                  <a:cubicBezTo>
                    <a:pt x="507" y="0"/>
                    <a:pt x="435" y="35"/>
                    <a:pt x="400" y="32"/>
                  </a:cubicBezTo>
                  <a:cubicBezTo>
                    <a:pt x="365" y="29"/>
                    <a:pt x="339" y="24"/>
                    <a:pt x="288" y="32"/>
                  </a:cubicBezTo>
                  <a:cubicBezTo>
                    <a:pt x="237" y="40"/>
                    <a:pt x="136" y="56"/>
                    <a:pt x="96" y="80"/>
                  </a:cubicBezTo>
                  <a:cubicBezTo>
                    <a:pt x="56" y="104"/>
                    <a:pt x="64" y="152"/>
                    <a:pt x="48" y="176"/>
                  </a:cubicBezTo>
                  <a:cubicBezTo>
                    <a:pt x="32" y="200"/>
                    <a:pt x="16" y="212"/>
                    <a:pt x="0" y="224"/>
                  </a:cubicBezTo>
                </a:path>
              </a:pathLst>
            </a:custGeom>
            <a:solidFill>
              <a:srgbClr val="33CC3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animClr clrSpc="rgb" dir="cw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026"/>
            <a:ext cx="7000924" cy="67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222" y="26021"/>
            <a:ext cx="5910612" cy="65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tt-RU" sz="6000" b="1" u="sng" dirty="0" smtClean="0">
                <a:solidFill>
                  <a:schemeClr val="accent1">
                    <a:lumMod val="75000"/>
                  </a:schemeClr>
                </a:solidFill>
              </a:rPr>
              <a:t>әкиятләр</a:t>
            </a:r>
            <a:endParaRPr lang="ru-RU" sz="6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t-RU" dirty="0" smtClean="0"/>
          </a:p>
          <a:p>
            <a:pPr>
              <a:buNone/>
            </a:pPr>
            <a:endParaRPr lang="tt-RU" sz="2000" dirty="0" smtClean="0"/>
          </a:p>
          <a:p>
            <a:pPr>
              <a:buNone/>
            </a:pPr>
            <a:endParaRPr lang="tt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хайваннар </a:t>
            </a:r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тылсымлы</a:t>
            </a:r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тормыш-</a:t>
            </a:r>
          </a:p>
          <a:p>
            <a:pPr>
              <a:buNone/>
            </a:pPr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турындагы  </a:t>
            </a:r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t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әкиятләр</a:t>
            </a:r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көнкүреш</a:t>
            </a:r>
          </a:p>
          <a:p>
            <a:pPr>
              <a:buNone/>
            </a:pPr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әкиятләр  </a:t>
            </a:r>
            <a:r>
              <a:rPr lang="tt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әкиятләре</a:t>
            </a:r>
          </a:p>
          <a:p>
            <a:pPr>
              <a:buNone/>
            </a:pPr>
            <a:endParaRPr lang="tt-RU" sz="2000" dirty="0" smtClean="0"/>
          </a:p>
          <a:p>
            <a:pPr>
              <a:buNone/>
            </a:pPr>
            <a:endParaRPr lang="tt-RU" sz="2000" dirty="0" smtClean="0"/>
          </a:p>
          <a:p>
            <a:pPr>
              <a:buNone/>
            </a:pP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000628" y="1285860"/>
            <a:ext cx="207170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714744" y="207167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1571604" y="1285860"/>
            <a:ext cx="235745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8" descr="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357166"/>
            <a:ext cx="1428750" cy="138112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57334"/>
          </a:xfrm>
        </p:spPr>
        <p:txBody>
          <a:bodyPr>
            <a:noAutofit/>
          </a:bodyPr>
          <a:lstStyle/>
          <a:p>
            <a:pPr algn="just"/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 өзек кайсы әкияттән?</a:t>
            </a:r>
            <a:b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tt-RU" sz="3600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tt-RU" sz="3600" b="1" dirty="0" smtClean="0">
                <a:latin typeface="Arial" pitchFamily="34" charset="0"/>
                <a:cs typeface="Arial" pitchFamily="34" charset="0"/>
              </a:rPr>
              <a:t>1) Борын-борын заманда булган, ди, дәү сакаллы бер Кәҗә.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tt-RU" sz="3600" b="1" dirty="0" smtClean="0">
                <a:latin typeface="Arial" pitchFamily="34" charset="0"/>
                <a:cs typeface="Arial" pitchFamily="34" charset="0"/>
              </a:rPr>
              <a:t>Аның булган, ди, бәтиләре. Тагын булган, ди, бу Кәҗәнең бер өй-куышы. Кәҗә бәтиләре белән шул өй-куышта рәхәт-рәхәт тора икән, ди.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357826"/>
            <a:ext cx="7858180" cy="857256"/>
          </a:xfrm>
        </p:spPr>
        <p:txBody>
          <a:bodyPr>
            <a:normAutofit/>
          </a:bodyPr>
          <a:lstStyle/>
          <a:p>
            <a:r>
              <a:rPr lang="tt-RU" sz="3600" i="1" dirty="0" smtClean="0">
                <a:solidFill>
                  <a:srgbClr val="C00000"/>
                </a:solidFill>
              </a:rPr>
              <a:t>(“Кәҗә белән Бүре”)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171715"/>
          </a:xfrm>
        </p:spPr>
        <p:txBody>
          <a:bodyPr>
            <a:noAutofit/>
          </a:bodyPr>
          <a:lstStyle/>
          <a:p>
            <a:pPr algn="just"/>
            <a:r>
              <a:rPr lang="tt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 өзек кайсы әкияттән?</a:t>
            </a:r>
            <a:br>
              <a:rPr lang="tt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latin typeface="Arial" pitchFamily="34" charset="0"/>
                <a:cs typeface="Arial" pitchFamily="34" charset="0"/>
              </a:rPr>
              <a:t>2) Егет көн саен атасы янына керә икән. Атасы моннан: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t-RU" sz="3600" b="1" dirty="0" smtClean="0">
                <a:latin typeface="Arial" pitchFamily="34" charset="0"/>
                <a:cs typeface="Arial" pitchFamily="34" charset="0"/>
              </a:rPr>
              <a:t>-Нихәл, улым, дөньяда  ниләр бар?-дип сорый икән.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tt-RU" sz="3600" b="1" dirty="0" smtClean="0">
                <a:latin typeface="Arial" pitchFamily="34" charset="0"/>
                <a:cs typeface="Arial" pitchFamily="34" charset="0"/>
              </a:rPr>
              <a:t>Егет күргәнен-ишеткәнен барын да сөйләп бирә икән.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500198"/>
          </a:xfrm>
        </p:spPr>
        <p:txBody>
          <a:bodyPr>
            <a:normAutofit/>
          </a:bodyPr>
          <a:lstStyle/>
          <a:p>
            <a:endParaRPr lang="tt-RU" dirty="0" smtClean="0"/>
          </a:p>
          <a:p>
            <a:r>
              <a:rPr lang="tt-RU" sz="3600" b="1" i="1" dirty="0" smtClean="0">
                <a:solidFill>
                  <a:srgbClr val="7030A0"/>
                </a:solidFill>
              </a:rPr>
              <a:t>(“Зирәк карт”)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457467"/>
          </a:xfrm>
        </p:spPr>
        <p:txBody>
          <a:bodyPr>
            <a:noAutofit/>
          </a:bodyPr>
          <a:lstStyle/>
          <a:p>
            <a:pPr algn="just"/>
            <a:r>
              <a:rPr lang="tt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 өзек кайсы әкияттән?</a:t>
            </a:r>
            <a:br>
              <a:rPr lang="tt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b="1" dirty="0" smtClean="0">
                <a:latin typeface="Arial" pitchFamily="34" charset="0"/>
                <a:cs typeface="Arial" pitchFamily="34" charset="0"/>
              </a:rPr>
              <a:t>3) Сылубикә уйный, көлә. Җилбикәне, әгәр абзыйларыңа дөресен әйтсәң, кара аны, минем усаллыкны күрерсең дип, гел куркытып тора , ди.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857388"/>
          </a:xfrm>
        </p:spPr>
        <p:txBody>
          <a:bodyPr/>
          <a:lstStyle/>
          <a:p>
            <a:endParaRPr lang="tt-RU" dirty="0" smtClean="0"/>
          </a:p>
          <a:p>
            <a:r>
              <a:rPr lang="tt-RU" sz="3600" b="1" i="1" dirty="0" smtClean="0">
                <a:solidFill>
                  <a:srgbClr val="00B050"/>
                </a:solidFill>
              </a:rPr>
              <a:t>( “Җил арба”)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314591"/>
          </a:xfrm>
        </p:spPr>
        <p:txBody>
          <a:bodyPr>
            <a:normAutofit fontScale="90000"/>
          </a:bodyPr>
          <a:lstStyle/>
          <a:p>
            <a:pPr algn="just"/>
            <a:r>
              <a:rPr lang="tt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 өзек кайсы әкияттән?</a:t>
            </a:r>
            <a:br>
              <a:rPr lang="tt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4000" b="1" dirty="0" smtClean="0">
                <a:latin typeface="Arial" pitchFamily="34" charset="0"/>
                <a:cs typeface="Arial" pitchFamily="34" charset="0"/>
              </a:rPr>
              <a:t>4) Борын-борын заманда зур карурман эчендә бер убырлы карчык торган, ди. Аның бер улы белән Гөлчәчәк атлы килене булган. Карчык бик явыз икән , ди</a:t>
            </a:r>
            <a:r>
              <a:rPr lang="tt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643074"/>
          </a:xfrm>
        </p:spPr>
        <p:txBody>
          <a:bodyPr>
            <a:normAutofit/>
          </a:bodyPr>
          <a:lstStyle/>
          <a:p>
            <a:endParaRPr lang="tt-RU" dirty="0" smtClean="0"/>
          </a:p>
          <a:p>
            <a:r>
              <a:rPr lang="tt-RU" sz="3600" b="1" i="1" dirty="0" smtClean="0">
                <a:solidFill>
                  <a:srgbClr val="002060"/>
                </a:solidFill>
              </a:rPr>
              <a:t>(“Гөлчәчәк”)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656</TotalTime>
  <Words>167</Words>
  <Application>Microsoft Office PowerPoint</Application>
  <PresentationFormat>Экран (4:3)</PresentationFormat>
  <Paragraphs>51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Әкияттә кунакта</vt:lpstr>
      <vt:lpstr>Борын-борын  заманда...</vt:lpstr>
      <vt:lpstr>Слайд 3</vt:lpstr>
      <vt:lpstr>Слайд 4</vt:lpstr>
      <vt:lpstr>әкиятләр</vt:lpstr>
      <vt:lpstr>Бу өзек кайсы әкияттән?  1) Борын-борын заманда булган, ди, дәү сакаллы бер Кәҗә. Аның булган, ди, бәтиләре. Тагын булган, ди, бу Кәҗәнең бер өй-куышы. Кәҗә бәтиләре белән шул өй-куышта рәхәт-рәхәт тора икән, ди. </vt:lpstr>
      <vt:lpstr>Бу өзек кайсы әкияттән?  2) Егет көн саен атасы янына керә икән. Атасы моннан:  -Нихәл, улым, дөньяда  ниләр бар?-дип сорый икән. Егет күргәнен-ишеткәнен барын да сөйләп бирә икән.</vt:lpstr>
      <vt:lpstr>Бу өзек кайсы әкияттән?  3) Сылубикә уйный, көлә. Җилбикәне, әгәр абзыйларыңа дөресен әйтсәң, кара аны, минем усаллыкны күрерсең дип, гел куркытып тора , ди. </vt:lpstr>
      <vt:lpstr>Бу өзек кайсы әкияттән?  4) Борын-борын заманда зур карурман эчендә бер убырлы карчык торган, ди. Аның бер улы белән Гөлчәчәк атлы килене булган. Карчык бик явыз икән , ди.</vt:lpstr>
      <vt:lpstr>Артык сүзне тап!</vt:lpstr>
      <vt:lpstr>Артык сүзне тап!</vt:lpstr>
      <vt:lpstr>Әкиятләрнең авторын бел</vt:lpstr>
      <vt:lpstr>Әкияттә кунакта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2010-10-07T18:06:14Z</dcterms:created>
  <dcterms:modified xsi:type="dcterms:W3CDTF">2011-11-14T08:03:59Z</dcterms:modified>
</cp:coreProperties>
</file>