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2" r:id="rId3"/>
    <p:sldId id="257" r:id="rId4"/>
    <p:sldId id="258" r:id="rId5"/>
    <p:sldId id="267" r:id="rId6"/>
    <p:sldId id="260" r:id="rId7"/>
    <p:sldId id="261" r:id="rId8"/>
    <p:sldId id="264" r:id="rId9"/>
    <p:sldId id="288" r:id="rId10"/>
    <p:sldId id="290" r:id="rId11"/>
    <p:sldId id="268" r:id="rId12"/>
    <p:sldId id="289" r:id="rId13"/>
    <p:sldId id="262" r:id="rId14"/>
    <p:sldId id="294" r:id="rId15"/>
    <p:sldId id="273" r:id="rId16"/>
    <p:sldId id="263" r:id="rId17"/>
    <p:sldId id="270" r:id="rId18"/>
    <p:sldId id="295" r:id="rId19"/>
    <p:sldId id="293" r:id="rId20"/>
    <p:sldId id="274" r:id="rId21"/>
    <p:sldId id="275" r:id="rId22"/>
    <p:sldId id="276" r:id="rId23"/>
    <p:sldId id="277" r:id="rId24"/>
    <p:sldId id="278" r:id="rId25"/>
    <p:sldId id="286" r:id="rId26"/>
    <p:sldId id="280" r:id="rId27"/>
    <p:sldId id="281" r:id="rId28"/>
    <p:sldId id="283" r:id="rId29"/>
    <p:sldId id="284" r:id="rId30"/>
    <p:sldId id="296" r:id="rId31"/>
    <p:sldId id="29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600"/>
    <a:srgbClr val="336600"/>
    <a:srgbClr val="FF00FF"/>
    <a:srgbClr val="660033"/>
    <a:srgbClr val="800080"/>
    <a:srgbClr val="3333CC"/>
    <a:srgbClr val="CC0066"/>
    <a:srgbClr val="FF3300"/>
    <a:srgbClr val="FFFF66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40EE06D-74C3-4B0A-A028-EC753302BCF2}" type="datetimeFigureOut">
              <a:rPr lang="ru-RU" smtClean="0"/>
              <a:pPr/>
              <a:t>13.02.2011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09A085-FDBA-4906-BA31-60BC8F3E86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2;&#1072;&#1089;&#1083;&#1077;&#1085;&#1080;&#1094;&#1072;%2022\02%20-%20&#1056;&#1091;&#1089;&#1100;%20-%20&#1047;&#1072;&#1082;&#1083;&#1080;&#1082;&#1072;&#1085;&#1080;&#1077;%20&#1074;&#1077;&#1089;&#1085;&#1099;.mp3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bel.ru/news/culture/2006/02/28/17746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oikompas.ru/img/compas/2009-01-26/pancakeweek/93569999_orig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4;&#1077;&#1090;&#1072;\&#1056;&#1072;&#1073;&#1086;&#1095;&#1080;&#1081;%20&#1089;&#1090;&#1086;&#1083;\&#1052;&#1072;&#1089;&#1083;&#1077;&#1085;&#1080;&#1094;&#1072;%2022\01%20-%20&#1056;&#1091;&#1089;&#1100;%20-%20&#1052;&#1072;&#1089;&#1083;&#1077;&#1085;&#1080;&#1094;&#1072;.mp3" TargetMode="Externa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4;&#1077;&#1090;&#1072;\&#1056;&#1072;&#1073;&#1086;&#1095;&#1080;&#1081;%20&#1089;&#1090;&#1086;&#1083;\&#1052;&#1072;&#1089;&#1083;&#1077;&#1085;&#1080;&#1094;&#1072;%2022\01%20-%20&#1056;&#1091;&#1089;&#1100;%20-%20&#1052;&#1072;&#1089;&#1083;&#1077;&#1085;&#1080;&#1094;&#1072;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4;&#1077;&#1090;&#1072;\&#1056;&#1072;&#1073;&#1086;&#1095;&#1080;&#1081;%20&#1089;&#1090;&#1086;&#1083;\&#1052;&#1072;&#1089;&#1083;&#1077;&#1085;&#1080;&#1094;&#1072;%2022\01%20-%20&#1056;&#1091;&#1089;&#1100;%20-%20&#1052;&#1072;&#1089;&#1083;&#1077;&#1085;&#1080;&#1094;&#1072;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72;&#1089;&#1083;&#1077;&#1085;&#1080;&#1094;&#1072;%2022\14%20-%20&#1050;&#1072;&#1088;&#1072;&#1075;&#1086;&#1076;%20-%20&#1052;&#1072;&#1089;&#1083;&#1103;&#1085;&#1072;&#1103;.mp3" TargetMode="Externa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72;&#1089;&#1083;&#1077;&#1085;&#1080;&#1094;&#1072;%2022\+%25C1%25EB%25E8%25ED%25FB(-).mp3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72;&#1089;&#1083;&#1077;&#1085;&#1080;&#1094;&#1072;%2022\Chastushki%202.MP3" TargetMode="Externa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2;&#1072;&#1089;&#1083;&#1077;&#1085;&#1080;&#1094;&#1072;%2022\02%20-%20&#1056;&#1091;&#1089;&#1100;%20-%20&#1047;&#1072;&#1082;&#1083;&#1080;&#1082;&#1072;&#1085;&#1080;&#1077;%20&#1074;&#1077;&#1089;&#1085;&#1099;.mp3" TargetMode="Externa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ref.by/ref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oikompas.ru/img/compas/2009-01-26/pancakeweek/35453041_ori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-214338"/>
            <a:ext cx="9572692" cy="428628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ru-RU" sz="54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родимой               стороне… </a:t>
            </a:r>
            <a:endParaRPr lang="ru-RU" sz="5400" b="1" cap="none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4" descr="C:\Users\Гость\Desktop\29012011981.jpg"/>
          <p:cNvPicPr>
            <a:picLocks noChangeAspect="1" noChangeArrowheads="1"/>
          </p:cNvPicPr>
          <p:nvPr/>
        </p:nvPicPr>
        <p:blipFill>
          <a:blip r:embed="rId3" cstate="print">
            <a:lum bright="-9000" contrast="33000"/>
          </a:blip>
          <a:srcRect/>
          <a:stretch>
            <a:fillRect/>
          </a:stretch>
        </p:blipFill>
        <p:spPr bwMode="auto">
          <a:xfrm>
            <a:off x="3214678" y="2428868"/>
            <a:ext cx="4429156" cy="4143404"/>
          </a:xfrm>
          <a:prstGeom prst="foldedCorner">
            <a:avLst/>
          </a:prstGeom>
          <a:ln w="184150" cap="sq" cmpd="dbl">
            <a:solidFill>
              <a:srgbClr val="7030A0"/>
            </a:solidFill>
            <a:prstDash val="sysDot"/>
            <a:round/>
          </a:ln>
          <a:effectLst>
            <a:outerShdw blurRad="1270000" dir="4020000" sx="110000" sy="110000" algn="bl" rotWithShape="0">
              <a:srgbClr val="000000">
                <a:alpha val="71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4" name="02 - Русь - Закликание вес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9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072230" cy="7143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Среда – лакомка.</a:t>
            </a:r>
            <a:endParaRPr lang="ru-RU" dirty="0"/>
          </a:p>
        </p:txBody>
      </p:sp>
      <p:pic>
        <p:nvPicPr>
          <p:cNvPr id="4099" name="Picture 3" descr="C:\Documents and Settings\Света\Рабочий стол\Блины\54896333_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358114" cy="5143536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тмечаем маслениц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572032" cy="464347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Picture 4" descr="14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72066" y="1928802"/>
            <a:ext cx="3810000" cy="4572032"/>
          </a:xfrm>
          <a:prstGeom prst="rect">
            <a:avLst/>
          </a:prstGeom>
          <a:solidFill>
            <a:srgbClr val="00B050"/>
          </a:solidFill>
          <a:ln>
            <a:solidFill>
              <a:srgbClr val="33CC33"/>
            </a:solidFill>
          </a:ln>
          <a:effectLst>
            <a:softEdge rad="127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596" y="357166"/>
            <a:ext cx="8358246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Четверг –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широкий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четверток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разгул, перелом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55721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100" b="1" i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Пятница – тещины вечёрки</a:t>
            </a:r>
            <a:r>
              <a:rPr lang="ru-RU" sz="31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Суббота – </a:t>
            </a:r>
            <a:r>
              <a:rPr lang="ru-RU" sz="3100" b="1" i="1" cap="none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золовкины</a:t>
            </a:r>
            <a:r>
              <a:rPr lang="ru-RU" sz="3100" b="1" i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посиделки</a:t>
            </a:r>
            <a:r>
              <a:rPr lang="ru-RU" sz="31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Воскресенье – </a:t>
            </a:r>
            <a:r>
              <a:rPr lang="ru-RU" sz="31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прощеное  воскресенье,</a:t>
            </a:r>
            <a:r>
              <a:rPr lang="ru-RU" sz="3100" b="1" i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проводы Масленицы, целовальник</a:t>
            </a:r>
            <a:r>
              <a:rPr lang="ru-RU" sz="31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11" descr="is?ExDgrZSGi4dqAexOmYeMCl3sIANfbR2WR8VfPmQSUy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142984"/>
            <a:ext cx="2786082" cy="2982922"/>
          </a:xfrm>
          <a:prstGeom prst="rect">
            <a:avLst/>
          </a:prstGeom>
          <a:noFill/>
          <a:ln w="28575">
            <a:solidFill>
              <a:srgbClr val="33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3981448" cy="62865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первому дню Масленицы устраивались общие горы, качели, столы со сладкими яствами. Дети утром делали соломенную или тряпичную куклу  – Масленицу, чучело зимы, которое сжигается в конце праздника, а пепел от чучела рассеивали по полю, чтобы придать силу посеву, будущему урожаю.  Такую куклу делают многие народы. Чехи и словаки называют её 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марженой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болгары -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кукером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у нас - Масленицей.</a:t>
            </a:r>
          </a:p>
          <a:p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66"/>
            <a:ext cx="4500562" cy="2876573"/>
          </a:xfrm>
          <a:prstGeom prst="rect">
            <a:avLst/>
          </a:prstGeom>
          <a:solidFill>
            <a:srgbClr val="0070C0"/>
          </a:solidFill>
          <a:ln w="127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5" name="Picture 5" descr="стихи к масленице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00438"/>
            <a:ext cx="2000264" cy="307183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8434" name="Picture 2" descr="Поделки на маслениц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00438"/>
            <a:ext cx="2286016" cy="311467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2857520" cy="607223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Такую куклу делают многие народы. Чехи и словаки называют её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марженой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болгары 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кукером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а у нас - Масленицей.</a:t>
            </a:r>
            <a:endParaRPr lang="ru-RU" dirty="0"/>
          </a:p>
        </p:txBody>
      </p:sp>
      <p:pic>
        <p:nvPicPr>
          <p:cNvPr id="7170" name="Picture 2" descr="C:\Documents and Settings\Света\Рабочий стол\Блины\fdda15a827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57166"/>
            <a:ext cx="5214974" cy="6072230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28586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FF66"/>
                </a:solidFill>
              </a:rPr>
              <a:t>    </a:t>
            </a:r>
            <a:r>
              <a:rPr lang="ru-RU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Кукла – масленица</a:t>
            </a:r>
            <a:endParaRPr lang="ru-RU" sz="54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6357982" cy="4000528"/>
          </a:xfrm>
          <a:prstGeom prst="rect">
            <a:avLst/>
          </a:prstGeom>
          <a:noFill/>
          <a:ln w="38100">
            <a:solidFill>
              <a:srgbClr val="FFFF66"/>
            </a:solidFill>
            <a:prstDash val="dashDot"/>
            <a:miter lim="800000"/>
            <a:headEnd/>
            <a:tailEnd/>
          </a:ln>
          <a:effectLst/>
        </p:spPr>
      </p:pic>
      <p:pic>
        <p:nvPicPr>
          <p:cNvPr id="6" name="01 - Русь - Маслен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rgbClr val="002060"/>
                </a:solidFill>
              </a:rPr>
              <a:t>русский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</a:t>
            </a:r>
            <a:r>
              <a:rPr lang="ru-RU" dirty="0" smtClean="0">
                <a:solidFill>
                  <a:srgbClr val="002060"/>
                </a:solidFill>
              </a:rPr>
              <a:t>  костюм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26"/>
            <a:ext cx="3857653" cy="428624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85926"/>
            <a:ext cx="3714776" cy="2928958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57158" y="6215082"/>
            <a:ext cx="4252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Нижегородский народный костюм.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4857760"/>
            <a:ext cx="4071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Головные уборы: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-  кичка; б, в – кокошники.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01 - Русь - Маслен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642918"/>
            <a:ext cx="3857651" cy="5419731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642919"/>
            <a:ext cx="3786214" cy="5429288"/>
          </a:xfrm>
          <a:prstGeom prst="rect">
            <a:avLst/>
          </a:prstGeom>
          <a:noFill/>
          <a:ln w="28575">
            <a:solidFill>
              <a:srgbClr val="660033"/>
            </a:solidFill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929190" y="6215082"/>
            <a:ext cx="4214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Московский народный костюм.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6215082"/>
            <a:ext cx="8263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Вологодский народный костюм.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1 - Русь - Маслен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9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вета\Рабочий стол\Блины\si850386_jpg_12847443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72428" cy="5245913"/>
          </a:xfrm>
          <a:prstGeom prst="rect">
            <a:avLst/>
          </a:prstGeom>
          <a:noFill/>
          <a:ln w="28575">
            <a:solidFill>
              <a:srgbClr val="660033"/>
            </a:solidFill>
            <a:prstDash val="dash"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Света\Рабочий стол\Блины\foto04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929618" cy="5715040"/>
          </a:xfrm>
          <a:prstGeom prst="rect">
            <a:avLst/>
          </a:prstGeom>
          <a:noFill/>
          <a:ln w="38100">
            <a:solidFill>
              <a:srgbClr val="7030A0"/>
            </a:solidFill>
            <a:prstDash val="sysDot"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5"/>
            <a:ext cx="8143932" cy="478634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n w="1905">
                  <a:solidFill>
                    <a:srgbClr val="CC0066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Они хранили в жизни    мирной</a:t>
            </a:r>
          </a:p>
          <a:p>
            <a:pPr algn="ctr">
              <a:buNone/>
            </a:pPr>
            <a:r>
              <a:rPr lang="ru-RU" sz="4800" b="1" dirty="0" smtClean="0">
                <a:ln w="1905">
                  <a:solidFill>
                    <a:srgbClr val="CC0066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Привычки милой старины,</a:t>
            </a:r>
          </a:p>
          <a:p>
            <a:pPr algn="ctr">
              <a:buNone/>
            </a:pPr>
            <a:r>
              <a:rPr lang="ru-RU" sz="4800" b="1" dirty="0" smtClean="0">
                <a:ln w="1905">
                  <a:solidFill>
                    <a:srgbClr val="CC0066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У них на масленице жирной</a:t>
            </a:r>
          </a:p>
          <a:p>
            <a:pPr algn="ctr">
              <a:buNone/>
            </a:pPr>
            <a:r>
              <a:rPr lang="ru-RU" sz="4800" b="1" dirty="0" smtClean="0">
                <a:ln w="1905">
                  <a:solidFill>
                    <a:srgbClr val="CC0066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Водились русские блины.</a:t>
            </a:r>
            <a:endParaRPr lang="ru-RU" sz="4800" b="1" dirty="0">
              <a:ln w="1905">
                <a:solidFill>
                  <a:srgbClr val="CC0066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6000768"/>
            <a:ext cx="235745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С. Пушкин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071810"/>
            <a:ext cx="7215238" cy="35719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Масленица, бывшая некогда языческим праздником в честь бога солнца  - Ярила. В честь солнца сначала пекли пресные лепёшки, а когда научились приготовлять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заквасное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тесто, стали печь 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блины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Слово "блин" происходит от слова "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млин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и от глагола "мелить", то есть это блюда из намеленного, из муки.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maslenica-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143536" cy="26432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571480"/>
            <a:ext cx="400052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Блины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имели ритуальное значение: круглые, румяные, горячие,    символизирующие собой солнце, которое все ярче разгоралось, удлиняя дни.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Древние считали блин символом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поскольку он,  как и солнце, жёлтый, круглый и горячий, и верили, что вместе с блином они съедают частичку его тепла и могущества.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Блины пекутся каждый день, начиная с понедельника.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Блины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маслом, со сметаной, со шкварками, салом, маком, медом, вареньем, брусникой, семгой, икрой – не исчерпать всех возможностей праздничного стола.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sun_tu4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-285776"/>
            <a:ext cx="3857620" cy="2571768"/>
          </a:xfrm>
          <a:prstGeom prst="rect">
            <a:avLst/>
          </a:prstGeom>
          <a:noFill/>
        </p:spPr>
      </p:pic>
      <p:pic>
        <p:nvPicPr>
          <p:cNvPr id="10" name="Picture 5" descr="53aa5621f3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278608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44big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2214554"/>
            <a:ext cx="21431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blini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572008"/>
            <a:ext cx="321471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en-US" dirty="0" smtClean="0"/>
              <a:t>            </a:t>
            </a:r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а г а </a:t>
            </a:r>
            <a:r>
              <a:rPr lang="ru-RU" sz="440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и :</a:t>
            </a:r>
            <a:br>
              <a:rPr lang="ru-RU" sz="4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 Ток железный, посад яровой. 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5008" y="1285860"/>
            <a:ext cx="2957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(Блин на сковороде.)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2) На плешь капнешь, вставишь, попаришь, вынешь, поправишь.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000240"/>
            <a:ext cx="2605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(Пекутся блины.)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 Берега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железны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рыба без костей, вода дорога.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3643314"/>
            <a:ext cx="3808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(Сковорода, блин и масло.)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71488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4) Сидит царь-птица на золотых яичках.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5000636"/>
            <a:ext cx="3140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(Сковорода на углях.)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521497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5) Для любимой бабушки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Испеку оладушки 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Так румяны и вкусны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Эти пышные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................</a:t>
            </a:r>
            <a:endParaRPr lang="ru-RU" sz="2800" b="1" dirty="0" smtClean="0">
              <a:ln w="12700">
                <a:solidFill>
                  <a:schemeClr val="tx1"/>
                </a:solidFill>
              </a:ln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6) Масленица - объеденье !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Напечем блины с утра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К ним - сметана и варенье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И, конечно же............ </a:t>
            </a:r>
            <a:endParaRPr lang="ru-RU" sz="2800" b="1" i="1" dirty="0" smtClean="0">
              <a:ln w="19050">
                <a:solidFill>
                  <a:schemeClr val="tx1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7) И с икрой , и со сметаной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Всякие они вкусны !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Ноздреваты и румяны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Наши солнышки...........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ln w="19050">
                <a:solidFill>
                  <a:srgbClr val="660033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1285860"/>
            <a:ext cx="1689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n w="12700">
                  <a:solidFill>
                    <a:schemeClr val="tx1"/>
                  </a:solidFill>
                </a:ln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3200" b="1" i="1" dirty="0" smtClean="0">
                <a:ln w="12700">
                  <a:solidFill>
                    <a:schemeClr val="tx1"/>
                  </a:solidFill>
                </a:ln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блины</a:t>
            </a:r>
            <a:r>
              <a:rPr lang="ru-RU" sz="2400" b="1" dirty="0" smtClean="0">
                <a:ln w="12700">
                  <a:solidFill>
                    <a:schemeClr val="tx1"/>
                  </a:solidFill>
                </a:ln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3286124"/>
            <a:ext cx="1508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икра).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5143512"/>
            <a:ext cx="1705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n w="19050">
                  <a:solidFill>
                    <a:srgbClr val="660033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(блины).</a:t>
            </a:r>
            <a:endParaRPr lang="ru-RU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Технология изготовления «Солнышка»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fit-500x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71942"/>
            <a:ext cx="50720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fit-500x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85860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fit-500x8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285860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14 - Карагод - Масля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35821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643866" cy="10096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Техника безопасности при работе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с крючком и ножницами.                                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553480" cy="48037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Сидеть нужно прямо, корпус тела плотно прижать к спинке стула, ноги должны стоять прямо, опираясь всей подошвой о поверхность пола.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2. Ножницы должны лежать справа сомкнутыми лезвиями, кольцами к себе. Передавать ножницы нужно кольцами вперед, держась за сомкнутые лезвия.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3. Во время вязания крючком работу необходимо держать на расстоянии 35-40 см от глаз. Свет должен быть ярким и падать слева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4. Через каждые 15-20 мин. делайте перерыв на 2-3 мин., сделайте несколько круговых движений головой (чтобы размять мышцы шеи), фокусируйте взгляд «вдаль», лучше всего посмотрите в окно. 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5. Через каждый час в ходе вязания крючком делайте перерыв на 10 мин. </a:t>
            </a:r>
            <a:endParaRPr lang="ru-RU" sz="8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 поговорки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553480" cy="550072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«Блин не клин, брюха не расколет»,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 житьё, а Масленица»,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«Не всё коту Масленица»,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«Масленица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объедуха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деньгам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приборуха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«Боится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горькой редьки да пареной репы» (то есть предстоящего поста),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«Хоть с себя что заложить,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проводить»,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«Без блинов —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57200"/>
            <a:ext cx="6357982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П</a:t>
            </a:r>
            <a:r>
              <a:rPr lang="ru-RU" b="1" dirty="0" err="1" smtClean="0"/>
              <a:t>родолжи</a:t>
            </a:r>
            <a:r>
              <a:rPr lang="ru-RU" b="1" dirty="0" smtClean="0"/>
              <a:t>  пословицы: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5000660" cy="52864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Дом вести, не лапти … 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2. Всякая невеста для своего жениха …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3. С доброй женой горе – полгоря, а радость …  </a:t>
            </a:r>
            <a:endParaRPr lang="ru-RU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4. Замуж выходи – в оба …  </a:t>
            </a:r>
            <a:endParaRPr lang="ru-RU" dirty="0" smtClean="0">
              <a:ln>
                <a:solidFill>
                  <a:srgbClr val="7030A0"/>
                </a:solidFill>
              </a:ln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5. Жену выбирать, что жребий …  </a:t>
            </a:r>
            <a:endParaRPr lang="ru-RU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6. За хорошим мужем – жена …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3929066"/>
            <a:ext cx="20717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плести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4929198"/>
            <a:ext cx="1909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1500174"/>
            <a:ext cx="2000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вдвойне</a:t>
            </a:r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786454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i="1" dirty="0" smtClean="0">
                <a:ln>
                  <a:solidFill>
                    <a:srgbClr val="7030A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гляди</a:t>
            </a:r>
            <a:r>
              <a:rPr lang="ru-RU" sz="2800" dirty="0" smtClean="0">
                <a:ln>
                  <a:solidFill>
                    <a:srgbClr val="7030A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3071810"/>
            <a:ext cx="1814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метать</a:t>
            </a:r>
            <a:r>
              <a:rPr lang="ru-RU" sz="28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2428868"/>
            <a:ext cx="2059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молодеет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24918" cy="9286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«Блины»  русская народная песня.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+%C1%EB%E8%ED%FB(-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072206"/>
            <a:ext cx="304800" cy="304800"/>
          </a:xfrm>
          <a:prstGeom prst="rect">
            <a:avLst/>
          </a:prstGeom>
        </p:spPr>
      </p:pic>
      <p:pic>
        <p:nvPicPr>
          <p:cNvPr id="4" name="Picture 2" descr="C:\Documents and Settings\Света\Рабочий стол\Блины\&amp;_1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2571768" cy="2357454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</p:pic>
      <p:pic>
        <p:nvPicPr>
          <p:cNvPr id="6" name="Picture 2" descr="C:\Documents and Settings\Света\Рабочий стол\Блины\0428easter_concert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000108"/>
            <a:ext cx="5929354" cy="35719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4572008"/>
            <a:ext cx="8643966" cy="1857364"/>
          </a:xfrm>
          <a:prstGeom prst="rect">
            <a:avLst/>
          </a:prstGeom>
        </p:spPr>
        <p:txBody>
          <a:bodyPr vert="horz" anchor="ctr">
            <a:prstTxWarp prst="textWave1">
              <a:avLst>
                <a:gd name="adj1" fmla="val 12500"/>
                <a:gd name="adj2" fmla="val -388"/>
              </a:avLst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Ой,</a:t>
            </a:r>
            <a:r>
              <a:rPr kumimoji="0" lang="ru-RU" sz="3600" b="1" i="0" u="none" strike="noStrike" kern="1200" cap="all" spc="0" normalizeH="0" noProof="0" dirty="0" smtClean="0">
                <a:ln>
                  <a:noFill/>
                </a:ln>
                <a:solidFill>
                  <a:srgbClr val="80008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блины, блины, блины,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cap="all" baseline="0" dirty="0" smtClean="0">
                <a:solidFill>
                  <a:srgbClr val="80008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Вы,</a:t>
            </a:r>
            <a:r>
              <a:rPr lang="ru-RU" sz="3600" b="1" cap="all" dirty="0" smtClean="0">
                <a:solidFill>
                  <a:srgbClr val="80008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b="1" cap="all" dirty="0" err="1" smtClean="0">
                <a:solidFill>
                  <a:srgbClr val="80008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блиночки</a:t>
            </a:r>
            <a:r>
              <a:rPr lang="ru-RU" sz="3600" b="1" cap="all" dirty="0" smtClean="0">
                <a:solidFill>
                  <a:srgbClr val="80008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мои.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80008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«Масленичные частушки»</a:t>
            </a:r>
            <a:endParaRPr lang="ru-RU" dirty="0"/>
          </a:p>
        </p:txBody>
      </p:sp>
      <p:pic>
        <p:nvPicPr>
          <p:cNvPr id="4" name="Chastushki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  <p:pic>
        <p:nvPicPr>
          <p:cNvPr id="8194" name="Picture 2" descr="C:\Documents and Settings\Света\Рабочий стол\Блины\0_dda_a677dc96_XL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500174"/>
            <a:ext cx="721523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8286808" cy="20002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Февраль да март в России – месяцы переломные. Вроде бы и зима еще, да все знают, что к концу она движется. Вроде бы и солнышко пока близко над горизонтом, да все знают, что день на прирост пошел. А главное отличие зимы от весны – звуки. Зима воет буранами, свистит вьюгами, хрустит мягким снежком. А пригреет солнце – потекут капели, зазвенят ручьи. А еще, птичьи голоса возвещают о приходе весны. </a:t>
            </a:r>
          </a:p>
          <a:p>
            <a:endParaRPr lang="ru-RU" b="1" dirty="0"/>
          </a:p>
        </p:txBody>
      </p:sp>
      <p:pic>
        <p:nvPicPr>
          <p:cNvPr id="4" name="Picture 7" descr="maslenit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4143404"/>
          </a:xfrm>
          <a:prstGeom prst="rect">
            <a:avLst/>
          </a:prstGeom>
          <a:solidFill>
            <a:srgbClr val="660033"/>
          </a:solidFill>
          <a:ln w="38100" cmpd="dbl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Света\Рабочий стол\Блины\16944290002b899235b60497b96daaf589c4c599fc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</p:spPr>
      </p:pic>
      <p:pic>
        <p:nvPicPr>
          <p:cNvPr id="4" name="02 - Русь - Закликание вес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991500" cy="1152548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Список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ресурсов: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54162"/>
            <a:ext cx="8215338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1.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http://r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ef.by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/refs/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traditio.ru/wiki/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Масленица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None/>
            </a:pP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images.yandeks.ru/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http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www.lr-club.ru/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www.school17.edu-kolomna.ru/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liveinternet.ru/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en-US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http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vip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./km.ru/.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9286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n>
                  <a:solidFill>
                    <a:srgbClr val="660033"/>
                  </a:solidFill>
                </a:ln>
              </a:rPr>
              <a:t>   Веселый народный праздник – Масленица.</a:t>
            </a:r>
            <a:endParaRPr lang="ru-RU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2050" name="Picture 2" descr="C:\Documents and Settings\Света\Рабочий стол\Блины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>
                  <a:solidFill>
                    <a:srgbClr val="660033"/>
                  </a:solidFill>
                </a:ln>
              </a:rPr>
              <a:t>В Западной Европе он превратился в традиционный карнавал.</a:t>
            </a:r>
            <a:endParaRPr lang="ru-RU" dirty="0"/>
          </a:p>
        </p:txBody>
      </p:sp>
      <p:pic>
        <p:nvPicPr>
          <p:cNvPr id="4" name="Picture 5" descr="PETRUSK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76438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2786082" cy="62151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Шли за веками века, и мало-помалу красавица - богиня, вестница весны Лада превратилась в Масленицу. Само слово "масленица" появилось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 (16 веке). Масленица – гостья особая. Ее одно может привлечь – долгожданное солнечное тепло. Масленица – девушка капризная. Она любит, чтобы звали ее долго, хвалили-нахваливали да угощениями вкусными заманивали. </a:t>
            </a:r>
          </a:p>
          <a:p>
            <a:endParaRPr lang="ru-RU" dirty="0"/>
          </a:p>
        </p:txBody>
      </p:sp>
      <p:pic>
        <p:nvPicPr>
          <p:cNvPr id="4" name="Picture 2" descr="C:\Documents and Settings\Света\Рабочий стол\Блины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57166"/>
            <a:ext cx="5786478" cy="6215106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3481382" cy="5857916"/>
          </a:xfrm>
          <a:ln>
            <a:solidFill>
              <a:srgbClr val="FF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Масленицу в народе так любили, что, кроме многочисленных ласковых имен для всей недели 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("касаточка", "сахарные уста", "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целовальница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"), придумали названия и для каждого из семи дней. 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Дни были строго расписаны: кто к кому в гости ходит, кто кого угощает. </a:t>
            </a:r>
          </a:p>
          <a:p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Picture 5" descr="354530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428604"/>
            <a:ext cx="488156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857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Понедельник – встреча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5720" y="0"/>
            <a:ext cx="9358378" cy="8572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glow rad="101600">
                    <a:srgbClr val="FF0066">
                      <a:alpha val="60000"/>
                    </a:srgbClr>
                  </a:glo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Все дни масленицы имели свои названия.</a:t>
            </a:r>
            <a:endParaRPr lang="ru-RU" sz="2800" dirty="0">
              <a:effectLst>
                <a:glow rad="101600">
                  <a:srgbClr val="FF0066">
                    <a:alpha val="60000"/>
                  </a:srgbClr>
                </a:glo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479Gruzinskiy_MaslenicaG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143568" y="3714728"/>
            <a:ext cx="1071570" cy="3143272"/>
          </a:xfrm>
          <a:prstGeom prst="rect">
            <a:avLst/>
          </a:prstGeom>
          <a:noFill/>
          <a:ln w="28575" cmpd="dbl">
            <a:solidFill>
              <a:srgbClr val="33CC33"/>
            </a:solidFill>
          </a:ln>
        </p:spPr>
      </p:pic>
      <p:pic>
        <p:nvPicPr>
          <p:cNvPr id="3074" name="Picture 2" descr="C:\Documents and Settings\Света\Рабочий стол\Блины\j23675_1235408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7715304" cy="4838700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858180" cy="9286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Вторник –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заигрыши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pic>
        <p:nvPicPr>
          <p:cNvPr id="6" name="Рисунок 2" descr="http://zubova-poliana.narod.ru/history-tradition-eart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571612"/>
            <a:ext cx="4214842" cy="4357718"/>
          </a:xfrm>
          <a:prstGeom prst="rect">
            <a:avLst/>
          </a:prstGeom>
          <a:solidFill>
            <a:srgbClr val="00B050"/>
          </a:solidFill>
          <a:ln>
            <a:solidFill>
              <a:srgbClr val="3B2C24"/>
            </a:solidFill>
          </a:ln>
        </p:spPr>
      </p:pic>
      <p:pic>
        <p:nvPicPr>
          <p:cNvPr id="7" name="Picture 5" descr="gorka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2"/>
            <a:ext cx="4000528" cy="435771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877</TotalTime>
  <Words>1087</Words>
  <Application>Microsoft Office PowerPoint</Application>
  <PresentationFormat>Экран (4:3)</PresentationFormat>
  <Paragraphs>103</Paragraphs>
  <Slides>31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На родимой               стороне… </vt:lpstr>
      <vt:lpstr>Слайд 2</vt:lpstr>
      <vt:lpstr>Слайд 3</vt:lpstr>
      <vt:lpstr>Слайд 4</vt:lpstr>
      <vt:lpstr>В Западной Европе он превратился в традиционный карнавал.</vt:lpstr>
      <vt:lpstr>Слайд 6</vt:lpstr>
      <vt:lpstr>Слайд 7</vt:lpstr>
      <vt:lpstr>Все дни масленицы имели свои названия.</vt:lpstr>
      <vt:lpstr>              Вторник – заигрыши. </vt:lpstr>
      <vt:lpstr>     Среда – лакомка.</vt:lpstr>
      <vt:lpstr>Слайд 11</vt:lpstr>
      <vt:lpstr>  Пятница – тещины вечёрки.    Суббота – золовкины посиделки.    Воскресенье – прощеное  воскресенье, проводы Масленицы, целовальник.   </vt:lpstr>
      <vt:lpstr>Слайд 13</vt:lpstr>
      <vt:lpstr>Слайд 14</vt:lpstr>
      <vt:lpstr>    Кукла – масленица</vt:lpstr>
      <vt:lpstr>   русский  народный  костюм</vt:lpstr>
      <vt:lpstr>Слайд 17</vt:lpstr>
      <vt:lpstr>Слайд 18</vt:lpstr>
      <vt:lpstr>Слайд 19</vt:lpstr>
      <vt:lpstr>Слайд 20</vt:lpstr>
      <vt:lpstr>Слайд 21</vt:lpstr>
      <vt:lpstr>                        З а г а д к и : </vt:lpstr>
      <vt:lpstr>Слайд 23</vt:lpstr>
      <vt:lpstr>Технология изготовления «Солнышка» </vt:lpstr>
      <vt:lpstr>                Техника безопасности при работе                            с крючком и ножницами.                                                                       </vt:lpstr>
      <vt:lpstr>                    поговорки</vt:lpstr>
      <vt:lpstr>Продолжи  пословицы: </vt:lpstr>
      <vt:lpstr> «Блины»  русская народная песня.</vt:lpstr>
      <vt:lpstr>       «Масленичные частушки»</vt:lpstr>
      <vt:lpstr>Слайд 30</vt:lpstr>
      <vt:lpstr>Список  ресурсов: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ygvygvygfyg</dc:title>
  <dc:creator>Света</dc:creator>
  <cp:lastModifiedBy>Света</cp:lastModifiedBy>
  <cp:revision>95</cp:revision>
  <dcterms:created xsi:type="dcterms:W3CDTF">2011-01-30T11:47:08Z</dcterms:created>
  <dcterms:modified xsi:type="dcterms:W3CDTF">2011-02-13T08:51:21Z</dcterms:modified>
</cp:coreProperties>
</file>