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690BA-B0C6-4E83-86DD-9A3136D5792F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37841-F2D6-42EF-B9C1-20F1544F2A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37841-F2D6-42EF-B9C1-20F1544F2A39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8B00A1-7913-4FD8-A7B0-2DBAF39083EC}" type="datetimeFigureOut">
              <a:rPr lang="ru-RU" smtClean="0"/>
              <a:pPr/>
              <a:t>01.12.2009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63AB0C-F937-45AD-81F9-D8823C8944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82;&#1083;%20&#1095;&#1072;&#1089;\1\&#1088;&#1086;&#1076;&#1080;&#1090;&#1077;&#1083;&#1100;&#1089;&#1082;&#1080;&#1081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2;&#1083;%20&#1095;&#1072;&#1089;\1\&#1079;&#1099;&#1082;&#1080;&#1085;&#1072;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audio" Target="file:///F:\&#1082;&#1083;%20&#1095;&#1072;&#1089;\1\&#1084;&#1072;&#1084;&#1072;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82;&#1083;%20&#1095;&#1072;&#1089;\1\&#1089;&#1090;&#1072;&#1088;&#1080;&#1082;&#1080;.mp3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28605"/>
            <a:ext cx="8458200" cy="56471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/>
              <a:t>Святая святых</a:t>
            </a:r>
            <a:br>
              <a:rPr lang="ru-RU" sz="8000" dirty="0" smtClean="0"/>
            </a:br>
            <a:r>
              <a:rPr lang="ru-RU" sz="8000" dirty="0" smtClean="0"/>
              <a:t> – родительский дом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одительски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 flipH="1">
            <a:off x="8429652" y="6215082"/>
            <a:ext cx="366714" cy="366714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9148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4282" y="285728"/>
            <a:ext cx="3251231" cy="5840435"/>
          </a:xfrm>
        </p:spPr>
        <p:txBody>
          <a:bodyPr>
            <a:normAutofit/>
          </a:bodyPr>
          <a:lstStyle/>
          <a:p>
            <a:endParaRPr lang="ru-RU" sz="5400" dirty="0" smtClean="0"/>
          </a:p>
          <a:p>
            <a:pPr algn="ctr"/>
            <a:r>
              <a:rPr lang="ru-RU" sz="7200" dirty="0" smtClean="0">
                <a:solidFill>
                  <a:srgbClr val="C00000"/>
                </a:solidFill>
              </a:rPr>
              <a:t>Я=</a:t>
            </a:r>
          </a:p>
          <a:p>
            <a:r>
              <a:rPr lang="ru-RU" sz="4800" dirty="0" smtClean="0">
                <a:solidFill>
                  <a:srgbClr val="C00000"/>
                </a:solidFill>
              </a:rPr>
              <a:t>Сын,(дочь)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C000"/>
                </a:solidFill>
              </a:rPr>
              <a:t>Люблю родителей</a:t>
            </a:r>
          </a:p>
          <a:p>
            <a:r>
              <a:rPr lang="ru-RU" sz="4400" dirty="0" smtClean="0"/>
              <a:t>Дружу с родителями</a:t>
            </a:r>
          </a:p>
          <a:p>
            <a:r>
              <a:rPr lang="ru-RU" sz="4400" b="1" dirty="0" smtClean="0">
                <a:solidFill>
                  <a:srgbClr val="FFC000"/>
                </a:solidFill>
              </a:rPr>
              <a:t>Доверяю тайны</a:t>
            </a:r>
          </a:p>
          <a:p>
            <a:r>
              <a:rPr lang="ru-RU" sz="4400" b="1" dirty="0" smtClean="0"/>
              <a:t>Слушаю советы</a:t>
            </a:r>
          </a:p>
          <a:p>
            <a:r>
              <a:rPr lang="ru-RU" sz="4400" dirty="0" smtClean="0">
                <a:solidFill>
                  <a:srgbClr val="FFC000"/>
                </a:solidFill>
              </a:rPr>
              <a:t>Помогаю по дому</a:t>
            </a:r>
          </a:p>
          <a:p>
            <a:r>
              <a:rPr lang="ru-RU" sz="4400" dirty="0" smtClean="0"/>
              <a:t>Делаю подарки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Мачеха – неродная мать;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Отчим –неродной отец;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Теща, тесть – мать, отец жены;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Свекровь, свекор – мать отец мужа;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Деверь – брат мужа;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Шурин – брат жены;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Невестка – женщина по отношению к родным ее мужа;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Золовка – сестра мужа;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Свояченица – сестра жены;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Свояк – муж свояченицы;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Сноха – жена сына;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Зять –муж дочери;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dirty="0" smtClean="0"/>
              <a:t>Социально-приемлемые позиции: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не трагедия – многие семьи оказываются в таком положении</a:t>
            </a:r>
          </a:p>
          <a:p>
            <a:r>
              <a:rPr lang="ru-RU" dirty="0" smtClean="0"/>
              <a:t>Перераспределение обязанностей в семье</a:t>
            </a:r>
          </a:p>
          <a:p>
            <a:r>
              <a:rPr lang="ru-RU" dirty="0" smtClean="0"/>
              <a:t>Умение понять того, кого любишь</a:t>
            </a:r>
          </a:p>
          <a:p>
            <a:r>
              <a:rPr lang="ru-RU" dirty="0" smtClean="0"/>
              <a:t>Уважение решения и права выбора другого человека</a:t>
            </a:r>
          </a:p>
          <a:p>
            <a:r>
              <a:rPr lang="ru-RU" dirty="0" smtClean="0"/>
              <a:t>Стремление помочь близкому человеку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Социально-приемлемые позиции: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Оценка ситуации с позиции близких людей, родителей</a:t>
            </a:r>
          </a:p>
          <a:p>
            <a:r>
              <a:rPr lang="ru-RU" dirty="0" smtClean="0"/>
              <a:t>Стремление разобраться в сложившейся ситуации</a:t>
            </a:r>
          </a:p>
          <a:p>
            <a:r>
              <a:rPr lang="ru-RU" dirty="0" smtClean="0"/>
              <a:t>Ориентация на сочувствие, эмпатия</a:t>
            </a:r>
          </a:p>
          <a:p>
            <a:r>
              <a:rPr lang="ru-RU" dirty="0" smtClean="0"/>
              <a:t>Умение прощать</a:t>
            </a:r>
            <a:endParaRPr lang="ru-RU" dirty="0"/>
          </a:p>
        </p:txBody>
      </p:sp>
      <p:pic>
        <p:nvPicPr>
          <p:cNvPr id="4" name="зыки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43966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2863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Любили тебя без особых причин,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 то, что ты  - внук,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 то, что ты  - сын,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 то, что растешь.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 то, что на маму и папу похож.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 эта любовь до конца твоих дней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Останется тайной опорой твоей.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В.Берестов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57166"/>
            <a:ext cx="4040188" cy="1357321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33CC"/>
                </a:solidFill>
              </a:rPr>
              <a:t>Мать, </a:t>
            </a:r>
          </a:p>
          <a:p>
            <a:pPr algn="ctr"/>
            <a:r>
              <a:rPr lang="ru-RU" sz="4400" dirty="0" smtClean="0">
                <a:solidFill>
                  <a:srgbClr val="FF33CC"/>
                </a:solidFill>
              </a:rPr>
              <a:t>бабушка</a:t>
            </a:r>
            <a:endParaRPr lang="ru-RU" sz="4400" dirty="0">
              <a:solidFill>
                <a:srgbClr val="FF33CC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285728"/>
            <a:ext cx="4041775" cy="157163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33CC"/>
                </a:solidFill>
              </a:rPr>
              <a:t>Отец, </a:t>
            </a:r>
          </a:p>
          <a:p>
            <a:pPr algn="ctr"/>
            <a:r>
              <a:rPr lang="ru-RU" sz="4400" dirty="0" smtClean="0">
                <a:solidFill>
                  <a:srgbClr val="FF33CC"/>
                </a:solidFill>
              </a:rPr>
              <a:t>дедушка</a:t>
            </a:r>
            <a:endParaRPr lang="ru-RU" sz="4400" dirty="0">
              <a:solidFill>
                <a:srgbClr val="FF33CC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Женское начало в воспитании: нежность, ласка, любовь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Бескорыстная любовь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Великодушие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Терпимость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Трудолюбие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Доброта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Прощение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Забота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6249" y="2174875"/>
            <a:ext cx="4857752" cy="3951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Мужское начало в воспитании: строгость, суровость, воля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Защита семьи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Глава семьи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Один отец значит больше, чем сто учителей  (Д.Герберт)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Строгость, требовательность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Практические умения, знания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" name="мам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4390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3155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9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Любовь к родителям –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основа всех добродетелей.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                    Цицерон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smtClean="0">
                <a:solidFill>
                  <a:srgbClr val="00B0F0"/>
                </a:solidFill>
                <a:latin typeface="Book Antiqua" pitchFamily="18" charset="0"/>
              </a:rPr>
              <a:t>Что дает нам  родительская семья?</a:t>
            </a:r>
            <a:endParaRPr lang="ru-RU" b="0" i="1" dirty="0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/>
              <a:t>Основы нравственности;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Основу миропонимания;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Любовь к Родине;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Знания, умения;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Ум жизненный опыт.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85727"/>
            <a:ext cx="4211668" cy="42862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Дети (самооценка)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214291"/>
            <a:ext cx="4041775" cy="500065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Родители (по мнению детей)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571480"/>
            <a:ext cx="4354544" cy="628652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Умеете ли поставить себя на место родителей?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Понимаете ли вы родителей?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Обращаетесь ли вы к родителям за советом?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Участвуете ли вы в работе по дому?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Знаете ли вы где и как работают родители?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Выполняете ли обещания, данные родителям?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Знакомы ли вы с друзьями, сослуживцами родителей?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Участвуете ли вы в семейных праздниках?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Являетесь ли вы друзьями, помощниками, радостью для родителей?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Обсуждаете ли вы прочитанные книги, просмотренные фильмы с родителями?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Ходите ли вы вместе с родителями в театры, на концерты, выставки?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Хотите ли вы проводить досуг с родителями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Дарите ли подарки родителям к празднику?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Хотите ли иметь «свою» копилку, денежный счет?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Предпочитаете ли вы проводить свободное время вне дома (на улице)?</a:t>
            </a:r>
          </a:p>
          <a:p>
            <a:pPr marL="457200" indent="-45720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Да   + 1 балл</a:t>
            </a:r>
          </a:p>
          <a:p>
            <a:pPr marL="457200" indent="-45720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Нет   - 1 балл</a:t>
            </a:r>
          </a:p>
          <a:p>
            <a:pPr marL="457200" indent="-45720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Не совсем   - 0 баллов</a:t>
            </a:r>
          </a:p>
          <a:p>
            <a:pPr marL="457200" indent="-45720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Итого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642918"/>
            <a:ext cx="4498975" cy="5857916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Умеют ли поставить себя на место детей?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Понимают ли родители вас?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Говорят ли (делают попытки) родители с вами «по душам»?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Правильно ли ведут себя родители, привлекают ли вас к хозяйственным делам?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Интересуются ли родители вашей школьной  и внешкольной жизнью?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Выполняют ли родители обещания, данные вам?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Знают ли родители ваших друзей, учителей, знакомых?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Делают ли родители вам семейные праздники, участвуют ли в них?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Являются ли родители вашими старшими друзьями?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Обсуждают ли родители с вами произведения искусства?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Берут ли вас (зовут) на  просмотр спектаклей, на концерты, выставки?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Часто ли родители проводят с вами свободное время?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Дарят ли родители вам подарки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Дают ли родители вам деньги на «личные расходы»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5600" dirty="0" smtClean="0">
                <a:solidFill>
                  <a:schemeClr val="bg1"/>
                </a:solidFill>
              </a:rPr>
              <a:t>Ограничивают ли вас родители в проведении досуга вне дома (на улице)?</a:t>
            </a:r>
          </a:p>
          <a:p>
            <a:pPr marL="457200" indent="-457200">
              <a:buNone/>
            </a:pPr>
            <a:r>
              <a:rPr lang="ru-RU" sz="5600" dirty="0" smtClean="0">
                <a:solidFill>
                  <a:schemeClr val="bg1"/>
                </a:solidFill>
              </a:rPr>
              <a:t>Да      + 1 балл</a:t>
            </a:r>
          </a:p>
          <a:p>
            <a:pPr marL="457200" indent="-457200">
              <a:buNone/>
            </a:pPr>
            <a:r>
              <a:rPr lang="ru-RU" sz="5600" dirty="0" smtClean="0">
                <a:solidFill>
                  <a:schemeClr val="bg1"/>
                </a:solidFill>
              </a:rPr>
              <a:t>Нет       - 1 балл</a:t>
            </a:r>
          </a:p>
          <a:p>
            <a:pPr marL="457200" indent="-457200">
              <a:buNone/>
            </a:pPr>
            <a:r>
              <a:rPr lang="ru-RU" sz="5600" dirty="0" smtClean="0">
                <a:solidFill>
                  <a:schemeClr val="bg1"/>
                </a:solidFill>
              </a:rPr>
              <a:t>Не совсем      - 0 баллов</a:t>
            </a:r>
          </a:p>
          <a:p>
            <a:pPr marL="457200" indent="-457200">
              <a:buNone/>
            </a:pPr>
            <a:r>
              <a:rPr lang="ru-RU" sz="5600" dirty="0" smtClean="0">
                <a:solidFill>
                  <a:schemeClr val="bg1"/>
                </a:solidFill>
              </a:rPr>
              <a:t>Итого 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7"/>
            <a:ext cx="9144000" cy="1000131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Ваши предки: родовое (генеалогическое) древо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37761"/>
            <a:ext cx="8143932" cy="506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стари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714876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2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FFFF00"/>
                </a:solidFill>
              </a:rPr>
              <a:t>Мысли мудрых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FFFF00"/>
                </a:solidFill>
              </a:rPr>
              <a:t>Отцы и дети не должны дожидаться просьбы друг от друга, а предупредительно давать потребное друг другу. (Диоген)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FFFF00"/>
                </a:solidFill>
              </a:rPr>
              <a:t>Неуважение к родителям, есть первый признак безнравственности.  (А.Пушкин)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FFFF00"/>
                </a:solidFill>
              </a:rPr>
              <a:t>Ужасная судьба отца и сына –жить розно и в разлуке умереть. (М.Лермонтов)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FFFF00"/>
                </a:solidFill>
              </a:rPr>
              <a:t>Дети родителям – не судьи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FFFF00"/>
                </a:solidFill>
              </a:rPr>
              <a:t>Друзей можно выбирать самим, а братьев и сестер не выбирают.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FFFF00"/>
                </a:solidFill>
              </a:rPr>
              <a:t>На свете все найдешь, кроме отца с матерью</a:t>
            </a:r>
          </a:p>
          <a:p>
            <a:pPr>
              <a:buFont typeface="Wingdings" pitchFamily="2" charset="2"/>
              <a:buChar char="Ø"/>
            </a:pPr>
            <a:endParaRPr lang="ru-RU" i="1" dirty="0" smtClean="0"/>
          </a:p>
          <a:p>
            <a:pPr>
              <a:buFont typeface="Wingdings" pitchFamily="2" charset="2"/>
              <a:buChar char="Ø"/>
            </a:pPr>
            <a:endParaRPr lang="ru-RU" i="1" dirty="0" smtClean="0"/>
          </a:p>
          <a:p>
            <a:pPr>
              <a:buFont typeface="Wingdings" pitchFamily="2" charset="2"/>
              <a:buChar char="Ø"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Рекомендации-соображения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Относитесь к родителям так, как хотели бы, чтобы ваши будущие дети относились к вам</a:t>
            </a:r>
          </a:p>
          <a:p>
            <a:r>
              <a:rPr lang="ru-RU" dirty="0" smtClean="0"/>
              <a:t>Критикуя родителей, примите во внимание, что содержание любви родителей и детей – разное, её проявления неоднозначны и должны быть понятны с обеих сторон.</a:t>
            </a:r>
          </a:p>
          <a:p>
            <a:r>
              <a:rPr lang="ru-RU" dirty="0" smtClean="0"/>
              <a:t>Неблагодарность самая гнусная, но вместе с тем самая обыкновенная – это неблагодарность детей к родителям.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350</TotalTime>
  <Words>751</Words>
  <Application>Microsoft Office PowerPoint</Application>
  <PresentationFormat>Экран (4:3)</PresentationFormat>
  <Paragraphs>122</Paragraphs>
  <Slides>13</Slides>
  <Notes>1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Святая святых  – родительский дом</vt:lpstr>
      <vt:lpstr>Слайд 2</vt:lpstr>
      <vt:lpstr>Слайд 3</vt:lpstr>
      <vt:lpstr>Любовь к родителям –  основа всех добродетелей.                      Цицерон</vt:lpstr>
      <vt:lpstr>Что дает нам  родительская семья?</vt:lpstr>
      <vt:lpstr>Слайд 6</vt:lpstr>
      <vt:lpstr>Ваши предки: родовое (генеалогическое) древо</vt:lpstr>
      <vt:lpstr>Слайд 8</vt:lpstr>
      <vt:lpstr>Рекомендации-соображения</vt:lpstr>
      <vt:lpstr>Слайд 10</vt:lpstr>
      <vt:lpstr>Слайд 11</vt:lpstr>
      <vt:lpstr>Социально-приемлемые позиции:</vt:lpstr>
      <vt:lpstr>Социально-приемлемые позиции:</vt:lpstr>
    </vt:vector>
  </TitlesOfParts>
  <Company>МОУ "СОШ п.Дубки Саратовского района саратовсой об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Святая святых  – родительский дом</dc:title>
  <dc:creator>Татьяна Дудникова</dc:creator>
  <cp:lastModifiedBy>Админ</cp:lastModifiedBy>
  <cp:revision>33</cp:revision>
  <dcterms:created xsi:type="dcterms:W3CDTF">2009-11-30T11:46:40Z</dcterms:created>
  <dcterms:modified xsi:type="dcterms:W3CDTF">2009-12-01T08:56:33Z</dcterms:modified>
</cp:coreProperties>
</file>