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88" r:id="rId3"/>
    <p:sldId id="285" r:id="rId4"/>
    <p:sldId id="286" r:id="rId5"/>
    <p:sldId id="268" r:id="rId6"/>
    <p:sldId id="269" r:id="rId7"/>
    <p:sldId id="271" r:id="rId8"/>
    <p:sldId id="261" r:id="rId9"/>
    <p:sldId id="270" r:id="rId10"/>
    <p:sldId id="262" r:id="rId11"/>
    <p:sldId id="272" r:id="rId12"/>
    <p:sldId id="273" r:id="rId13"/>
    <p:sldId id="274" r:id="rId14"/>
    <p:sldId id="275" r:id="rId15"/>
    <p:sldId id="257" r:id="rId16"/>
    <p:sldId id="256" r:id="rId17"/>
    <p:sldId id="284" r:id="rId18"/>
    <p:sldId id="258" r:id="rId19"/>
    <p:sldId id="278" r:id="rId20"/>
    <p:sldId id="287" r:id="rId21"/>
    <p:sldId id="265" r:id="rId22"/>
    <p:sldId id="276" r:id="rId23"/>
    <p:sldId id="280" r:id="rId24"/>
    <p:sldId id="283" r:id="rId25"/>
    <p:sldId id="282" r:id="rId26"/>
    <p:sldId id="281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CF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46F890A9-2807-4EBB-B81D-B2AA78EC7F39}" styleName="Темный стиль 2 -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Темный стиль 2 -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Темный стиль 2 -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AF606853-7671-496A-8E4F-DF71F8EC918B}" styleName="Темный стиль 1 - акцент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A488322-F2BA-4B5B-9748-0D474271808F}" styleName="Средний стиль 3 -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7292A2E-F333-43FB-9621-5CBBE7FDCDCB}" styleName="Светлый стиль 2 -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12C8C85-51F0-491E-9774-3900AFEF0FD7}" styleName="Светлый стиль 2 -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8D230F3-CF80-4859-8CE7-A43EE81993B5}" styleName="Светлый стиль 1 -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49" d="100"/>
          <a:sy n="49" d="100"/>
        </p:scale>
        <p:origin x="-1110" y="-4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B9D50AF-023D-4BAF-B6AC-262C28F0BF9D}" type="doc">
      <dgm:prSet loTypeId="urn:microsoft.com/office/officeart/2005/8/layout/cycle2" loCatId="cycle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BA767745-39BB-4749-8F87-823C3114A59D}">
      <dgm:prSet/>
      <dgm:spPr/>
      <dgm:t>
        <a:bodyPr/>
        <a:lstStyle/>
        <a:p>
          <a:pPr rtl="0"/>
          <a:r>
            <a:rPr lang="ru-RU" b="1" dirty="0" smtClean="0"/>
            <a:t>Успехи в хозяйстве в 10-11 веках</a:t>
          </a:r>
          <a:endParaRPr lang="ru-RU" dirty="0"/>
        </a:p>
      </dgm:t>
    </dgm:pt>
    <dgm:pt modelId="{C337AACB-A415-422E-AA41-4C7573F7C683}" type="parTrans" cxnId="{334FC0DC-32F1-49B4-8DFD-C918D5C40042}">
      <dgm:prSet/>
      <dgm:spPr/>
      <dgm:t>
        <a:bodyPr/>
        <a:lstStyle/>
        <a:p>
          <a:endParaRPr lang="ru-RU"/>
        </a:p>
      </dgm:t>
    </dgm:pt>
    <dgm:pt modelId="{876EC01E-8374-4198-B43D-E57E3C52D371}" type="sibTrans" cxnId="{334FC0DC-32F1-49B4-8DFD-C918D5C40042}">
      <dgm:prSet/>
      <dgm:spPr/>
      <dgm:t>
        <a:bodyPr/>
        <a:lstStyle/>
        <a:p>
          <a:endParaRPr lang="ru-RU"/>
        </a:p>
      </dgm:t>
    </dgm:pt>
    <dgm:pt modelId="{CB0687BC-95FC-4020-AB10-5D41740C5E2A}" type="pres">
      <dgm:prSet presAssocID="{7B9D50AF-023D-4BAF-B6AC-262C28F0BF9D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F74BFD4-0218-4836-825D-C51F5F36BB2C}" type="pres">
      <dgm:prSet presAssocID="{BA767745-39BB-4749-8F87-823C3114A59D}" presName="node" presStyleLbl="node1" presStyleIdx="0" presStyleCnt="1" custScaleX="189070" custScaleY="124959" custRadScaleRad="100012" custRadScaleInc="-3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34FC0DC-32F1-49B4-8DFD-C918D5C40042}" srcId="{7B9D50AF-023D-4BAF-B6AC-262C28F0BF9D}" destId="{BA767745-39BB-4749-8F87-823C3114A59D}" srcOrd="0" destOrd="0" parTransId="{C337AACB-A415-422E-AA41-4C7573F7C683}" sibTransId="{876EC01E-8374-4198-B43D-E57E3C52D371}"/>
    <dgm:cxn modelId="{CE7CA9EC-5229-48BB-A35A-9AFF6E497C58}" type="presOf" srcId="{7B9D50AF-023D-4BAF-B6AC-262C28F0BF9D}" destId="{CB0687BC-95FC-4020-AB10-5D41740C5E2A}" srcOrd="0" destOrd="0" presId="urn:microsoft.com/office/officeart/2005/8/layout/cycle2"/>
    <dgm:cxn modelId="{5ECD021A-FAC9-449C-A39C-110B274C7000}" type="presOf" srcId="{BA767745-39BB-4749-8F87-823C3114A59D}" destId="{1F74BFD4-0218-4836-825D-C51F5F36BB2C}" srcOrd="0" destOrd="0" presId="urn:microsoft.com/office/officeart/2005/8/layout/cycle2"/>
    <dgm:cxn modelId="{DB520893-09BB-489B-A354-D192EEA82D77}" type="presParOf" srcId="{CB0687BC-95FC-4020-AB10-5D41740C5E2A}" destId="{1F74BFD4-0218-4836-825D-C51F5F36BB2C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BADEF1D-DC33-4F75-954B-60CF4A98C998}" type="doc">
      <dgm:prSet loTypeId="urn:microsoft.com/office/officeart/2005/8/layout/cycle2" loCatId="cycle" qsTypeId="urn:microsoft.com/office/officeart/2005/8/quickstyle/3d3" qsCatId="3D" csTypeId="urn:microsoft.com/office/officeart/2005/8/colors/accent1_4" csCatId="accent1" phldr="1"/>
      <dgm:spPr/>
      <dgm:t>
        <a:bodyPr/>
        <a:lstStyle/>
        <a:p>
          <a:endParaRPr lang="ru-RU"/>
        </a:p>
      </dgm:t>
    </dgm:pt>
    <dgm:pt modelId="{318B3E06-330B-4B81-AC92-182F4807DB92}">
      <dgm:prSet custT="1"/>
      <dgm:spPr/>
      <dgm:t>
        <a:bodyPr/>
        <a:lstStyle/>
        <a:p>
          <a:pPr rtl="0"/>
          <a:r>
            <a:rPr lang="ru-RU" sz="1400" b="1" dirty="0" smtClean="0">
              <a:solidFill>
                <a:schemeClr val="tx1"/>
              </a:solidFill>
            </a:rPr>
            <a:t>Крестьяне излишки продуктов могли менять на изделия ремесленников</a:t>
          </a:r>
          <a:endParaRPr lang="ru-RU" sz="1400" b="1" dirty="0">
            <a:solidFill>
              <a:schemeClr val="tx1"/>
            </a:solidFill>
          </a:endParaRPr>
        </a:p>
      </dgm:t>
    </dgm:pt>
    <dgm:pt modelId="{B9EEA1CF-BF19-4145-B315-3F5F41205366}" type="parTrans" cxnId="{A48FB04D-6554-4340-A67F-864A30CFDA1E}">
      <dgm:prSet/>
      <dgm:spPr/>
      <dgm:t>
        <a:bodyPr/>
        <a:lstStyle/>
        <a:p>
          <a:endParaRPr lang="ru-RU"/>
        </a:p>
      </dgm:t>
    </dgm:pt>
    <dgm:pt modelId="{971F5D16-9E21-4B1E-996F-EC1AA3D700E5}" type="sibTrans" cxnId="{A48FB04D-6554-4340-A67F-864A30CFDA1E}">
      <dgm:prSet/>
      <dgm:spPr/>
      <dgm:t>
        <a:bodyPr/>
        <a:lstStyle/>
        <a:p>
          <a:endParaRPr lang="ru-RU"/>
        </a:p>
      </dgm:t>
    </dgm:pt>
    <dgm:pt modelId="{1846339A-F107-476E-AA74-EE49BA7FC736}" type="pres">
      <dgm:prSet presAssocID="{1BADEF1D-DC33-4F75-954B-60CF4A98C998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722240D-8DB2-48E8-BFF0-360D3BB883CB}" type="pres">
      <dgm:prSet presAssocID="{318B3E06-330B-4B81-AC92-182F4807DB92}" presName="node" presStyleLbl="node1" presStyleIdx="0" presStyleCnt="1" custScaleX="228571" custScaleY="187176" custRadScaleRad="85595" custRadScaleInc="-5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0746681-8271-4EF7-9216-8F3E1017A444}" type="presOf" srcId="{1BADEF1D-DC33-4F75-954B-60CF4A98C998}" destId="{1846339A-F107-476E-AA74-EE49BA7FC736}" srcOrd="0" destOrd="0" presId="urn:microsoft.com/office/officeart/2005/8/layout/cycle2"/>
    <dgm:cxn modelId="{A48FB04D-6554-4340-A67F-864A30CFDA1E}" srcId="{1BADEF1D-DC33-4F75-954B-60CF4A98C998}" destId="{318B3E06-330B-4B81-AC92-182F4807DB92}" srcOrd="0" destOrd="0" parTransId="{B9EEA1CF-BF19-4145-B315-3F5F41205366}" sibTransId="{971F5D16-9E21-4B1E-996F-EC1AA3D700E5}"/>
    <dgm:cxn modelId="{6582AC3F-E74C-4309-A248-49345A4BD392}" type="presOf" srcId="{318B3E06-330B-4B81-AC92-182F4807DB92}" destId="{1722240D-8DB2-48E8-BFF0-360D3BB883CB}" srcOrd="0" destOrd="0" presId="urn:microsoft.com/office/officeart/2005/8/layout/cycle2"/>
    <dgm:cxn modelId="{112D379A-E769-4929-8643-22C9F49B061E}" type="presParOf" srcId="{1846339A-F107-476E-AA74-EE49BA7FC736}" destId="{1722240D-8DB2-48E8-BFF0-360D3BB883CB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7B74861-0C50-4205-9255-6A0D15A161B6}" type="doc">
      <dgm:prSet loTypeId="urn:microsoft.com/office/officeart/2005/8/layout/cycle2" loCatId="cycle" qsTypeId="urn:microsoft.com/office/officeart/2005/8/quickstyle/3d3" qsCatId="3D" csTypeId="urn:microsoft.com/office/officeart/2005/8/colors/accent1_4" csCatId="accent1" phldr="1"/>
      <dgm:spPr/>
      <dgm:t>
        <a:bodyPr/>
        <a:lstStyle/>
        <a:p>
          <a:endParaRPr lang="ru-RU"/>
        </a:p>
      </dgm:t>
    </dgm:pt>
    <dgm:pt modelId="{763EEF0C-F400-4CBB-B5C8-880E60CEDE24}">
      <dgm:prSet/>
      <dgm:spPr/>
      <dgm:t>
        <a:bodyPr/>
        <a:lstStyle/>
        <a:p>
          <a:pPr rtl="0"/>
          <a:r>
            <a:rPr lang="ru-RU" b="1" dirty="0" smtClean="0">
              <a:solidFill>
                <a:schemeClr val="tx1"/>
              </a:solidFill>
            </a:rPr>
            <a:t>Подъем сельского хозяйства. Рост урожайности</a:t>
          </a:r>
          <a:endParaRPr lang="ru-RU" dirty="0">
            <a:solidFill>
              <a:schemeClr val="tx1"/>
            </a:solidFill>
          </a:endParaRPr>
        </a:p>
      </dgm:t>
    </dgm:pt>
    <dgm:pt modelId="{A61F043C-3633-49D5-8D29-28B5445B44F3}" type="parTrans" cxnId="{D273F22D-E1CC-4FB7-839B-0FC803FE8B13}">
      <dgm:prSet/>
      <dgm:spPr/>
      <dgm:t>
        <a:bodyPr/>
        <a:lstStyle/>
        <a:p>
          <a:endParaRPr lang="ru-RU"/>
        </a:p>
      </dgm:t>
    </dgm:pt>
    <dgm:pt modelId="{84345E49-E619-4137-9D71-C265580274C6}" type="sibTrans" cxnId="{D273F22D-E1CC-4FB7-839B-0FC803FE8B13}">
      <dgm:prSet/>
      <dgm:spPr/>
      <dgm:t>
        <a:bodyPr/>
        <a:lstStyle/>
        <a:p>
          <a:endParaRPr lang="ru-RU"/>
        </a:p>
      </dgm:t>
    </dgm:pt>
    <dgm:pt modelId="{7370DE10-178B-47C2-879F-ADAB7DC242D2}" type="pres">
      <dgm:prSet presAssocID="{37B74861-0C50-4205-9255-6A0D15A161B6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2A98522-5699-40EF-9829-CBDC1CC586FA}" type="pres">
      <dgm:prSet presAssocID="{763EEF0C-F400-4CBB-B5C8-880E60CEDE24}" presName="node" presStyleLbl="node1" presStyleIdx="0" presStyleCnt="1" custScaleX="179343" custScaleY="125818" custRadScaleRad="104915" custRadScaleInc="8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CA33D51-491D-48D3-84DC-2B0D8B712337}" type="presOf" srcId="{763EEF0C-F400-4CBB-B5C8-880E60CEDE24}" destId="{82A98522-5699-40EF-9829-CBDC1CC586FA}" srcOrd="0" destOrd="0" presId="urn:microsoft.com/office/officeart/2005/8/layout/cycle2"/>
    <dgm:cxn modelId="{D273F22D-E1CC-4FB7-839B-0FC803FE8B13}" srcId="{37B74861-0C50-4205-9255-6A0D15A161B6}" destId="{763EEF0C-F400-4CBB-B5C8-880E60CEDE24}" srcOrd="0" destOrd="0" parTransId="{A61F043C-3633-49D5-8D29-28B5445B44F3}" sibTransId="{84345E49-E619-4137-9D71-C265580274C6}"/>
    <dgm:cxn modelId="{A070B931-23C5-4B5E-B3AC-FCDE84751DB9}" type="presOf" srcId="{37B74861-0C50-4205-9255-6A0D15A161B6}" destId="{7370DE10-178B-47C2-879F-ADAB7DC242D2}" srcOrd="0" destOrd="0" presId="urn:microsoft.com/office/officeart/2005/8/layout/cycle2"/>
    <dgm:cxn modelId="{D94E93E8-6318-4C33-AE6E-40D4944745D1}" type="presParOf" srcId="{7370DE10-178B-47C2-879F-ADAB7DC242D2}" destId="{82A98522-5699-40EF-9829-CBDC1CC586FA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3B51ED8-C34F-4388-9B0A-1644A1DE9FF6}" type="doc">
      <dgm:prSet loTypeId="urn:microsoft.com/office/officeart/2005/8/layout/cycle2" loCatId="cycle" qsTypeId="urn:microsoft.com/office/officeart/2005/8/quickstyle/3d3" qsCatId="3D" csTypeId="urn:microsoft.com/office/officeart/2005/8/colors/accent1_4" csCatId="accent1" phldr="1"/>
      <dgm:spPr/>
      <dgm:t>
        <a:bodyPr/>
        <a:lstStyle/>
        <a:p>
          <a:endParaRPr lang="ru-RU"/>
        </a:p>
      </dgm:t>
    </dgm:pt>
    <dgm:pt modelId="{1850A72F-66AC-42E0-A329-FB9E057BC42C}" type="pres">
      <dgm:prSet presAssocID="{D3B51ED8-C34F-4388-9B0A-1644A1DE9FF6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CE33CFD2-6FF1-4B36-8F3F-996E4404E64C}" type="presOf" srcId="{D3B51ED8-C34F-4388-9B0A-1644A1DE9FF6}" destId="{1850A72F-66AC-42E0-A329-FB9E057BC42C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3F3AE3A-20AC-4C17-970E-0FE1070B34CE}" type="doc">
      <dgm:prSet loTypeId="urn:microsoft.com/office/officeart/2005/8/layout/cycle2" loCatId="cycle" qsTypeId="urn:microsoft.com/office/officeart/2005/8/quickstyle/3d3" qsCatId="3D" csTypeId="urn:microsoft.com/office/officeart/2005/8/colors/accent1_4" csCatId="accent1" phldr="1"/>
      <dgm:spPr/>
      <dgm:t>
        <a:bodyPr/>
        <a:lstStyle/>
        <a:p>
          <a:endParaRPr lang="ru-RU"/>
        </a:p>
      </dgm:t>
    </dgm:pt>
    <dgm:pt modelId="{7570A359-322F-42E7-92D3-B89459D21737}">
      <dgm:prSet custT="1"/>
      <dgm:spPr/>
      <dgm:t>
        <a:bodyPr/>
        <a:lstStyle/>
        <a:p>
          <a:pPr rtl="0"/>
          <a:r>
            <a:rPr lang="ru-RU" sz="2000" b="1" dirty="0" smtClean="0">
              <a:solidFill>
                <a:schemeClr val="tx1"/>
              </a:solidFill>
            </a:rPr>
            <a:t>Вырос спрос на изделия ремесленников</a:t>
          </a:r>
          <a:endParaRPr lang="ru-RU" sz="2000" b="1" dirty="0">
            <a:solidFill>
              <a:schemeClr val="tx1"/>
            </a:solidFill>
          </a:endParaRPr>
        </a:p>
      </dgm:t>
    </dgm:pt>
    <dgm:pt modelId="{31B78FA3-E5E5-40A2-824F-20A8A3E0CC85}" type="parTrans" cxnId="{29B44AED-D189-4051-BFEC-6F5A74A923F4}">
      <dgm:prSet/>
      <dgm:spPr/>
      <dgm:t>
        <a:bodyPr/>
        <a:lstStyle/>
        <a:p>
          <a:endParaRPr lang="ru-RU"/>
        </a:p>
      </dgm:t>
    </dgm:pt>
    <dgm:pt modelId="{178728BC-50D2-47CB-8593-AD5365C69620}" type="sibTrans" cxnId="{29B44AED-D189-4051-BFEC-6F5A74A923F4}">
      <dgm:prSet/>
      <dgm:spPr/>
      <dgm:t>
        <a:bodyPr/>
        <a:lstStyle/>
        <a:p>
          <a:endParaRPr lang="ru-RU"/>
        </a:p>
      </dgm:t>
    </dgm:pt>
    <dgm:pt modelId="{4913AA67-F75E-4083-BB7F-192BEA684583}" type="pres">
      <dgm:prSet presAssocID="{13F3AE3A-20AC-4C17-970E-0FE1070B34CE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FB4C08A-4792-4B6E-860B-6C998EA516E5}" type="pres">
      <dgm:prSet presAssocID="{7570A359-322F-42E7-92D3-B89459D21737}" presName="node" presStyleLbl="node1" presStyleIdx="0" presStyleCnt="1" custScaleX="298108" custScaleY="172071" custRadScaleRad="144247" custRadScaleInc="3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8AA5D15-6BB9-4C17-993C-661AD920D82E}" type="presOf" srcId="{13F3AE3A-20AC-4C17-970E-0FE1070B34CE}" destId="{4913AA67-F75E-4083-BB7F-192BEA684583}" srcOrd="0" destOrd="0" presId="urn:microsoft.com/office/officeart/2005/8/layout/cycle2"/>
    <dgm:cxn modelId="{29B44AED-D189-4051-BFEC-6F5A74A923F4}" srcId="{13F3AE3A-20AC-4C17-970E-0FE1070B34CE}" destId="{7570A359-322F-42E7-92D3-B89459D21737}" srcOrd="0" destOrd="0" parTransId="{31B78FA3-E5E5-40A2-824F-20A8A3E0CC85}" sibTransId="{178728BC-50D2-47CB-8593-AD5365C69620}"/>
    <dgm:cxn modelId="{6D346271-2CB5-4CD6-9188-94A935BBC946}" type="presOf" srcId="{7570A359-322F-42E7-92D3-B89459D21737}" destId="{7FB4C08A-4792-4B6E-860B-6C998EA516E5}" srcOrd="0" destOrd="0" presId="urn:microsoft.com/office/officeart/2005/8/layout/cycle2"/>
    <dgm:cxn modelId="{3E56786F-B77D-404E-9DEA-CBABD98C4CE6}" type="presParOf" srcId="{4913AA67-F75E-4083-BB7F-192BEA684583}" destId="{7FB4C08A-4792-4B6E-860B-6C998EA516E5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7EFB421-ACB7-42D5-AE7B-7B7619E26AF2}" type="doc">
      <dgm:prSet loTypeId="urn:microsoft.com/office/officeart/2005/8/layout/cycle2" loCatId="cycle" qsTypeId="urn:microsoft.com/office/officeart/2005/8/quickstyle/3d3" qsCatId="3D" csTypeId="urn:microsoft.com/office/officeart/2005/8/colors/accent1_4" csCatId="accent1" phldr="1"/>
      <dgm:spPr/>
      <dgm:t>
        <a:bodyPr/>
        <a:lstStyle/>
        <a:p>
          <a:endParaRPr lang="ru-RU"/>
        </a:p>
      </dgm:t>
    </dgm:pt>
    <dgm:pt modelId="{56006086-B71C-4E35-AB39-7B1B7562E5CE}">
      <dgm:prSet custT="1"/>
      <dgm:spPr/>
      <dgm:t>
        <a:bodyPr/>
        <a:lstStyle/>
        <a:p>
          <a:pPr rtl="0"/>
          <a:r>
            <a:rPr lang="ru-RU" sz="1800" b="1" dirty="0" smtClean="0">
              <a:solidFill>
                <a:schemeClr val="tx1"/>
              </a:solidFill>
            </a:rPr>
            <a:t>Возникла потребность в ремесленниках</a:t>
          </a:r>
          <a:endParaRPr lang="ru-RU" sz="1800" b="1" dirty="0">
            <a:solidFill>
              <a:schemeClr val="tx1"/>
            </a:solidFill>
          </a:endParaRPr>
        </a:p>
      </dgm:t>
    </dgm:pt>
    <dgm:pt modelId="{6C9CBF51-812D-4507-BB05-B379E38AE6F8}" type="parTrans" cxnId="{16EBB61C-DB28-4592-8FA6-A4D9E11E70C7}">
      <dgm:prSet/>
      <dgm:spPr/>
      <dgm:t>
        <a:bodyPr/>
        <a:lstStyle/>
        <a:p>
          <a:endParaRPr lang="ru-RU"/>
        </a:p>
      </dgm:t>
    </dgm:pt>
    <dgm:pt modelId="{16B6C2A9-506C-484C-AD75-2B07881FA983}" type="sibTrans" cxnId="{16EBB61C-DB28-4592-8FA6-A4D9E11E70C7}">
      <dgm:prSet/>
      <dgm:spPr/>
      <dgm:t>
        <a:bodyPr/>
        <a:lstStyle/>
        <a:p>
          <a:endParaRPr lang="ru-RU"/>
        </a:p>
      </dgm:t>
    </dgm:pt>
    <dgm:pt modelId="{DBF06BD0-0C0C-4289-B4FE-24F0DA93B300}" type="pres">
      <dgm:prSet presAssocID="{57EFB421-ACB7-42D5-AE7B-7B7619E26AF2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24B2A58-94D4-441B-AA88-0A613BD944FA}" type="pres">
      <dgm:prSet presAssocID="{56006086-B71C-4E35-AB39-7B1B7562E5CE}" presName="node" presStyleLbl="node1" presStyleIdx="0" presStyleCnt="1" custScaleX="218803" custScaleY="146892" custRadScaleRad="138546" custRadScaleInc="-5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604CCD3-22E7-472B-BEA4-14BB2105F4BF}" type="presOf" srcId="{56006086-B71C-4E35-AB39-7B1B7562E5CE}" destId="{F24B2A58-94D4-441B-AA88-0A613BD944FA}" srcOrd="0" destOrd="0" presId="urn:microsoft.com/office/officeart/2005/8/layout/cycle2"/>
    <dgm:cxn modelId="{16EBB61C-DB28-4592-8FA6-A4D9E11E70C7}" srcId="{57EFB421-ACB7-42D5-AE7B-7B7619E26AF2}" destId="{56006086-B71C-4E35-AB39-7B1B7562E5CE}" srcOrd="0" destOrd="0" parTransId="{6C9CBF51-812D-4507-BB05-B379E38AE6F8}" sibTransId="{16B6C2A9-506C-484C-AD75-2B07881FA983}"/>
    <dgm:cxn modelId="{2F522C55-CB0F-4347-8E85-186BEC4525D4}" type="presOf" srcId="{57EFB421-ACB7-42D5-AE7B-7B7619E26AF2}" destId="{DBF06BD0-0C0C-4289-B4FE-24F0DA93B300}" srcOrd="0" destOrd="0" presId="urn:microsoft.com/office/officeart/2005/8/layout/cycle2"/>
    <dgm:cxn modelId="{E79AE4DE-5069-4612-84E8-A72F0604EC06}" type="presParOf" srcId="{DBF06BD0-0C0C-4289-B4FE-24F0DA93B300}" destId="{F24B2A58-94D4-441B-AA88-0A613BD944FA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3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CA4CCB8-1291-4429-87D7-3DE196D08683}" type="doc">
      <dgm:prSet loTypeId="urn:microsoft.com/office/officeart/2005/8/layout/cycle2" loCatId="cycle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C6478447-5CE3-49A9-9BA3-7BF96F812324}">
      <dgm:prSet custT="1"/>
      <dgm:spPr/>
      <dgm:t>
        <a:bodyPr/>
        <a:lstStyle/>
        <a:p>
          <a:pPr rtl="0"/>
          <a:r>
            <a:rPr lang="ru-RU" sz="2000" b="1" dirty="0" smtClean="0"/>
            <a:t>Ремесло отделилось от сельского хозяйства</a:t>
          </a:r>
          <a:endParaRPr lang="ru-RU" sz="2000" b="1" dirty="0"/>
        </a:p>
      </dgm:t>
    </dgm:pt>
    <dgm:pt modelId="{2FABEF40-9A03-4BFA-8B34-1A82683EA43E}" type="parTrans" cxnId="{AA33033D-EB85-4023-B337-020ED230CA56}">
      <dgm:prSet/>
      <dgm:spPr/>
      <dgm:t>
        <a:bodyPr/>
        <a:lstStyle/>
        <a:p>
          <a:endParaRPr lang="ru-RU"/>
        </a:p>
      </dgm:t>
    </dgm:pt>
    <dgm:pt modelId="{BE24CFE5-6385-48B8-B5D2-EDF7F1E3F56C}" type="sibTrans" cxnId="{AA33033D-EB85-4023-B337-020ED230CA56}">
      <dgm:prSet/>
      <dgm:spPr/>
      <dgm:t>
        <a:bodyPr/>
        <a:lstStyle/>
        <a:p>
          <a:endParaRPr lang="ru-RU"/>
        </a:p>
      </dgm:t>
    </dgm:pt>
    <dgm:pt modelId="{3B7236AE-D6D4-4582-AF74-5D71A9FC683E}" type="pres">
      <dgm:prSet presAssocID="{ACA4CCB8-1291-4429-87D7-3DE196D08683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45F1E0D-796B-4C10-9026-E77EE6337F09}" type="pres">
      <dgm:prSet presAssocID="{C6478447-5CE3-49A9-9BA3-7BF96F812324}" presName="node" presStyleLbl="node1" presStyleIdx="0" presStyleCnt="1" custScaleX="271979" custScaleY="219284" custRadScaleRad="94877" custRadScaleInc="-11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DB2440E-264F-4631-A423-6CDA60162075}" type="presOf" srcId="{ACA4CCB8-1291-4429-87D7-3DE196D08683}" destId="{3B7236AE-D6D4-4582-AF74-5D71A9FC683E}" srcOrd="0" destOrd="0" presId="urn:microsoft.com/office/officeart/2005/8/layout/cycle2"/>
    <dgm:cxn modelId="{AA33033D-EB85-4023-B337-020ED230CA56}" srcId="{ACA4CCB8-1291-4429-87D7-3DE196D08683}" destId="{C6478447-5CE3-49A9-9BA3-7BF96F812324}" srcOrd="0" destOrd="0" parTransId="{2FABEF40-9A03-4BFA-8B34-1A82683EA43E}" sibTransId="{BE24CFE5-6385-48B8-B5D2-EDF7F1E3F56C}"/>
    <dgm:cxn modelId="{5EAA55C9-CD6C-49F0-8C87-2CB676E24620}" type="presOf" srcId="{C6478447-5CE3-49A9-9BA3-7BF96F812324}" destId="{345F1E0D-796B-4C10-9026-E77EE6337F09}" srcOrd="0" destOrd="0" presId="urn:microsoft.com/office/officeart/2005/8/layout/cycle2"/>
    <dgm:cxn modelId="{36FE239C-3A14-43E9-BA67-5F8544F3605A}" type="presParOf" srcId="{3B7236AE-D6D4-4582-AF74-5D71A9FC683E}" destId="{345F1E0D-796B-4C10-9026-E77EE6337F09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3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74BFD4-0218-4836-825D-C51F5F36BB2C}">
      <dsp:nvSpPr>
        <dsp:cNvPr id="0" name=""/>
        <dsp:cNvSpPr/>
      </dsp:nvSpPr>
      <dsp:spPr>
        <a:xfrm>
          <a:off x="6996" y="3160"/>
          <a:ext cx="2579851" cy="170505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Успехи в хозяйстве в 10-11 веках</a:t>
          </a:r>
          <a:endParaRPr lang="ru-RU" sz="2400" kern="1200" dirty="0"/>
        </a:p>
      </dsp:txBody>
      <dsp:txXfrm>
        <a:off x="384806" y="252860"/>
        <a:ext cx="1824231" cy="120565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22240D-8DB2-48E8-BFF0-360D3BB883CB}">
      <dsp:nvSpPr>
        <dsp:cNvPr id="0" name=""/>
        <dsp:cNvSpPr/>
      </dsp:nvSpPr>
      <dsp:spPr>
        <a:xfrm>
          <a:off x="4" y="54125"/>
          <a:ext cx="2304251" cy="1886943"/>
        </a:xfrm>
        <a:prstGeom prst="ellipse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</a:rPr>
            <a:t>Крестьяне излишки продуктов могли менять на изделия ремесленников</a:t>
          </a:r>
          <a:endParaRPr lang="ru-RU" sz="1400" b="1" kern="1200" dirty="0">
            <a:solidFill>
              <a:schemeClr val="tx1"/>
            </a:solidFill>
          </a:endParaRPr>
        </a:p>
      </dsp:txBody>
      <dsp:txXfrm>
        <a:off x="337454" y="330461"/>
        <a:ext cx="1629351" cy="133427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A98522-5699-40EF-9829-CBDC1CC586FA}">
      <dsp:nvSpPr>
        <dsp:cNvPr id="0" name=""/>
        <dsp:cNvSpPr/>
      </dsp:nvSpPr>
      <dsp:spPr>
        <a:xfrm>
          <a:off x="0" y="0"/>
          <a:ext cx="2407147" cy="1688733"/>
        </a:xfrm>
        <a:prstGeom prst="ellipse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chemeClr val="tx1"/>
              </a:solidFill>
            </a:rPr>
            <a:t>Подъем сельского хозяйства. Рост урожайности</a:t>
          </a:r>
          <a:endParaRPr lang="ru-RU" sz="1700" kern="1200" dirty="0">
            <a:solidFill>
              <a:schemeClr val="tx1"/>
            </a:solidFill>
          </a:endParaRPr>
        </a:p>
      </dsp:txBody>
      <dsp:txXfrm>
        <a:off x="352519" y="247309"/>
        <a:ext cx="1702109" cy="119411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B4C08A-4792-4B6E-860B-6C998EA516E5}">
      <dsp:nvSpPr>
        <dsp:cNvPr id="0" name=""/>
        <dsp:cNvSpPr/>
      </dsp:nvSpPr>
      <dsp:spPr>
        <a:xfrm>
          <a:off x="0" y="0"/>
          <a:ext cx="3142048" cy="1813622"/>
        </a:xfrm>
        <a:prstGeom prst="ellipse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</a:rPr>
            <a:t>Вырос спрос на изделия ремесленников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460142" y="265599"/>
        <a:ext cx="2221764" cy="128242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4B2A58-94D4-441B-AA88-0A613BD944FA}">
      <dsp:nvSpPr>
        <dsp:cNvPr id="0" name=""/>
        <dsp:cNvSpPr/>
      </dsp:nvSpPr>
      <dsp:spPr>
        <a:xfrm>
          <a:off x="0" y="130394"/>
          <a:ext cx="2641882" cy="1773611"/>
        </a:xfrm>
        <a:prstGeom prst="ellipse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</a:rPr>
            <a:t>Возникла потребность в ремесленниках</a:t>
          </a:r>
          <a:endParaRPr lang="ru-RU" sz="1800" b="1" kern="1200" dirty="0">
            <a:solidFill>
              <a:schemeClr val="tx1"/>
            </a:solidFill>
          </a:endParaRPr>
        </a:p>
      </dsp:txBody>
      <dsp:txXfrm>
        <a:off x="386895" y="390133"/>
        <a:ext cx="1868092" cy="125413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5F1E0D-796B-4C10-9026-E77EE6337F09}">
      <dsp:nvSpPr>
        <dsp:cNvPr id="0" name=""/>
        <dsp:cNvSpPr/>
      </dsp:nvSpPr>
      <dsp:spPr>
        <a:xfrm>
          <a:off x="399054" y="1743"/>
          <a:ext cx="2409257" cy="194247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Ремесло отделилось от сельского хозяйства</a:t>
          </a:r>
          <a:endParaRPr lang="ru-RU" sz="2000" b="1" kern="1200" dirty="0"/>
        </a:p>
      </dsp:txBody>
      <dsp:txXfrm>
        <a:off x="751882" y="286211"/>
        <a:ext cx="1703601" cy="13735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5663-F850-440E-BF1A-BF0C16FAE57A}" type="datetimeFigureOut">
              <a:rPr lang="ru-RU" smtClean="0"/>
              <a:t>09.10.2011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538D2-0BD7-447C-8C02-B022E4C035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614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5663-F850-440E-BF1A-BF0C16FAE57A}" type="datetimeFigureOut">
              <a:rPr lang="ru-RU" smtClean="0"/>
              <a:t>09.10.2011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538D2-0BD7-447C-8C02-B022E4C035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80940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5663-F850-440E-BF1A-BF0C16FAE57A}" type="datetimeFigureOut">
              <a:rPr lang="ru-RU" smtClean="0"/>
              <a:t>09.10.2011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538D2-0BD7-447C-8C02-B022E4C035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68656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19 октября 2005</a:t>
            </a: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20AC4-BF7C-4494-AAB1-9E544E5336BA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49165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19 октября 2005</a:t>
            </a: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0C396-46CC-497F-9193-8FC2A5EB039A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77386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19 октября 2005</a:t>
            </a: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FC127-A0D6-4992-B9A3-36C1E832239D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7173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19 октября 2005</a:t>
            </a: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177A6-3DDF-44B3-B74C-58F651215629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937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19 октября 2005</a:t>
            </a: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49A1A-E551-423B-BF18-8208265EE37F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44329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19 октября 2005</a:t>
            </a: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A21CB-4B5D-4CC6-BFBE-3CEFE83DD627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9468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19 октября 2005</a:t>
            </a: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13EC1-A285-4F77-8B91-31668DF5B41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1481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19 октября 2005</a:t>
            </a: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84CDC-381D-49F2-92AB-057FE2E6962E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0483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5663-F850-440E-BF1A-BF0C16FAE57A}" type="datetimeFigureOut">
              <a:rPr lang="ru-RU" smtClean="0"/>
              <a:t>09.10.2011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538D2-0BD7-447C-8C02-B022E4C035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53565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19 октября 2005</a:t>
            </a: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4BE89-B3E7-4F47-90C7-F7066878AE4D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72147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19 октября 2005</a:t>
            </a: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68A9F-9A79-450C-9C51-640D155DFCF7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5029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19 октября 2005</a:t>
            </a: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5FC40-56C6-496F-A723-B134930E85E9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3149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t>19 октября 2005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F9C4AA6-5748-4690-9279-83A8E61CFDB2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502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5663-F850-440E-BF1A-BF0C16FAE57A}" type="datetimeFigureOut">
              <a:rPr lang="ru-RU" smtClean="0"/>
              <a:t>09.10.2011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538D2-0BD7-447C-8C02-B022E4C035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8418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5663-F850-440E-BF1A-BF0C16FAE57A}" type="datetimeFigureOut">
              <a:rPr lang="ru-RU" smtClean="0"/>
              <a:t>09.10.2011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538D2-0BD7-447C-8C02-B022E4C035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1478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5663-F850-440E-BF1A-BF0C16FAE57A}" type="datetimeFigureOut">
              <a:rPr lang="ru-RU" smtClean="0"/>
              <a:t>09.10.2011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538D2-0BD7-447C-8C02-B022E4C035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2667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5663-F850-440E-BF1A-BF0C16FAE57A}" type="datetimeFigureOut">
              <a:rPr lang="ru-RU" smtClean="0"/>
              <a:t>09.10.2011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538D2-0BD7-447C-8C02-B022E4C035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555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5663-F850-440E-BF1A-BF0C16FAE57A}" type="datetimeFigureOut">
              <a:rPr lang="ru-RU" smtClean="0"/>
              <a:t>09.10.2011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538D2-0BD7-447C-8C02-B022E4C035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1685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5663-F850-440E-BF1A-BF0C16FAE57A}" type="datetimeFigureOut">
              <a:rPr lang="ru-RU" smtClean="0"/>
              <a:t>09.10.2011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538D2-0BD7-447C-8C02-B022E4C035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6907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5663-F850-440E-BF1A-BF0C16FAE57A}" type="datetimeFigureOut">
              <a:rPr lang="ru-RU" smtClean="0"/>
              <a:t>09.10.2011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538D2-0BD7-447C-8C02-B022E4C035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68857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945663-F850-440E-BF1A-BF0C16FAE57A}" type="datetimeFigureOut">
              <a:rPr lang="ru-RU" smtClean="0"/>
              <a:t>09.10.2011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2538D2-0BD7-447C-8C02-B022E4C035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3237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</a:rPr>
              <a:t>19 октября 2005</a:t>
            </a:r>
            <a:endParaRPr lang="ru-RU">
              <a:solidFill>
                <a:prstClr val="black">
                  <a:lumMod val="50000"/>
                  <a:lumOff val="50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A3C2FE-0A24-4704-B4FE-4947750423DA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428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hyperlink" Target="&#1087;&#1091;&#1090;&#1077;&#1096;&#1077;&#1089;&#1090;&#1074;&#1080;&#1077;%20&#1082;&#1091;&#1087;&#1094;&#1072;%20&#1041;&#1072;&#1088;&#1072;&#1096;&#1082;&#1086;%20&#1078;&#1077;&#1085;&#1103;.pptx" TargetMode="Externa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file:///C:\Documents%20and%20Settings\1\&#1052;&#1086;&#1080;%20&#1076;&#1086;&#1082;&#1091;&#1084;&#1077;&#1085;&#1090;&#1099;\&#1089;&#1088;&#1077;&#1076;&#1085;&#1077;&#1074;&#1077;&#1082;&#1086;&#1074;&#1099;&#1081;%20&#1075;&#1086;&#1088;&#1086;&#1076;%20&#1059;&#1088;&#1086;&#1082;\27.wmv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18" Type="http://schemas.openxmlformats.org/officeDocument/2006/relationships/diagramLayout" Target="../diagrams/layout4.xml"/><Relationship Id="rId26" Type="http://schemas.microsoft.com/office/2007/relationships/diagramDrawing" Target="../diagrams/drawing5.xml"/><Relationship Id="rId3" Type="http://schemas.openxmlformats.org/officeDocument/2006/relationships/diagramLayout" Target="../diagrams/layout1.xml"/><Relationship Id="rId21" Type="http://schemas.microsoft.com/office/2007/relationships/diagramDrawing" Target="../diagrams/drawing4.xml"/><Relationship Id="rId34" Type="http://schemas.openxmlformats.org/officeDocument/2006/relationships/diagramQuickStyle" Target="../diagrams/quickStyle7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17" Type="http://schemas.openxmlformats.org/officeDocument/2006/relationships/diagramData" Target="../diagrams/data4.xml"/><Relationship Id="rId25" Type="http://schemas.openxmlformats.org/officeDocument/2006/relationships/diagramColors" Target="../diagrams/colors5.xml"/><Relationship Id="rId33" Type="http://schemas.openxmlformats.org/officeDocument/2006/relationships/diagramLayout" Target="../diagrams/layout7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20" Type="http://schemas.openxmlformats.org/officeDocument/2006/relationships/diagramColors" Target="../diagrams/colors4.xml"/><Relationship Id="rId29" Type="http://schemas.openxmlformats.org/officeDocument/2006/relationships/diagramQuickStyle" Target="../diagrams/quickStyle6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24" Type="http://schemas.openxmlformats.org/officeDocument/2006/relationships/diagramQuickStyle" Target="../diagrams/quickStyle5.xml"/><Relationship Id="rId32" Type="http://schemas.openxmlformats.org/officeDocument/2006/relationships/diagramData" Target="../diagrams/data7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23" Type="http://schemas.openxmlformats.org/officeDocument/2006/relationships/diagramLayout" Target="../diagrams/layout5.xml"/><Relationship Id="rId28" Type="http://schemas.openxmlformats.org/officeDocument/2006/relationships/diagramLayout" Target="../diagrams/layout6.xml"/><Relationship Id="rId36" Type="http://schemas.microsoft.com/office/2007/relationships/diagramDrawing" Target="../diagrams/drawing7.xml"/><Relationship Id="rId10" Type="http://schemas.openxmlformats.org/officeDocument/2006/relationships/diagramColors" Target="../diagrams/colors2.xml"/><Relationship Id="rId19" Type="http://schemas.openxmlformats.org/officeDocument/2006/relationships/diagramQuickStyle" Target="../diagrams/quickStyle4.xml"/><Relationship Id="rId31" Type="http://schemas.microsoft.com/office/2007/relationships/diagramDrawing" Target="../diagrams/drawing6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Relationship Id="rId22" Type="http://schemas.openxmlformats.org/officeDocument/2006/relationships/diagramData" Target="../diagrams/data5.xml"/><Relationship Id="rId27" Type="http://schemas.openxmlformats.org/officeDocument/2006/relationships/diagramData" Target="../diagrams/data6.xml"/><Relationship Id="rId30" Type="http://schemas.openxmlformats.org/officeDocument/2006/relationships/diagramColors" Target="../diagrams/colors6.xml"/><Relationship Id="rId35" Type="http://schemas.openxmlformats.org/officeDocument/2006/relationships/diagramColors" Target="../diagrams/colors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&#1074;&#1086;&#1079;&#1085;&#1080;&#1082;&#1085;&#1086;&#1074;&#1077;&#1085;&#1080;&#1077;%20&#1075;&#1086;&#1088;&#1086;&#1076;&#1086;&#1074;%206%20&#1082;&#1083;.pptx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550812"/>
            <a:ext cx="5976664" cy="6248331"/>
          </a:xfrm>
        </p:spPr>
      </p:pic>
    </p:spTree>
    <p:extLst>
      <p:ext uri="{BB962C8B-B14F-4D97-AF65-F5344CB8AC3E}">
        <p14:creationId xmlns:p14="http://schemas.microsoft.com/office/powerpoint/2010/main" val="1655008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0688" y="-171400"/>
            <a:ext cx="12673408" cy="7704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188640"/>
            <a:ext cx="9649071" cy="686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396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8356" y="260648"/>
            <a:ext cx="3173524" cy="1143000"/>
          </a:xfrm>
          <a:gradFill flip="none"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/>
          <a:lstStyle/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098" y="33034"/>
            <a:ext cx="4499992" cy="6824965"/>
          </a:xfrm>
          <a:prstGeom prst="rect">
            <a:avLst/>
          </a:prstGeom>
          <a:noFill/>
          <a:ln w="76200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464708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361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441" y="0"/>
            <a:ext cx="47609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4959" y="0"/>
            <a:ext cx="4724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71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42887"/>
            <a:ext cx="4157663" cy="6370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42886"/>
            <a:ext cx="4445000" cy="6370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528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6712" y="-315416"/>
            <a:ext cx="13033448" cy="8352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636912"/>
            <a:ext cx="3230563" cy="337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932040" y="1556793"/>
            <a:ext cx="4211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Гербы цехов  </a:t>
            </a:r>
            <a:endParaRPr kumimoji="0" lang="ru-RU" sz="3600" b="1" i="0" u="none" strike="noStrike" kern="0" cap="none" spc="0" normalizeH="0" baseline="0" noProof="0" dirty="0">
              <a:ln>
                <a:noFill/>
              </a:ln>
              <a:solidFill>
                <a:srgbClr val="33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93749"/>
            <a:ext cx="3672408" cy="528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204192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0_28b96_4a68105c_X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7512" y="0"/>
            <a:ext cx="12673408" cy="7965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4" y="476672"/>
            <a:ext cx="4067175" cy="176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34" y="2648682"/>
            <a:ext cx="4456113" cy="183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869160"/>
            <a:ext cx="2994025" cy="132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192" y="443273"/>
            <a:ext cx="3640137" cy="176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240608"/>
            <a:ext cx="2951163" cy="1944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0009" y="1068015"/>
            <a:ext cx="963613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056" y="2056755"/>
            <a:ext cx="652463" cy="1183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Блок-схема: процесс 6"/>
          <p:cNvSpPr/>
          <p:nvPr/>
        </p:nvSpPr>
        <p:spPr>
          <a:xfrm>
            <a:off x="6228184" y="5733256"/>
            <a:ext cx="2160240" cy="720080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Устав</a:t>
            </a:r>
            <a:endParaRPr lang="ru-RU" sz="4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0" name="Стрелка вниз 9"/>
          <p:cNvSpPr/>
          <p:nvPr/>
        </p:nvSpPr>
        <p:spPr>
          <a:xfrm>
            <a:off x="6804248" y="4869160"/>
            <a:ext cx="504056" cy="664368"/>
          </a:xfrm>
          <a:prstGeom prst="down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837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6672" y="-207404"/>
            <a:ext cx="12313368" cy="8208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1560" y="1052736"/>
            <a:ext cx="75608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i="1" dirty="0" smtClean="0">
                <a:solidFill>
                  <a:srgbClr val="C00000"/>
                </a:solidFill>
                <a:latin typeface="Book Antiqua" pitchFamily="18" charset="0"/>
              </a:rPr>
              <a:t>Основные понятия</a:t>
            </a:r>
            <a:endParaRPr lang="ru-RU" sz="4400" b="1" i="1" dirty="0">
              <a:solidFill>
                <a:srgbClr val="C00000"/>
              </a:solidFill>
              <a:latin typeface="Book Antiqu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2499" y="1787278"/>
            <a:ext cx="561662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Мастер</a:t>
            </a:r>
          </a:p>
          <a:p>
            <a:pPr marL="342900" indent="-342900">
              <a:buAutoNum type="arabicPeriod"/>
            </a:pPr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Подмастерье</a:t>
            </a:r>
          </a:p>
          <a:p>
            <a:pPr marL="342900" indent="-342900">
              <a:buAutoNum type="arabicPeriod"/>
            </a:pPr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Ученик</a:t>
            </a:r>
          </a:p>
          <a:p>
            <a:pPr marL="342900" indent="-342900">
              <a:buAutoNum type="arabicPeriod"/>
            </a:pPr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Цех</a:t>
            </a:r>
          </a:p>
          <a:p>
            <a:pPr marL="342900" indent="-342900">
              <a:buAutoNum type="arabicPeriod"/>
            </a:pPr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Устав</a:t>
            </a:r>
          </a:p>
          <a:p>
            <a:pPr marL="342900" indent="-342900">
              <a:buAutoNum type="arabicPeriod"/>
            </a:pPr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Шедевр</a:t>
            </a:r>
            <a:endParaRPr lang="ru-RU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106" y="2132856"/>
            <a:ext cx="2890158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7341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4664" y="-99392"/>
            <a:ext cx="12313368" cy="8568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4303713" cy="565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619" y="565436"/>
            <a:ext cx="7992888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076056" y="2636912"/>
            <a:ext cx="3577451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chemeClr val="accent4">
                    <a:lumMod val="50000"/>
                  </a:schemeClr>
                </a:solidFill>
                <a:hlinkClick r:id="rId5" action="ppaction://hlinkpres?slideindex=1&amp;slidetitle="/>
              </a:rPr>
              <a:t>Почему?</a:t>
            </a:r>
            <a:endParaRPr lang="ru-RU" sz="48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543970"/>
            <a:ext cx="2517775" cy="96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149672" y="4507582"/>
            <a:ext cx="2878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FF0000"/>
                </a:solidFill>
              </a:rPr>
              <a:t> </a:t>
            </a:r>
            <a:r>
              <a:rPr lang="ru-RU" sz="3600" dirty="0" smtClean="0">
                <a:solidFill>
                  <a:srgbClr val="C00000"/>
                </a:solidFill>
              </a:rPr>
              <a:t>2.  </a:t>
            </a:r>
            <a:r>
              <a:rPr lang="ru-RU" sz="3600" b="1" dirty="0" smtClean="0">
                <a:solidFill>
                  <a:srgbClr val="C00000"/>
                </a:solidFill>
              </a:rPr>
              <a:t>Пошлины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36096" y="5301208"/>
            <a:ext cx="2880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3. Пираты и разбойники</a:t>
            </a:r>
            <a:endParaRPr lang="ru-RU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18278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6712" y="-747464"/>
            <a:ext cx="12889432" cy="8784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107" y="76746"/>
            <a:ext cx="5327650" cy="123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1560" y="2060848"/>
            <a:ext cx="669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+mj-lt"/>
              <a:buAutoNum type="arabicParenR"/>
            </a:pP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99592" y="2413338"/>
            <a:ext cx="799288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ru-RU" sz="4000" b="1" dirty="0" smtClean="0">
                <a:solidFill>
                  <a:srgbClr val="C00000"/>
                </a:solidFill>
              </a:rPr>
              <a:t>Купец</a:t>
            </a:r>
          </a:p>
          <a:p>
            <a:pPr marL="514350" indent="-514350">
              <a:buAutoNum type="arabicPeriod"/>
            </a:pPr>
            <a:r>
              <a:rPr lang="ru-RU" sz="4000" b="1" dirty="0" smtClean="0">
                <a:solidFill>
                  <a:srgbClr val="C00000"/>
                </a:solidFill>
              </a:rPr>
              <a:t>Гильдия </a:t>
            </a:r>
          </a:p>
          <a:p>
            <a:pPr marL="514350" indent="-514350">
              <a:buAutoNum type="arabicPeriod"/>
            </a:pPr>
            <a:r>
              <a:rPr lang="ru-RU" sz="4000" b="1" dirty="0" smtClean="0">
                <a:solidFill>
                  <a:srgbClr val="C00000"/>
                </a:solidFill>
              </a:rPr>
              <a:t>Товар</a:t>
            </a:r>
            <a:endParaRPr lang="ru-RU" sz="4000" b="1" dirty="0">
              <a:solidFill>
                <a:srgbClr val="C00000"/>
              </a:solidFill>
            </a:endParaRPr>
          </a:p>
          <a:p>
            <a:pPr marL="514350" indent="-514350">
              <a:buAutoNum type="arabicPeriod"/>
            </a:pPr>
            <a:r>
              <a:rPr lang="ru-RU" sz="4000" b="1" dirty="0" smtClean="0">
                <a:solidFill>
                  <a:srgbClr val="C00000"/>
                </a:solidFill>
              </a:rPr>
              <a:t>Товарно – денежное хозяйство</a:t>
            </a:r>
            <a:endParaRPr lang="ru-RU" sz="4000" b="1" dirty="0">
              <a:solidFill>
                <a:srgbClr val="C00000"/>
              </a:solidFill>
            </a:endParaRPr>
          </a:p>
          <a:p>
            <a:pPr marL="514350" indent="-514350">
              <a:buAutoNum type="arabicPeriod"/>
            </a:pPr>
            <a:r>
              <a:rPr lang="ru-RU" sz="4000" b="1" dirty="0" smtClean="0">
                <a:solidFill>
                  <a:srgbClr val="C00000"/>
                </a:solidFill>
              </a:rPr>
              <a:t>Ярмарка </a:t>
            </a:r>
            <a:endParaRPr lang="ru-RU" sz="40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204" y="889844"/>
            <a:ext cx="2812110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7672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957" y="3677237"/>
            <a:ext cx="6700085" cy="371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71663" y="-958850"/>
            <a:ext cx="12887326" cy="8996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7584" y="0"/>
            <a:ext cx="748883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Натуральное  хозяйство -</a:t>
            </a:r>
          </a:p>
          <a:p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Хозяйство- </a:t>
            </a:r>
            <a:r>
              <a:rPr lang="ru-RU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при котором продукты труда изготавливались для собственных нужд, а не для продажи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9552" y="4149080"/>
            <a:ext cx="80648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Товарно- денежное хозяйство -</a:t>
            </a:r>
          </a:p>
          <a:p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Хозяйство</a:t>
            </a:r>
            <a:r>
              <a:rPr lang="ru-RU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, при котором изготавливаются продукты ( товары) для продажи за деньги</a:t>
            </a:r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428" y="2008534"/>
            <a:ext cx="2828603" cy="2140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7355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73594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8720" y="0"/>
            <a:ext cx="12745416" cy="7848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592" y="0"/>
            <a:ext cx="10153127" cy="7317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672"/>
            <a:ext cx="8964488" cy="1340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58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6712" y="-3190"/>
            <a:ext cx="12817423" cy="7848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398782" y="457625"/>
            <a:ext cx="10225424" cy="1200329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accent4">
                    <a:lumMod val="50000"/>
                  </a:schemeClr>
                </a:solidFill>
              </a:rPr>
              <a:t>                     </a:t>
            </a:r>
            <a:r>
              <a:rPr lang="ru-RU" sz="3600" b="1" dirty="0" err="1" smtClean="0">
                <a:solidFill>
                  <a:schemeClr val="accent4">
                    <a:lumMod val="50000"/>
                  </a:schemeClr>
                </a:solidFill>
              </a:rPr>
              <a:t>Магдебургское</a:t>
            </a:r>
            <a:r>
              <a:rPr lang="ru-RU" sz="3600" b="1" dirty="0" smtClean="0">
                <a:solidFill>
                  <a:schemeClr val="accent4">
                    <a:lumMod val="50000"/>
                  </a:schemeClr>
                </a:solidFill>
              </a:rPr>
              <a:t> право- </a:t>
            </a:r>
          </a:p>
          <a:p>
            <a:r>
              <a:rPr lang="ru-RU" sz="3600" b="1" dirty="0" smtClean="0">
                <a:solidFill>
                  <a:schemeClr val="accent4">
                    <a:lumMod val="50000"/>
                  </a:schemeClr>
                </a:solidFill>
              </a:rPr>
              <a:t>                 право на самоуправление </a:t>
            </a:r>
            <a:endParaRPr lang="ru-RU" sz="36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080470" y="1844824"/>
            <a:ext cx="2592288" cy="93610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/>
              <a:t>Мэр</a:t>
            </a:r>
            <a:endParaRPr lang="ru-RU" sz="4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802508" y="4437112"/>
            <a:ext cx="2088232" cy="86409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/>
              <a:t>казна</a:t>
            </a:r>
            <a:endParaRPr lang="ru-RU" sz="4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527740" y="4403196"/>
            <a:ext cx="2376264" cy="86409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/>
              <a:t>войско</a:t>
            </a:r>
            <a:endParaRPr lang="ru-RU" sz="40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588224" y="4403196"/>
            <a:ext cx="2339752" cy="86409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/>
              <a:t>суд</a:t>
            </a:r>
            <a:endParaRPr lang="ru-RU" sz="4000" dirty="0"/>
          </a:p>
        </p:txBody>
      </p:sp>
      <p:sp>
        <p:nvSpPr>
          <p:cNvPr id="11" name="Выгнутая влево стрелка 10"/>
          <p:cNvSpPr/>
          <p:nvPr/>
        </p:nvSpPr>
        <p:spPr>
          <a:xfrm>
            <a:off x="1929340" y="3827132"/>
            <a:ext cx="1357224" cy="576064"/>
          </a:xfrm>
          <a:prstGeom prst="curvedRigh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Выгнутая вправо стрелка 11"/>
          <p:cNvSpPr/>
          <p:nvPr/>
        </p:nvSpPr>
        <p:spPr>
          <a:xfrm>
            <a:off x="5436096" y="3717032"/>
            <a:ext cx="1728192" cy="576064"/>
          </a:xfrm>
          <a:prstGeom prst="curvedLef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80470" y="3356992"/>
            <a:ext cx="2823534" cy="75817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Городской совет</a:t>
            </a:r>
            <a:endParaRPr lang="ru-RU" sz="2800" b="1" dirty="0"/>
          </a:p>
        </p:txBody>
      </p:sp>
      <p:sp>
        <p:nvSpPr>
          <p:cNvPr id="6" name="Стрелка вниз 5"/>
          <p:cNvSpPr/>
          <p:nvPr/>
        </p:nvSpPr>
        <p:spPr>
          <a:xfrm>
            <a:off x="4229298" y="2851753"/>
            <a:ext cx="262939" cy="489204"/>
          </a:xfrm>
          <a:prstGeom prst="down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3809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Тест по теме «Средневековый город»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8913229" y="6637609"/>
            <a:ext cx="7461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55576" y="1772816"/>
            <a:ext cx="65527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ru-RU" sz="2400" b="1" dirty="0">
                <a:solidFill>
                  <a:srgbClr val="C00000"/>
                </a:solidFill>
              </a:rPr>
              <a:t>Причины появления новых городов в Средневековой Европе:</a:t>
            </a:r>
          </a:p>
          <a:p>
            <a:pPr marL="514350" indent="-514350">
              <a:buNone/>
            </a:pPr>
            <a:r>
              <a:rPr lang="ru-RU" b="1" dirty="0">
                <a:solidFill>
                  <a:srgbClr val="002060"/>
                </a:solidFill>
              </a:rPr>
              <a:t>А. успехи в хозяйстве</a:t>
            </a:r>
          </a:p>
          <a:p>
            <a:pPr marL="514350" indent="-514350">
              <a:buNone/>
            </a:pPr>
            <a:r>
              <a:rPr lang="ru-RU" b="1" dirty="0">
                <a:solidFill>
                  <a:srgbClr val="002060"/>
                </a:solidFill>
              </a:rPr>
              <a:t>Б. отделение ремесла от сельского хозяйства</a:t>
            </a:r>
          </a:p>
          <a:p>
            <a:pPr marL="514350" indent="-514350">
              <a:buNone/>
            </a:pPr>
            <a:r>
              <a:rPr lang="ru-RU" b="1" dirty="0">
                <a:solidFill>
                  <a:srgbClr val="002060"/>
                </a:solidFill>
              </a:rPr>
              <a:t>В. правильно только Б</a:t>
            </a:r>
          </a:p>
          <a:p>
            <a:pPr marL="514350" indent="-514350">
              <a:buNone/>
            </a:pPr>
            <a:r>
              <a:rPr lang="ru-RU" b="1" dirty="0">
                <a:solidFill>
                  <a:srgbClr val="002060"/>
                </a:solidFill>
              </a:rPr>
              <a:t>Г. правильно и А и Б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22876" y="3711808"/>
            <a:ext cx="527235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None/>
            </a:pPr>
            <a:r>
              <a:rPr lang="ru-RU" sz="2000" b="1" dirty="0" smtClean="0">
                <a:solidFill>
                  <a:srgbClr val="C00000"/>
                </a:solidFill>
              </a:rPr>
              <a:t>2. Что </a:t>
            </a:r>
            <a:r>
              <a:rPr lang="ru-RU" sz="2000" b="1" dirty="0">
                <a:solidFill>
                  <a:srgbClr val="C00000"/>
                </a:solidFill>
              </a:rPr>
              <a:t>такое цех:</a:t>
            </a:r>
          </a:p>
          <a:p>
            <a:pPr marL="514350" indent="-514350">
              <a:buNone/>
            </a:pPr>
            <a:r>
              <a:rPr lang="ru-RU" b="1" dirty="0">
                <a:solidFill>
                  <a:srgbClr val="002060"/>
                </a:solidFill>
              </a:rPr>
              <a:t>А. место добычи сырья</a:t>
            </a:r>
          </a:p>
          <a:p>
            <a:pPr marL="514350" indent="-514350">
              <a:buNone/>
            </a:pPr>
            <a:r>
              <a:rPr lang="ru-RU" b="1" dirty="0">
                <a:solidFill>
                  <a:srgbClr val="002060"/>
                </a:solidFill>
              </a:rPr>
              <a:t>Б. место обработки сырья</a:t>
            </a:r>
          </a:p>
          <a:p>
            <a:pPr marL="514350" indent="-514350">
              <a:buNone/>
            </a:pPr>
            <a:r>
              <a:rPr lang="ru-RU" b="1" dirty="0">
                <a:solidFill>
                  <a:srgbClr val="002060"/>
                </a:solidFill>
              </a:rPr>
              <a:t>В. союз ремесленников одной специальности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22876" y="5157192"/>
            <a:ext cx="4572000" cy="139730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ru-RU" sz="2000" b="1" dirty="0">
                <a:solidFill>
                  <a:srgbClr val="C00000"/>
                </a:solidFill>
              </a:rPr>
              <a:t>3</a:t>
            </a:r>
            <a:r>
              <a:rPr lang="ru-RU" b="1" dirty="0">
                <a:solidFill>
                  <a:srgbClr val="C00000"/>
                </a:solidFill>
              </a:rPr>
              <a:t>. Что такое гильдия?</a:t>
            </a:r>
          </a:p>
          <a:p>
            <a:pPr marL="342900" lvl="0" indent="-342900">
              <a:spcBef>
                <a:spcPct val="20000"/>
              </a:spcBef>
            </a:pPr>
            <a:r>
              <a:rPr lang="ru-RU" b="1" dirty="0">
                <a:solidFill>
                  <a:srgbClr val="002060"/>
                </a:solidFill>
              </a:rPr>
              <a:t>А. союз старшин</a:t>
            </a:r>
          </a:p>
          <a:p>
            <a:pPr marL="342900" lvl="0" indent="-342900">
              <a:spcBef>
                <a:spcPct val="20000"/>
              </a:spcBef>
            </a:pPr>
            <a:r>
              <a:rPr lang="ru-RU" b="1" dirty="0">
                <a:solidFill>
                  <a:srgbClr val="002060"/>
                </a:solidFill>
              </a:rPr>
              <a:t>Б. союз купцов</a:t>
            </a:r>
          </a:p>
          <a:p>
            <a:pPr marL="342900" lvl="0" indent="-342900">
              <a:spcBef>
                <a:spcPct val="20000"/>
              </a:spcBef>
            </a:pPr>
            <a:r>
              <a:rPr lang="ru-RU" b="1" dirty="0">
                <a:solidFill>
                  <a:srgbClr val="002060"/>
                </a:solidFill>
              </a:rPr>
              <a:t>В. союз правителей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800">
            <a:off x="7338536" y="4653136"/>
            <a:ext cx="1981200" cy="220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80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476672"/>
            <a:ext cx="62646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ru-RU" sz="2000" b="1" dirty="0" smtClean="0">
                <a:solidFill>
                  <a:srgbClr val="C00000"/>
                </a:solidFill>
              </a:rPr>
              <a:t> 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2339" y="257670"/>
            <a:ext cx="7861113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4</a:t>
            </a:r>
            <a:r>
              <a:rPr lang="ru-RU" sz="2000" b="1" dirty="0" smtClean="0">
                <a:solidFill>
                  <a:srgbClr val="C00000"/>
                </a:solidFill>
              </a:rPr>
              <a:t>. </a:t>
            </a:r>
            <a:r>
              <a:rPr lang="ru-RU" b="1" dirty="0" smtClean="0">
                <a:solidFill>
                  <a:srgbClr val="C00000"/>
                </a:solidFill>
              </a:rPr>
              <a:t>Название </a:t>
            </a:r>
            <a:r>
              <a:rPr lang="ru-RU" b="1" dirty="0">
                <a:solidFill>
                  <a:srgbClr val="C00000"/>
                </a:solidFill>
              </a:rPr>
              <a:t>правил, которые обязаны соблюдать все члены цеха:</a:t>
            </a:r>
          </a:p>
          <a:p>
            <a:pPr>
              <a:buNone/>
            </a:pPr>
            <a:r>
              <a:rPr lang="ru-RU" b="1" dirty="0">
                <a:solidFill>
                  <a:srgbClr val="002060"/>
                </a:solidFill>
              </a:rPr>
              <a:t>А. устав</a:t>
            </a:r>
          </a:p>
          <a:p>
            <a:pPr>
              <a:buNone/>
            </a:pPr>
            <a:r>
              <a:rPr lang="ru-RU" b="1" dirty="0">
                <a:solidFill>
                  <a:srgbClr val="002060"/>
                </a:solidFill>
              </a:rPr>
              <a:t>Б. программа</a:t>
            </a:r>
          </a:p>
          <a:p>
            <a:pPr>
              <a:buNone/>
            </a:pPr>
            <a:r>
              <a:rPr lang="ru-RU" b="1" dirty="0">
                <a:solidFill>
                  <a:srgbClr val="002060"/>
                </a:solidFill>
              </a:rPr>
              <a:t>В. приказ</a:t>
            </a:r>
          </a:p>
          <a:p>
            <a:pPr>
              <a:buNone/>
            </a:pPr>
            <a:r>
              <a:rPr lang="ru-RU" b="1" dirty="0">
                <a:solidFill>
                  <a:srgbClr val="002060"/>
                </a:solidFill>
              </a:rPr>
              <a:t>Г. уложение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89369" y="1781358"/>
            <a:ext cx="7376347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000" b="1" dirty="0" smtClean="0">
                <a:solidFill>
                  <a:srgbClr val="C00000"/>
                </a:solidFill>
              </a:rPr>
              <a:t>5. Что </a:t>
            </a:r>
            <a:r>
              <a:rPr lang="ru-RU" sz="2000" b="1" dirty="0">
                <a:solidFill>
                  <a:srgbClr val="C00000"/>
                </a:solidFill>
              </a:rPr>
              <a:t>такое ярмарка?</a:t>
            </a:r>
          </a:p>
          <a:p>
            <a:pPr>
              <a:buNone/>
            </a:pPr>
            <a:r>
              <a:rPr lang="ru-RU" b="1" dirty="0">
                <a:solidFill>
                  <a:srgbClr val="002060"/>
                </a:solidFill>
              </a:rPr>
              <a:t>А. большая площадь</a:t>
            </a:r>
          </a:p>
          <a:p>
            <a:pPr>
              <a:buNone/>
            </a:pPr>
            <a:r>
              <a:rPr lang="ru-RU" b="1" dirty="0">
                <a:solidFill>
                  <a:srgbClr val="002060"/>
                </a:solidFill>
              </a:rPr>
              <a:t>Б. ежегодный торг</a:t>
            </a:r>
          </a:p>
          <a:p>
            <a:pPr>
              <a:buNone/>
            </a:pPr>
            <a:r>
              <a:rPr lang="ru-RU" b="1" dirty="0">
                <a:solidFill>
                  <a:srgbClr val="002060"/>
                </a:solidFill>
              </a:rPr>
              <a:t>В. место сбора налогов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19503" y="3038239"/>
            <a:ext cx="7767918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000" b="1" dirty="0" smtClean="0">
                <a:solidFill>
                  <a:srgbClr val="C00000"/>
                </a:solidFill>
              </a:rPr>
              <a:t>6. Что </a:t>
            </a:r>
            <a:r>
              <a:rPr lang="ru-RU" sz="2000" b="1" dirty="0">
                <a:solidFill>
                  <a:srgbClr val="C00000"/>
                </a:solidFill>
              </a:rPr>
              <a:t>называется товаром?</a:t>
            </a:r>
          </a:p>
          <a:p>
            <a:pPr>
              <a:buNone/>
            </a:pPr>
            <a:r>
              <a:rPr lang="ru-RU" b="1" dirty="0">
                <a:solidFill>
                  <a:srgbClr val="002060"/>
                </a:solidFill>
              </a:rPr>
              <a:t>А. Вещь, изготовленная на продажу</a:t>
            </a:r>
          </a:p>
          <a:p>
            <a:pPr>
              <a:buNone/>
            </a:pPr>
            <a:r>
              <a:rPr lang="ru-RU" b="1" dirty="0">
                <a:solidFill>
                  <a:srgbClr val="002060"/>
                </a:solidFill>
              </a:rPr>
              <a:t>Б. Вещь изготовленная для собственного пользования</a:t>
            </a:r>
          </a:p>
          <a:p>
            <a:pPr>
              <a:buNone/>
            </a:pPr>
            <a:r>
              <a:rPr lang="ru-RU" b="1" dirty="0">
                <a:solidFill>
                  <a:srgbClr val="002060"/>
                </a:solidFill>
              </a:rPr>
              <a:t>В</a:t>
            </a:r>
            <a:r>
              <a:rPr lang="ru-RU" b="1" dirty="0" smtClean="0">
                <a:solidFill>
                  <a:srgbClr val="002060"/>
                </a:solidFill>
              </a:rPr>
              <a:t>. Вещь</a:t>
            </a:r>
            <a:r>
              <a:rPr lang="ru-RU" b="1" dirty="0">
                <a:solidFill>
                  <a:srgbClr val="002060"/>
                </a:solidFill>
              </a:rPr>
              <a:t>, которая изготовлена для подарка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5536" y="4269345"/>
            <a:ext cx="77679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7. Товарно – денежное хозяйство – это хозяйство , про котором </a:t>
            </a:r>
          </a:p>
          <a:p>
            <a:r>
              <a:rPr lang="ru-RU" dirty="0"/>
              <a:t> </a:t>
            </a:r>
            <a:r>
              <a:rPr lang="ru-RU" b="1" dirty="0" smtClean="0">
                <a:solidFill>
                  <a:srgbClr val="002060"/>
                </a:solidFill>
              </a:rPr>
              <a:t>А. продукты  используются только для себя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Б. продукты  используются для продажи за деньги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В. продукты  изготавливаются на обмен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5536" y="5484300"/>
            <a:ext cx="74888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8. Как называется образец ремесленного  изделия 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А. шедевр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Б. устав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В. гильдия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216" y="4653136"/>
            <a:ext cx="1870272" cy="160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896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3659884"/>
              </p:ext>
            </p:extLst>
          </p:nvPr>
        </p:nvGraphicFramePr>
        <p:xfrm>
          <a:off x="0" y="188640"/>
          <a:ext cx="9112303" cy="6669360"/>
        </p:xfrm>
        <a:graphic>
          <a:graphicData uri="http://schemas.openxmlformats.org/drawingml/2006/table">
            <a:tbl>
              <a:tblPr firstRow="1" firstCol="1" bandRow="1">
                <a:tableStyleId>{5DA37D80-6434-44D0-A028-1B22A696006F}</a:tableStyleId>
              </a:tblPr>
              <a:tblGrid>
                <a:gridCol w="2836978"/>
                <a:gridCol w="2836978"/>
                <a:gridCol w="3438347"/>
              </a:tblGrid>
              <a:tr h="11014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Как я усвоил материал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Как я работал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Как работала группа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304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Усвоил весь материал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 9-10 </a:t>
                      </a:r>
                      <a:r>
                        <a:rPr lang="ru-RU" sz="2400" dirty="0" smtClean="0">
                          <a:effectLst/>
                        </a:rPr>
                        <a:t>баллов     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Со всеми заданиями справился   9-10 </a:t>
                      </a:r>
                      <a:r>
                        <a:rPr lang="ru-RU" sz="2400" b="1" dirty="0" smtClean="0">
                          <a:effectLst/>
                        </a:rPr>
                        <a:t>баллов 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Совместно выполняли задания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9- 10 баллов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6727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Частично усвоил материал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7- 8 баллов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Допустил ошибки 7-8 </a:t>
                      </a:r>
                      <a:r>
                        <a:rPr lang="ru-RU" sz="2400" b="1" dirty="0" smtClean="0">
                          <a:effectLst/>
                        </a:rPr>
                        <a:t>баллов 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Не все были активны 7-8 </a:t>
                      </a:r>
                      <a:r>
                        <a:rPr lang="ru-RU" sz="2400" b="1" dirty="0" smtClean="0">
                          <a:effectLst/>
                        </a:rPr>
                        <a:t>баллов          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647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Мало что понял 4-6 баллов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Не справился с заданиями 4- 6 баллов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Работали  непродуктивно  4- 6 баллов 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8" name="Плюс 7"/>
          <p:cNvSpPr/>
          <p:nvPr/>
        </p:nvSpPr>
        <p:spPr>
          <a:xfrm>
            <a:off x="2123728" y="2564904"/>
            <a:ext cx="350679" cy="360039"/>
          </a:xfrm>
          <a:prstGeom prst="mathPlu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люс 9"/>
          <p:cNvSpPr/>
          <p:nvPr/>
        </p:nvSpPr>
        <p:spPr>
          <a:xfrm>
            <a:off x="3635896" y="4365104"/>
            <a:ext cx="350679" cy="360039"/>
          </a:xfrm>
          <a:prstGeom prst="mathPlu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люс 10"/>
          <p:cNvSpPr/>
          <p:nvPr/>
        </p:nvSpPr>
        <p:spPr>
          <a:xfrm>
            <a:off x="6700916" y="2744923"/>
            <a:ext cx="350679" cy="360039"/>
          </a:xfrm>
          <a:prstGeom prst="mathPlu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880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0728" y="-315416"/>
            <a:ext cx="12673408" cy="799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8828"/>
            <a:ext cx="3355999" cy="279538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75656" y="4105379"/>
            <a:ext cx="73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950712" y="3933056"/>
            <a:ext cx="4572000" cy="23442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4000" dirty="0">
                <a:solidFill>
                  <a:srgbClr val="C00000"/>
                </a:solidFill>
                <a:ea typeface="Calibri"/>
                <a:cs typeface="Times New Roman"/>
              </a:rPr>
              <a:t>Домашнее задание </a:t>
            </a:r>
            <a:endParaRPr lang="ru-RU" sz="40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4000" dirty="0">
                <a:solidFill>
                  <a:srgbClr val="C00000"/>
                </a:solidFill>
                <a:ea typeface="Calibri"/>
                <a:cs typeface="Times New Roman"/>
              </a:rPr>
              <a:t>§ 9 Нарисовать герб цеха</a:t>
            </a:r>
            <a:endParaRPr lang="ru-RU" sz="4000" dirty="0">
              <a:ea typeface="Calibri"/>
              <a:cs typeface="Times New Roman"/>
            </a:endParaRPr>
          </a:p>
        </p:txBody>
      </p:sp>
      <p:grpSp>
        <p:nvGrpSpPr>
          <p:cNvPr id="9" name="Group 10"/>
          <p:cNvGrpSpPr>
            <a:grpSpLocks noChangeAspect="1"/>
          </p:cNvGrpSpPr>
          <p:nvPr/>
        </p:nvGrpSpPr>
        <p:grpSpPr bwMode="auto">
          <a:xfrm>
            <a:off x="3768339" y="1545718"/>
            <a:ext cx="6906012" cy="1797556"/>
            <a:chOff x="2982" y="1132"/>
            <a:chExt cx="3742" cy="974"/>
          </a:xfrm>
        </p:grpSpPr>
        <p:sp>
          <p:nvSpPr>
            <p:cNvPr id="10" name="AutoShape 9"/>
            <p:cNvSpPr>
              <a:spLocks noChangeAspect="1" noChangeArrowheads="1" noTextEdit="1"/>
            </p:cNvSpPr>
            <p:nvPr/>
          </p:nvSpPr>
          <p:spPr bwMode="auto">
            <a:xfrm>
              <a:off x="2982" y="1138"/>
              <a:ext cx="3742" cy="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>
              <a:off x="2982" y="1132"/>
              <a:ext cx="1932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4400" b="1" i="1" u="none" strike="noStrike" cap="none" normalizeH="0" baseline="0" dirty="0" smtClean="0">
                  <a:ln>
                    <a:noFill/>
                  </a:ln>
                  <a:solidFill>
                    <a:srgbClr val="C00000"/>
                  </a:solidFill>
                  <a:effectLst/>
                  <a:latin typeface="Corbel" pitchFamily="34" charset="0"/>
                </a:rPr>
                <a:t>Все молодцы! </a:t>
              </a:r>
              <a:endParaRPr kumimoji="0" lang="ru-RU" sz="4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2" name="Rectangle 12"/>
            <p:cNvSpPr>
              <a:spLocks noChangeArrowheads="1"/>
            </p:cNvSpPr>
            <p:nvPr/>
          </p:nvSpPr>
          <p:spPr bwMode="auto">
            <a:xfrm>
              <a:off x="4806" y="1132"/>
              <a:ext cx="216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3600" b="1" i="1" u="none" strike="noStrike" cap="none" normalizeH="0" baseline="0" smtClean="0">
                  <a:ln>
                    <a:noFill/>
                  </a:ln>
                  <a:solidFill>
                    <a:srgbClr val="C00000"/>
                  </a:solidFill>
                  <a:effectLst/>
                  <a:latin typeface="Corbel" pitchFamily="34" charset="0"/>
                </a:rPr>
                <a:t>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3" name="Rectangle 13"/>
            <p:cNvSpPr>
              <a:spLocks noChangeArrowheads="1"/>
            </p:cNvSpPr>
            <p:nvPr/>
          </p:nvSpPr>
          <p:spPr bwMode="auto">
            <a:xfrm>
              <a:off x="2982" y="1612"/>
              <a:ext cx="2369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4800" b="1" i="1" u="none" strike="noStrike" cap="none" normalizeH="0" baseline="0" dirty="0" smtClean="0">
                  <a:ln>
                    <a:noFill/>
                  </a:ln>
                  <a:solidFill>
                    <a:srgbClr val="C00000"/>
                  </a:solidFill>
                  <a:effectLst/>
                  <a:latin typeface="Corbel" pitchFamily="34" charset="0"/>
                </a:rPr>
                <a:t>Спасибо за урок</a:t>
              </a:r>
              <a:endParaRPr kumimoji="0" lang="ru-RU" sz="4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4" name="Rectangle 14"/>
            <p:cNvSpPr>
              <a:spLocks noChangeArrowheads="1"/>
            </p:cNvSpPr>
            <p:nvPr/>
          </p:nvSpPr>
          <p:spPr bwMode="auto">
            <a:xfrm>
              <a:off x="5034" y="1612"/>
              <a:ext cx="216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3600" b="1" i="1" u="none" strike="noStrike" cap="none" normalizeH="0" baseline="0" smtClean="0">
                  <a:ln>
                    <a:noFill/>
                  </a:ln>
                  <a:solidFill>
                    <a:srgbClr val="C00000"/>
                  </a:solidFill>
                  <a:effectLst/>
                  <a:latin typeface="Corbel" pitchFamily="34" charset="0"/>
                </a:rPr>
                <a:t>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5" name="Rectangle 15"/>
            <p:cNvSpPr>
              <a:spLocks noChangeArrowheads="1"/>
            </p:cNvSpPr>
            <p:nvPr/>
          </p:nvSpPr>
          <p:spPr bwMode="auto">
            <a:xfrm>
              <a:off x="5088" y="1612"/>
              <a:ext cx="216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3600" b="1" i="1" u="none" strike="noStrike" cap="none" normalizeH="0" baseline="0" smtClean="0">
                  <a:ln>
                    <a:noFill/>
                  </a:ln>
                  <a:solidFill>
                    <a:srgbClr val="C00000"/>
                  </a:solidFill>
                  <a:effectLst/>
                  <a:latin typeface="Corbel" pitchFamily="34" charset="0"/>
                </a:rPr>
                <a:t>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5070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371931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2736" y="0"/>
            <a:ext cx="13177464" cy="7317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7544" y="1484784"/>
            <a:ext cx="8496944" cy="25545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8000" b="1" spc="50" dirty="0" smtClean="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Средневековый</a:t>
            </a:r>
          </a:p>
          <a:p>
            <a:r>
              <a:rPr lang="ru-RU" sz="8000" b="1" spc="50" dirty="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8000" b="1" spc="50" dirty="0" smtClean="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    город</a:t>
            </a:r>
            <a:endParaRPr lang="ru-RU" sz="8000" b="1" spc="50" dirty="0">
              <a:ln w="11430"/>
              <a:solidFill>
                <a:schemeClr val="tx2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Управляющая кнопка: фильм 5">
            <a:hlinkClick r:id="rId3" action="ppaction://program" highlightClick="1"/>
          </p:cNvPr>
          <p:cNvSpPr/>
          <p:nvPr/>
        </p:nvSpPr>
        <p:spPr>
          <a:xfrm>
            <a:off x="8100392" y="5517232"/>
            <a:ext cx="1043608" cy="648072"/>
          </a:xfrm>
          <a:prstGeom prst="actionButtonMov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598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6672" y="0"/>
            <a:ext cx="12457384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31640" y="548680"/>
            <a:ext cx="799288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Знать :</a:t>
            </a:r>
          </a:p>
          <a:p>
            <a:pPr marL="342900" indent="-342900">
              <a:buBlip>
                <a:blip r:embed="rId3"/>
              </a:buBlip>
            </a:pP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Что такое город </a:t>
            </a:r>
          </a:p>
          <a:p>
            <a:pPr marL="342900" indent="-342900">
              <a:buBlip>
                <a:blip r:embed="rId3"/>
              </a:buBlip>
            </a:pP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Где и почему появились города в высоком средневековье</a:t>
            </a:r>
          </a:p>
          <a:p>
            <a:pPr marL="342900" indent="-342900">
              <a:buBlip>
                <a:blip r:embed="rId3"/>
              </a:buBlip>
            </a:pP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Кто они: городские жители</a:t>
            </a:r>
          </a:p>
          <a:p>
            <a:pPr marL="342900" indent="-342900">
              <a:buBlip>
                <a:blip r:embed="rId3"/>
              </a:buBlip>
            </a:pP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Что изменилось в Европе с появлением городов</a:t>
            </a:r>
          </a:p>
          <a:p>
            <a:pPr marL="342900" indent="-342900">
              <a:buBlip>
                <a:blip r:embed="rId3"/>
              </a:buBlip>
            </a:pP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marL="342900" indent="-342900">
              <a:buBlip>
                <a:blip r:embed="rId3"/>
              </a:buBlip>
            </a:pPr>
            <a:endParaRPr lang="ru-RU" sz="2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Уметь:</a:t>
            </a:r>
          </a:p>
          <a:p>
            <a:endParaRPr lang="ru-RU" sz="2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marL="342900" indent="-342900">
              <a:buBlip>
                <a:blip r:embed="rId3"/>
              </a:buBlip>
            </a:pP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Работать в группе</a:t>
            </a:r>
          </a:p>
          <a:p>
            <a:pPr marL="342900" indent="-342900">
              <a:buBlip>
                <a:blip r:embed="rId3"/>
              </a:buBlip>
            </a:pP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Выражать свое мнение</a:t>
            </a:r>
          </a:p>
          <a:p>
            <a:pPr marL="342900" indent="-342900">
              <a:buBlip>
                <a:blip r:embed="rId3"/>
              </a:buBlip>
            </a:pP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Анализировать</a:t>
            </a:r>
          </a:p>
          <a:p>
            <a:pPr marL="342900" indent="-342900">
              <a:buBlip>
                <a:blip r:embed="rId3"/>
              </a:buBlip>
            </a:pP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Делать выводы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508631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graphicFrame>
        <p:nvGraphicFramePr>
          <p:cNvPr id="4098" name="Схема 4097"/>
          <p:cNvGraphicFramePr/>
          <p:nvPr>
            <p:extLst>
              <p:ext uri="{D42A27DB-BD31-4B8C-83A1-F6EECF244321}">
                <p14:modId xmlns:p14="http://schemas.microsoft.com/office/powerpoint/2010/main" val="2988541636"/>
              </p:ext>
            </p:extLst>
          </p:nvPr>
        </p:nvGraphicFramePr>
        <p:xfrm>
          <a:off x="0" y="1954182"/>
          <a:ext cx="2592288" cy="17082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2283923049"/>
              </p:ext>
            </p:extLst>
          </p:nvPr>
        </p:nvGraphicFramePr>
        <p:xfrm>
          <a:off x="5148064" y="391939"/>
          <a:ext cx="2304256" cy="19410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1462232576"/>
              </p:ext>
            </p:extLst>
          </p:nvPr>
        </p:nvGraphicFramePr>
        <p:xfrm>
          <a:off x="1868474" y="476671"/>
          <a:ext cx="2415494" cy="16916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val="1068468340"/>
              </p:ext>
            </p:extLst>
          </p:nvPr>
        </p:nvGraphicFramePr>
        <p:xfrm>
          <a:off x="-142775" y="4573677"/>
          <a:ext cx="2804814" cy="14779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graphicFrame>
        <p:nvGraphicFramePr>
          <p:cNvPr id="16" name="Схема 15"/>
          <p:cNvGraphicFramePr/>
          <p:nvPr>
            <p:extLst>
              <p:ext uri="{D42A27DB-BD31-4B8C-83A1-F6EECF244321}">
                <p14:modId xmlns:p14="http://schemas.microsoft.com/office/powerpoint/2010/main" val="3000201258"/>
              </p:ext>
            </p:extLst>
          </p:nvPr>
        </p:nvGraphicFramePr>
        <p:xfrm>
          <a:off x="899592" y="4333306"/>
          <a:ext cx="3146626" cy="18172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val="2110010193"/>
              </p:ext>
            </p:extLst>
          </p:nvPr>
        </p:nvGraphicFramePr>
        <p:xfrm>
          <a:off x="4656011" y="4333306"/>
          <a:ext cx="2641888" cy="19040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7" r:lo="rId28" r:qs="rId29" r:cs="rId30"/>
          </a:graphicData>
        </a:graphic>
      </p:graphicFrame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3149756920"/>
              </p:ext>
            </p:extLst>
          </p:nvPr>
        </p:nvGraphicFramePr>
        <p:xfrm>
          <a:off x="6032567" y="2609544"/>
          <a:ext cx="2808312" cy="19442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2" r:lo="rId33" r:qs="rId34" r:cs="rId35"/>
          </a:graphicData>
        </a:graphic>
      </p:graphicFrame>
      <p:cxnSp>
        <p:nvCxnSpPr>
          <p:cNvPr id="19" name="Прямая со стрелкой 18"/>
          <p:cNvCxnSpPr/>
          <p:nvPr/>
        </p:nvCxnSpPr>
        <p:spPr>
          <a:xfrm flipV="1">
            <a:off x="1259632" y="1628800"/>
            <a:ext cx="864096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Стрелка вправо 22"/>
          <p:cNvSpPr/>
          <p:nvPr/>
        </p:nvSpPr>
        <p:spPr>
          <a:xfrm rot="20097024">
            <a:off x="1380121" y="1488908"/>
            <a:ext cx="720080" cy="5530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C64847"/>
              </a:solidFill>
            </a:endParaRPr>
          </a:p>
        </p:txBody>
      </p:sp>
      <p:sp>
        <p:nvSpPr>
          <p:cNvPr id="24" name="Стрелка вправо 23"/>
          <p:cNvSpPr/>
          <p:nvPr/>
        </p:nvSpPr>
        <p:spPr>
          <a:xfrm>
            <a:off x="4439986" y="1041051"/>
            <a:ext cx="708077" cy="5877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5" name="Стрелка вниз 24"/>
          <p:cNvSpPr/>
          <p:nvPr/>
        </p:nvSpPr>
        <p:spPr>
          <a:xfrm rot="20122286" flipH="1">
            <a:off x="7468013" y="1848413"/>
            <a:ext cx="568101" cy="94042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6" name="Стрелка вниз 25"/>
          <p:cNvSpPr/>
          <p:nvPr/>
        </p:nvSpPr>
        <p:spPr>
          <a:xfrm rot="13019524">
            <a:off x="6710109" y="4413982"/>
            <a:ext cx="460861" cy="576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7" name="Стрелка вниз 26"/>
          <p:cNvSpPr/>
          <p:nvPr/>
        </p:nvSpPr>
        <p:spPr>
          <a:xfrm rot="16200000">
            <a:off x="4119943" y="5029614"/>
            <a:ext cx="484632" cy="5875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0" name="Стрелка вниз 29"/>
          <p:cNvSpPr/>
          <p:nvPr/>
        </p:nvSpPr>
        <p:spPr>
          <a:xfrm rot="20374044">
            <a:off x="1622769" y="3654449"/>
            <a:ext cx="378614" cy="76914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75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0688" y="-171400"/>
            <a:ext cx="12241360" cy="7704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036496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9552" y="404664"/>
            <a:ext cx="6624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080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8720" y="0"/>
            <a:ext cx="12961440" cy="8109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9552" y="1268760"/>
            <a:ext cx="8064896" cy="230832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72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hlinkClick r:id="rId3" action="ppaction://hlinkpres?slideindex=1&amp;slidetitle="/>
              </a:rPr>
              <a:t>Где возникали города?</a:t>
            </a:r>
            <a:endParaRPr lang="ru-RU" sz="7200" b="1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6" name="Picture 11" descr="Рисунок1"/>
          <p:cNvPicPr>
            <a:picLocks noChangeAspect="1" noChangeArrowheads="1"/>
          </p:cNvPicPr>
          <p:nvPr/>
        </p:nvPicPr>
        <p:blipFill>
          <a:blip r:embed="rId4">
            <a:lum contrast="18000"/>
          </a:blip>
          <a:srcRect/>
          <a:stretch>
            <a:fillRect/>
          </a:stretch>
        </p:blipFill>
        <p:spPr bwMode="auto">
          <a:xfrm rot="264473">
            <a:off x="4283969" y="4008881"/>
            <a:ext cx="4320479" cy="284911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9540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6672" y="-171400"/>
            <a:ext cx="12529392" cy="8496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87624" y="1772816"/>
            <a:ext cx="756084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Город</a:t>
            </a:r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- это укрепленное поселение  с постоянным торгово- ремесленным населением</a:t>
            </a:r>
            <a:endParaRPr lang="ru-RU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44790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Воздушный поток">
  <a:themeElements>
    <a:clrScheme name="Модульная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396</TotalTime>
  <Words>442</Words>
  <Application>Microsoft Office PowerPoint</Application>
  <PresentationFormat>Экран (4:3)</PresentationFormat>
  <Paragraphs>111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25</vt:i4>
      </vt:variant>
    </vt:vector>
  </HeadingPairs>
  <TitlesOfParts>
    <vt:vector size="27" baseType="lpstr">
      <vt:lpstr>Тема Office</vt:lpstr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Тест по теме «Средневековый город»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43</cp:revision>
  <dcterms:created xsi:type="dcterms:W3CDTF">2011-09-27T19:38:59Z</dcterms:created>
  <dcterms:modified xsi:type="dcterms:W3CDTF">2011-10-09T15:19:34Z</dcterms:modified>
</cp:coreProperties>
</file>