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7" r:id="rId3"/>
    <p:sldId id="256" r:id="rId4"/>
    <p:sldId id="266" r:id="rId5"/>
    <p:sldId id="258" r:id="rId6"/>
    <p:sldId id="273" r:id="rId7"/>
    <p:sldId id="257" r:id="rId8"/>
    <p:sldId id="259" r:id="rId9"/>
    <p:sldId id="268" r:id="rId10"/>
    <p:sldId id="262" r:id="rId11"/>
    <p:sldId id="263" r:id="rId12"/>
    <p:sldId id="264" r:id="rId13"/>
    <p:sldId id="265" r:id="rId14"/>
    <p:sldId id="260" r:id="rId15"/>
    <p:sldId id="269" r:id="rId16"/>
    <p:sldId id="270" r:id="rId17"/>
    <p:sldId id="261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27" autoAdjust="0"/>
  </p:normalViewPr>
  <p:slideViewPr>
    <p:cSldViewPr>
      <p:cViewPr varScale="1">
        <p:scale>
          <a:sx n="81" d="100"/>
          <a:sy n="81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058A-F371-44DF-99E0-F2B442EAD5DD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B680-F279-4C3B-8354-442DB817E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trana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Очень любим мы, </a:t>
            </a:r>
            <a:r>
              <a:rPr lang="ru-RU" b="1" dirty="0" smtClean="0">
                <a:solidFill>
                  <a:srgbClr val="FF0000"/>
                </a:solidFill>
              </a:rPr>
              <a:t>матрёшки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Разноцветные </a:t>
            </a:r>
            <a:r>
              <a:rPr lang="ru-RU" b="1" dirty="0" smtClean="0">
                <a:solidFill>
                  <a:srgbClr val="FF0000"/>
                </a:solidFill>
              </a:rPr>
              <a:t>одёжки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Сами </a:t>
            </a:r>
            <a:r>
              <a:rPr lang="ru-RU" b="1" dirty="0" smtClean="0">
                <a:solidFill>
                  <a:srgbClr val="FF0000"/>
                </a:solidFill>
              </a:rPr>
              <a:t>ткём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прядём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Сами в гости к вам </a:t>
            </a:r>
            <a:r>
              <a:rPr lang="ru-RU" b="1" dirty="0" smtClean="0">
                <a:solidFill>
                  <a:srgbClr val="FF0000"/>
                </a:solidFill>
              </a:rPr>
              <a:t>придём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143512"/>
            <a:ext cx="7929618" cy="103822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Работа  учителя Кубинской </a:t>
            </a:r>
            <a:r>
              <a:rPr lang="ru-RU" sz="2000" b="1" dirty="0" err="1" smtClean="0">
                <a:solidFill>
                  <a:srgbClr val="000000"/>
                </a:solidFill>
              </a:rPr>
              <a:t>сош</a:t>
            </a:r>
            <a:r>
              <a:rPr lang="ru-RU" sz="2000" b="1" dirty="0" smtClean="0">
                <a:solidFill>
                  <a:srgbClr val="000000"/>
                </a:solidFill>
              </a:rPr>
              <a:t> №2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имени Героя Советского Союза Безбородова В. П.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err="1" smtClean="0">
                <a:solidFill>
                  <a:srgbClr val="000000"/>
                </a:solidFill>
              </a:rPr>
              <a:t>Разенковой</a:t>
            </a:r>
            <a:r>
              <a:rPr lang="ru-RU" sz="2000" b="1" dirty="0" smtClean="0">
                <a:solidFill>
                  <a:srgbClr val="000000"/>
                </a:solidFill>
              </a:rPr>
              <a:t> С.А.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2011г</a:t>
            </a:r>
            <a:endParaRPr lang="ru-RU" sz="2000" dirty="0"/>
          </a:p>
        </p:txBody>
      </p:sp>
      <p:pic>
        <p:nvPicPr>
          <p:cNvPr id="5" name="Picture 7" descr="Увелич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28868"/>
            <a:ext cx="4824413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643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28992" y="785794"/>
            <a:ext cx="55007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Жители Вятки и окрестных деревень издавна занимались производством игрушек. Вятская расписная деревянная кукла не только расписывалась анилиновыми красителями, но и </a:t>
            </a:r>
            <a:r>
              <a:rPr lang="ru-RU" sz="2000" i="1" dirty="0" smtClean="0"/>
              <a:t>инкрустировалась</a:t>
            </a:r>
            <a:r>
              <a:rPr lang="ru-RU" sz="2000" dirty="0" smtClean="0"/>
              <a:t> соломкой. </a:t>
            </a:r>
          </a:p>
          <a:p>
            <a:pPr indent="457200" algn="just"/>
            <a:r>
              <a:rPr lang="ru-RU" sz="2000" dirty="0" smtClean="0"/>
              <a:t>Для инкрустации используется ржаная соломка, которая выращивается на специальных участках и аккуратно срезается серпом вручную. Расписанную анилиновыми красителями и инкрустированную соломкой матрёшку покрывают масляным лаком. </a:t>
            </a:r>
          </a:p>
          <a:p>
            <a:pPr indent="457200" algn="just"/>
            <a:r>
              <a:rPr lang="ru-RU" sz="2000" dirty="0" smtClean="0"/>
              <a:t>Вятская матрёшка наиболее северная из всех российских матрёшек. Она изображает </a:t>
            </a:r>
            <a:r>
              <a:rPr lang="ru-RU" sz="2000" i="1" dirty="0" smtClean="0"/>
              <a:t>голубоглазую</a:t>
            </a:r>
            <a:r>
              <a:rPr lang="ru-RU" sz="2000" dirty="0" smtClean="0"/>
              <a:t> </a:t>
            </a:r>
            <a:r>
              <a:rPr lang="ru-RU" sz="2000" i="1" dirty="0" smtClean="0"/>
              <a:t>девушку-северянку с мягкой застенчивой улыбкой</a:t>
            </a:r>
            <a:r>
              <a:rPr lang="ru-RU" sz="2000" dirty="0" smtClean="0"/>
              <a:t>. Лицо этой матрёшки завораживает и притягивает вас, настолько оно мило и приветливо.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714356"/>
            <a:ext cx="2277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Вятская матрёшка 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698x408, 110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285728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Авторская матрёшка</a:t>
            </a:r>
            <a:endParaRPr lang="ru-RU" sz="2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матрёшка (640x442, 108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358246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25901" y="428604"/>
            <a:ext cx="250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Авторская матрёшка</a:t>
            </a:r>
            <a:endParaRPr lang="ru-RU" sz="2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4529" y="357166"/>
            <a:ext cx="250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Авторская матрёшка</a:t>
            </a:r>
            <a:endParaRPr lang="ru-RU" sz="2000" b="1" dirty="0">
              <a:solidFill>
                <a:srgbClr val="CC0066"/>
              </a:solidFill>
            </a:endParaRPr>
          </a:p>
        </p:txBody>
      </p:sp>
      <p:pic>
        <p:nvPicPr>
          <p:cNvPr id="5" name="Рисунок 4" descr=" (700x369, 103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матрешк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7787" y="500042"/>
            <a:ext cx="250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Авторская матрёшка</a:t>
            </a:r>
            <a:endParaRPr lang="ru-RU" sz="2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215" y="500042"/>
            <a:ext cx="250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Авторская матрёшка</a:t>
            </a:r>
            <a:endParaRPr lang="ru-RU" sz="2000" b="1" dirty="0">
              <a:solidFill>
                <a:srgbClr val="CC0066"/>
              </a:solidFill>
            </a:endParaRPr>
          </a:p>
        </p:txBody>
      </p:sp>
      <p:pic>
        <p:nvPicPr>
          <p:cNvPr id="4" name="Picture 9" descr="Увелич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43702" y="1142984"/>
            <a:ext cx="2290763" cy="3055937"/>
          </a:xfrm>
          <a:prstGeom prst="rect">
            <a:avLst/>
          </a:prstGeom>
          <a:ln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60741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$n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349250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4529" y="357166"/>
            <a:ext cx="250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Авторская матрёшка</a:t>
            </a:r>
            <a:endParaRPr lang="ru-RU" sz="2000" b="1" dirty="0">
              <a:solidFill>
                <a:srgbClr val="CC0066"/>
              </a:solidFill>
            </a:endParaRPr>
          </a:p>
        </p:txBody>
      </p:sp>
      <p:pic>
        <p:nvPicPr>
          <p:cNvPr id="3" name="Picture 5" descr="IMG_2343"/>
          <p:cNvPicPr>
            <a:picLocks noChangeAspect="1" noChangeArrowheads="1"/>
          </p:cNvPicPr>
          <p:nvPr/>
        </p:nvPicPr>
        <p:blipFill>
          <a:blip r:embed="rId2" cstate="print"/>
          <a:srcRect t="19193"/>
          <a:stretch>
            <a:fillRect/>
          </a:stretch>
        </p:blipFill>
        <p:spPr bwMode="auto">
          <a:xfrm>
            <a:off x="142844" y="1285859"/>
            <a:ext cx="8975424" cy="524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62151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Матрёшка 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является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 одним из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 самых 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популярных 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сувениров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  для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 иностранных 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туристов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 в России.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3" name="Picture 4" descr="article_image-image-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6143668" cy="64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Материал с сайта свободной энциклопедии </a:t>
            </a:r>
            <a:r>
              <a:rPr lang="ru-RU" b="1" dirty="0" err="1"/>
              <a:t>Википедия</a:t>
            </a:r>
            <a:r>
              <a:rPr lang="ru-RU" b="1" dirty="0"/>
              <a:t> </a:t>
            </a:r>
            <a:r>
              <a:rPr lang="ru-RU" b="1" dirty="0" err="1"/>
              <a:t>ru.wikipedia.org</a:t>
            </a:r>
            <a:r>
              <a:rPr lang="ru-RU" b="1" dirty="0"/>
              <a:t>/</a:t>
            </a:r>
            <a:r>
              <a:rPr lang="ru-RU" b="1" dirty="0" err="1"/>
              <a:t>wiki</a:t>
            </a:r>
            <a:r>
              <a:rPr lang="ru-RU" b="1" dirty="0"/>
              <a:t>/Матрёшка </a:t>
            </a:r>
          </a:p>
          <a:p>
            <a:r>
              <a:rPr lang="ru-RU" b="1" dirty="0"/>
              <a:t>Материал с сайта «Россия Великая» </a:t>
            </a:r>
          </a:p>
          <a:p>
            <a:endParaRPr lang="ru-RU" b="1" dirty="0"/>
          </a:p>
          <a:p>
            <a:r>
              <a:rPr lang="ru-RU" b="1" dirty="0" err="1"/>
              <a:t>russia.rin.ru</a:t>
            </a:r>
            <a:r>
              <a:rPr lang="ru-RU" b="1" dirty="0"/>
              <a:t>/</a:t>
            </a:r>
            <a:r>
              <a:rPr lang="ru-RU" b="1" dirty="0" err="1"/>
              <a:t>guides</a:t>
            </a:r>
            <a:r>
              <a:rPr lang="ru-RU" b="1" dirty="0"/>
              <a:t>/4219.html </a:t>
            </a:r>
          </a:p>
          <a:p>
            <a:r>
              <a:rPr lang="ru-RU" b="1" dirty="0"/>
              <a:t>Материал с сайта «Народная игрушка: куклы» Материал с сайта «Мой компас» </a:t>
            </a:r>
          </a:p>
          <a:p>
            <a:r>
              <a:rPr lang="ru-RU" b="1" dirty="0" err="1"/>
              <a:t>moikompas.ru</a:t>
            </a:r>
            <a:r>
              <a:rPr lang="ru-RU" b="1" dirty="0"/>
              <a:t>/</a:t>
            </a:r>
            <a:r>
              <a:rPr lang="ru-RU" b="1" dirty="0" err="1"/>
              <a:t>compas</a:t>
            </a:r>
            <a:r>
              <a:rPr lang="ru-RU" b="1" dirty="0"/>
              <a:t>/</a:t>
            </a:r>
            <a:r>
              <a:rPr lang="ru-RU" b="1" dirty="0" err="1"/>
              <a:t>matreshka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Русская Цивилизация - </a:t>
            </a:r>
            <a:r>
              <a:rPr lang="ru-RU" b="1" dirty="0" err="1">
                <a:hlinkClick r:id="rId2"/>
              </a:rPr>
              <a:t>www.rustrana.ru</a:t>
            </a:r>
            <a:r>
              <a:rPr lang="ru-RU" b="1" dirty="0"/>
              <a:t> </a:t>
            </a:r>
          </a:p>
          <a:p>
            <a:r>
              <a:rPr lang="ru-RU" b="1" dirty="0"/>
              <a:t>Матрёшка. По материалам книги Н.Н. Алексахина "Матрешка"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785794"/>
            <a:ext cx="372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</a:rPr>
              <a:t>Использованные ресурсы:</a:t>
            </a:r>
            <a:endParaRPr lang="ru-RU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47149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C0066"/>
                </a:solidFill>
                <a:latin typeface="Bodoni MT Black" pitchFamily="18" charset="0"/>
              </a:rPr>
              <a:t>Матрёшка-русская деревянная игрушка</a:t>
            </a:r>
          </a:p>
          <a:p>
            <a:r>
              <a:rPr lang="ru-RU" sz="3200" b="1" i="1" dirty="0" smtClean="0">
                <a:solidFill>
                  <a:srgbClr val="CC0066"/>
                </a:solidFill>
                <a:latin typeface="Bodoni MT Black" pitchFamily="18" charset="0"/>
              </a:rPr>
              <a:t> в виде расписной куклы </a:t>
            </a:r>
            <a:r>
              <a:rPr lang="ru-RU" sz="3200" b="1" dirty="0" smtClean="0">
                <a:solidFill>
                  <a:srgbClr val="CC0066"/>
                </a:solidFill>
              </a:rPr>
              <a:t>внутри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 которой находятся подобные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 ей куклы меньшего размера. </a:t>
            </a:r>
          </a:p>
          <a:p>
            <a:r>
              <a:rPr lang="ru-RU" sz="3200" b="1" dirty="0" smtClean="0">
                <a:solidFill>
                  <a:srgbClr val="CC0066"/>
                </a:solidFill>
              </a:rPr>
              <a:t>Число вложенных кукол обычно шесть или более.</a:t>
            </a:r>
            <a:endParaRPr lang="ru-RU" sz="3200" dirty="0"/>
          </a:p>
        </p:txBody>
      </p:sp>
      <p:pic>
        <p:nvPicPr>
          <p:cNvPr id="8" name="Picture 4" descr="матрешка полхов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4268354" cy="5441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214290"/>
            <a:ext cx="77152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0066"/>
                </a:solidFill>
              </a:rPr>
              <a:t>Точная история происхождения  матрёшки </a:t>
            </a:r>
            <a:r>
              <a:rPr lang="ru-RU" sz="3600" b="1" dirty="0" smtClean="0">
                <a:solidFill>
                  <a:srgbClr val="CC0066"/>
                </a:solidFill>
              </a:rPr>
              <a:t>неизвестна.</a:t>
            </a:r>
          </a:p>
          <a:p>
            <a:pPr algn="ctr"/>
            <a:endParaRPr lang="ru-RU" b="1" dirty="0" smtClean="0">
              <a:solidFill>
                <a:srgbClr val="FF99FF"/>
              </a:solidFill>
            </a:endParaRPr>
          </a:p>
        </p:txBody>
      </p:sp>
      <p:pic>
        <p:nvPicPr>
          <p:cNvPr id="11" name="Picture 5" descr="Японская матре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71612"/>
            <a:ext cx="1712913" cy="2547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572264" y="4643446"/>
            <a:ext cx="235745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Японский мудрец </a:t>
            </a:r>
            <a:r>
              <a:rPr lang="ru-RU" b="1" dirty="0" err="1" smtClean="0"/>
              <a:t>Фукурума</a:t>
            </a:r>
            <a:r>
              <a:rPr lang="ru-RU" b="1" dirty="0" smtClean="0"/>
              <a:t> - старичок с головой вытянутой вверх от многочисленных раздумий.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008885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78632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Матрёшка -уменьшительное</a:t>
            </a:r>
          </a:p>
          <a:p>
            <a:pPr algn="r"/>
            <a:r>
              <a:rPr lang="ru-RU" b="1" dirty="0" smtClean="0"/>
              <a:t>от имени «Матрёна», восходящего к латинскому      слову     «</a:t>
            </a:r>
            <a:r>
              <a:rPr lang="ru-RU" b="1" dirty="0" err="1" smtClean="0"/>
              <a:t>Matrona</a:t>
            </a:r>
            <a:r>
              <a:rPr lang="ru-RU" b="1" dirty="0" smtClean="0"/>
              <a:t>» — </a:t>
            </a:r>
          </a:p>
          <a:p>
            <a:pPr algn="r"/>
            <a:r>
              <a:rPr lang="ru-RU" b="1" dirty="0" smtClean="0"/>
              <a:t>знатная дама,     мать  семейства.</a:t>
            </a:r>
            <a:r>
              <a:rPr lang="ru-RU" dirty="0" smtClean="0"/>
              <a:t> </a:t>
            </a:r>
            <a:endParaRPr lang="ru-RU" b="1" dirty="0" smtClean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357298"/>
            <a:ext cx="5840380" cy="3214710"/>
          </a:xfrm>
          <a:prstGeom prst="rect">
            <a:avLst/>
          </a:prstGeom>
          <a:ln/>
        </p:spPr>
      </p:pic>
      <p:sp>
        <p:nvSpPr>
          <p:cNvPr id="23" name="TextBox 22"/>
          <p:cNvSpPr txBox="1"/>
          <p:nvPr/>
        </p:nvSpPr>
        <p:spPr>
          <a:xfrm>
            <a:off x="428596" y="492919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25966" y="324433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857884" y="4929198"/>
            <a:ext cx="683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3/3d/First_matryoshka_museum_doll_op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3581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585789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</a:t>
            </a:r>
            <a:r>
              <a:rPr lang="ru-RU" sz="2400" b="1" i="1" dirty="0" smtClean="0"/>
              <a:t> 1900 году на Всемирной выставке игрушек в Париже </a:t>
            </a:r>
          </a:p>
          <a:p>
            <a:r>
              <a:rPr lang="ru-RU" sz="2400" b="1" i="1" dirty="0" smtClean="0"/>
              <a:t>удостоена Бронзовой медали.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85725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Первая русская матрёшка, </a:t>
            </a:r>
          </a:p>
          <a:p>
            <a:r>
              <a:rPr lang="ru-RU" sz="2400" b="1" i="1" dirty="0" smtClean="0">
                <a:solidFill>
                  <a:srgbClr val="CC0066"/>
                </a:solidFill>
              </a:rPr>
              <a:t>выточенная Василием </a:t>
            </a:r>
            <a:r>
              <a:rPr lang="ru-RU" sz="2400" b="1" i="1" dirty="0" err="1" smtClean="0">
                <a:solidFill>
                  <a:srgbClr val="CC0066"/>
                </a:solidFill>
              </a:rPr>
              <a:t>Звёздочкиным</a:t>
            </a:r>
            <a:endParaRPr lang="ru-RU" sz="2400" b="1" i="1" dirty="0" smtClean="0">
              <a:solidFill>
                <a:srgbClr val="CC0066"/>
              </a:solidFill>
            </a:endParaRPr>
          </a:p>
          <a:p>
            <a:r>
              <a:rPr lang="ru-RU" sz="2400" b="1" i="1" dirty="0" smtClean="0">
                <a:solidFill>
                  <a:srgbClr val="CC0066"/>
                </a:solidFill>
              </a:rPr>
              <a:t> и расписанная Сергеем Малютиным </a:t>
            </a:r>
            <a:r>
              <a:rPr lang="ru-RU" sz="2000" b="1" i="1" dirty="0" smtClean="0"/>
              <a:t>в Сергиевом Посаде</a:t>
            </a:r>
            <a:endParaRPr lang="ru-RU" sz="2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3337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В образах первых матрёшек мастера воплощали персонажи, взятые из жизни, изображая крестьянских девушек, пастушков со свирелью, стариков, жениха с невестой, а также героев сказок, басен и даже исторических событий.</a:t>
            </a:r>
            <a:endParaRPr lang="ru-RU" dirty="0"/>
          </a:p>
        </p:txBody>
      </p:sp>
      <p:pic>
        <p:nvPicPr>
          <p:cNvPr id="6" name="Рисунок 5" descr=" (600x357, 47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142984"/>
            <a:ext cx="4786306" cy="29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 (700x525, 43Kb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143380"/>
            <a:ext cx="471490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6027003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Сергиево-Посадская</a:t>
            </a:r>
          </a:p>
          <a:p>
            <a:pPr algn="ctr"/>
            <a:r>
              <a:rPr lang="ru-RU" sz="2000" b="1" dirty="0" smtClean="0"/>
              <a:t>матрёшка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ch01"/>
          <p:cNvPicPr>
            <a:picLocks noChangeAspect="1" noChangeArrowheads="1"/>
          </p:cNvPicPr>
          <p:nvPr/>
        </p:nvPicPr>
        <p:blipFill>
          <a:blip r:embed="rId2" cstate="print"/>
          <a:srcRect l="5669"/>
          <a:stretch>
            <a:fillRect/>
          </a:stretch>
        </p:blipFill>
        <p:spPr bwMode="auto">
          <a:xfrm>
            <a:off x="214282" y="214290"/>
            <a:ext cx="5246743" cy="51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214290"/>
            <a:ext cx="457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Чтобы изготовить 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матрёшку, требуется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 большое мастерство. 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Сначала подбирают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 подходящий вид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 древесины. 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Из-за мягкости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 в основном 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выбирают липу,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 реже ольху или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 берёзу.</a:t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> Каждая заготовка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 проходит</a:t>
            </a:r>
          </a:p>
          <a:p>
            <a:pPr algn="r"/>
            <a:r>
              <a:rPr lang="ru-RU" sz="2400" b="1" dirty="0" smtClean="0">
                <a:solidFill>
                  <a:srgbClr val="CC0066"/>
                </a:solidFill>
              </a:rPr>
              <a:t> более десятка операций. </a:t>
            </a:r>
          </a:p>
          <a:p>
            <a:pPr algn="r"/>
            <a:r>
              <a:rPr lang="ru-RU" sz="2400" b="1" i="1" dirty="0" smtClean="0">
                <a:solidFill>
                  <a:srgbClr val="CC0066"/>
                </a:solidFill>
              </a:rPr>
              <a:t>Самую маленькую куклу —</a:t>
            </a:r>
          </a:p>
          <a:p>
            <a:pPr algn="r"/>
            <a:r>
              <a:rPr lang="ru-RU" sz="2400" b="1" i="1" dirty="0" smtClean="0">
                <a:solidFill>
                  <a:srgbClr val="CC0066"/>
                </a:solidFill>
              </a:rPr>
              <a:t> неразборную — делают</a:t>
            </a:r>
          </a:p>
          <a:p>
            <a:pPr algn="r"/>
            <a:r>
              <a:rPr lang="ru-RU" sz="2400" b="1" i="1" dirty="0" smtClean="0">
                <a:solidFill>
                  <a:srgbClr val="CC0066"/>
                </a:solidFill>
              </a:rPr>
              <a:t>п</a:t>
            </a:r>
            <a:r>
              <a:rPr lang="ru-RU" sz="2400" b="1" i="1" dirty="0" smtClean="0">
                <a:solidFill>
                  <a:srgbClr val="CC0066"/>
                </a:solidFill>
              </a:rPr>
              <a:t>ервой.</a:t>
            </a:r>
            <a:endParaRPr lang="ru-RU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611231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 </a:t>
            </a:r>
            <a:r>
              <a:rPr lang="ru-RU" sz="2000" b="1" dirty="0" smtClean="0"/>
              <a:t>Матрёшки из Сергиева Посада </a:t>
            </a:r>
            <a:r>
              <a:rPr lang="ru-RU" sz="2000" dirty="0" smtClean="0"/>
              <a:t>более </a:t>
            </a:r>
            <a:r>
              <a:rPr lang="ru-RU" sz="2000" i="1" dirty="0" smtClean="0"/>
              <a:t>приземистые,</a:t>
            </a:r>
            <a:r>
              <a:rPr lang="ru-RU" sz="2000" dirty="0" smtClean="0"/>
              <a:t> плотные. Верхняя часть фигурки плавно переходит в утолщение. Она более </a:t>
            </a:r>
            <a:r>
              <a:rPr lang="ru-RU" sz="2000" i="1" dirty="0" smtClean="0"/>
              <a:t>округлая, в сарафанчике, кофточке с вышивкой, платке, переднике </a:t>
            </a:r>
            <a:r>
              <a:rPr lang="ru-RU" sz="2000" dirty="0" smtClean="0"/>
              <a:t>с вышитым узором или цветами.</a:t>
            </a:r>
          </a:p>
          <a:p>
            <a:pPr indent="457200" algn="just"/>
            <a:r>
              <a:rPr lang="ru-RU" sz="2000" dirty="0" smtClean="0"/>
              <a:t>Декоративная роспись скромно украшает платок и край фартука. Эти несложные узоры местные мастера называют </a:t>
            </a:r>
            <a:r>
              <a:rPr lang="en-US" sz="2000" dirty="0" smtClean="0"/>
              <a:t>“</a:t>
            </a:r>
            <a:r>
              <a:rPr lang="ru-RU" sz="2000" dirty="0" smtClean="0"/>
              <a:t>пеструшкой</a:t>
            </a:r>
            <a:r>
              <a:rPr lang="en-US" sz="2000" dirty="0" smtClean="0"/>
              <a:t>”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8" name="Рисунок 7" descr="44599467_Matreshka_10 (700x436, 39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667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14810" y="21429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C0066"/>
                </a:solidFill>
              </a:rPr>
              <a:t>За мастерами из Павлова Посада матрёшек стали делать во многих уголках России.</a:t>
            </a:r>
            <a:endParaRPr lang="ru-RU" b="1" i="1" dirty="0">
              <a:solidFill>
                <a:srgbClr val="CC00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38036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5500702"/>
            <a:ext cx="25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Семёновская матрёшка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107154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b="1" dirty="0" smtClean="0"/>
              <a:t>Семеновская</a:t>
            </a:r>
            <a:r>
              <a:rPr lang="ru-RU" dirty="0" smtClean="0"/>
              <a:t> матрёшка имеет стройную, вытянутую форму. Она </a:t>
            </a:r>
            <a:r>
              <a:rPr lang="ru-RU" i="1" dirty="0" smtClean="0"/>
              <a:t>отличается</a:t>
            </a:r>
            <a:r>
              <a:rPr lang="ru-RU" dirty="0" smtClean="0"/>
              <a:t> от всех большим </a:t>
            </a:r>
            <a:r>
              <a:rPr lang="ru-RU" i="1" dirty="0" smtClean="0"/>
              <a:t>очень ярким </a:t>
            </a:r>
            <a:r>
              <a:rPr lang="ru-RU" dirty="0" smtClean="0"/>
              <a:t>букетом цветов, который занимает почти </a:t>
            </a:r>
            <a:r>
              <a:rPr lang="ru-RU" i="1" dirty="0" smtClean="0"/>
              <a:t>весь фартук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 smtClean="0"/>
              <a:t>Колорит росписи сочетает яркие до резкости </a:t>
            </a:r>
            <a:r>
              <a:rPr lang="ru-RU" i="1" dirty="0" smtClean="0"/>
              <a:t>цвета: малиновый, лимонный</a:t>
            </a:r>
            <a:r>
              <a:rPr lang="ru-RU" dirty="0" smtClean="0"/>
              <a:t>, </a:t>
            </a:r>
            <a:r>
              <a:rPr lang="ru-RU" i="1" dirty="0" smtClean="0"/>
              <a:t>фиолетовый, зеленый</a:t>
            </a:r>
            <a:r>
              <a:rPr lang="ru-RU" dirty="0" smtClean="0"/>
              <a:t>. Край платка этой матрешки украшен орнаментом из небольших бутонов.</a:t>
            </a:r>
          </a:p>
          <a:p>
            <a:pPr indent="457200" algn="just"/>
            <a:r>
              <a:rPr lang="ru-RU" dirty="0" smtClean="0"/>
              <a:t>Семеновские мастера всегда изображают матрешек бойкими девушками в ярких полушалках. У них несколько удлиненное лицо, </a:t>
            </a:r>
            <a:r>
              <a:rPr lang="ru-RU" i="1" dirty="0" smtClean="0"/>
              <a:t>высоко поставленные глаза, дугообразные брови, ротик "бантиком", малиновый румянец.</a:t>
            </a:r>
            <a:endParaRPr lang="ru-RU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913054" cy="39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3614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Матрёшки </a:t>
            </a:r>
            <a:r>
              <a:rPr lang="ru-RU" sz="2000" b="1" dirty="0" err="1" smtClean="0"/>
              <a:t>Полховского</a:t>
            </a:r>
            <a:r>
              <a:rPr lang="ru-RU" sz="2000" b="1" dirty="0" smtClean="0"/>
              <a:t> -Майдана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4864" y="2571744"/>
            <a:ext cx="614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2860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 smtClean="0"/>
              <a:t>Матрёшки </a:t>
            </a:r>
            <a:r>
              <a:rPr lang="ru-RU" sz="2000" b="1" dirty="0" err="1" smtClean="0"/>
              <a:t>Полховского-Майдана</a:t>
            </a:r>
            <a:r>
              <a:rPr lang="ru-RU" sz="2000" dirty="0" smtClean="0"/>
              <a:t> </a:t>
            </a:r>
            <a:r>
              <a:rPr lang="ru-RU" dirty="0" smtClean="0"/>
              <a:t>очень разнообразны по формам. Есть среди них вытянутые одноместные матрёшки-столбики, матрёшки-кубышки, плотные и приземистые, но </a:t>
            </a:r>
            <a:r>
              <a:rPr lang="ru-RU" i="1" dirty="0" smtClean="0"/>
              <a:t>преобладают несколько вытянутые формы с узкой, как бы срезанной сверху головкой,</a:t>
            </a:r>
            <a:r>
              <a:rPr lang="ru-RU" dirty="0" smtClean="0"/>
              <a:t> с покатыми плечиками. Расписаны они, как и семёновские, анилиновыми красителями.</a:t>
            </a:r>
          </a:p>
          <a:p>
            <a:pPr indent="457200" algn="just"/>
            <a:r>
              <a:rPr lang="ru-RU" dirty="0" smtClean="0"/>
              <a:t>У матрешек из </a:t>
            </a:r>
            <a:r>
              <a:rPr lang="ru-RU" dirty="0" err="1" smtClean="0"/>
              <a:t>Полховского-Майдана</a:t>
            </a:r>
            <a:r>
              <a:rPr lang="ru-RU" dirty="0" smtClean="0"/>
              <a:t> </a:t>
            </a:r>
            <a:r>
              <a:rPr lang="ru-RU" i="1" dirty="0" smtClean="0"/>
              <a:t>нет платка с завязанными концами, нет сарафана и фартука. </a:t>
            </a:r>
            <a:r>
              <a:rPr lang="ru-RU" dirty="0" smtClean="0"/>
              <a:t>Вместо этого — условный овал на двухцветном поле — </a:t>
            </a:r>
            <a:r>
              <a:rPr lang="ru-RU" i="1" dirty="0" smtClean="0"/>
              <a:t>верх красный или желтый, низ зеленый или фиолетовый.</a:t>
            </a:r>
            <a:r>
              <a:rPr lang="ru-RU" dirty="0" smtClean="0"/>
              <a:t> Вверху в овале лицо, немного грустное. А все остальное занято крупными и яркими цветами в черном контуре. Цветы часто чередуются с красными точками ягод. Характерной особенностью этих матрешек является изображение на голове полушалка с цветами.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634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Очень любим мы, матрёшки, Разноцветные одёжки. Сами ткём и прядём, Сами в гости к вам придём.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2011-10-17T15:22:23Z</dcterms:created>
  <dcterms:modified xsi:type="dcterms:W3CDTF">2011-10-17T18:22:53Z</dcterms:modified>
</cp:coreProperties>
</file>