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-212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8DAC2-DF17-4C02-9525-E1F1F6EF7783}" type="datetimeFigureOut">
              <a:rPr lang="ru-RU" smtClean="0"/>
              <a:pPr/>
              <a:t>30.05.2011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F1A00-83AC-4E74-ABB3-2DE0233155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F1A00-83AC-4E74-ABB3-2DE02331550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6B177AC-8279-4CAA-9907-CB7DD2E679BD}" type="datetimeFigureOut">
              <a:rPr lang="ru-RU" smtClean="0"/>
              <a:pPr/>
              <a:t>30.05.2011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AD660CB-61F3-4A05-8840-BB3E23A1A3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77AC-8279-4CAA-9907-CB7DD2E679BD}" type="datetimeFigureOut">
              <a:rPr lang="ru-RU" smtClean="0"/>
              <a:pPr/>
              <a:t>30.05.2011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660CB-61F3-4A05-8840-BB3E23A1A3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77AC-8279-4CAA-9907-CB7DD2E679BD}" type="datetimeFigureOut">
              <a:rPr lang="ru-RU" smtClean="0"/>
              <a:pPr/>
              <a:t>30.05.2011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660CB-61F3-4A05-8840-BB3E23A1A3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6B177AC-8279-4CAA-9907-CB7DD2E679BD}" type="datetimeFigureOut">
              <a:rPr lang="ru-RU" smtClean="0"/>
              <a:pPr/>
              <a:t>30.05.2011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AD660CB-61F3-4A05-8840-BB3E23A1A3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6B177AC-8279-4CAA-9907-CB7DD2E679BD}" type="datetimeFigureOut">
              <a:rPr lang="ru-RU" smtClean="0"/>
              <a:pPr/>
              <a:t>30.05.2011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AD660CB-61F3-4A05-8840-BB3E23A1A3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77AC-8279-4CAA-9907-CB7DD2E679BD}" type="datetimeFigureOut">
              <a:rPr lang="ru-RU" smtClean="0"/>
              <a:pPr/>
              <a:t>30.05.2011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660CB-61F3-4A05-8840-BB3E23A1A3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77AC-8279-4CAA-9907-CB7DD2E679BD}" type="datetimeFigureOut">
              <a:rPr lang="ru-RU" smtClean="0"/>
              <a:pPr/>
              <a:t>30.05.2011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660CB-61F3-4A05-8840-BB3E23A1A3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6B177AC-8279-4CAA-9907-CB7DD2E679BD}" type="datetimeFigureOut">
              <a:rPr lang="ru-RU" smtClean="0"/>
              <a:pPr/>
              <a:t>30.05.2011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AD660CB-61F3-4A05-8840-BB3E23A1A3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77AC-8279-4CAA-9907-CB7DD2E679BD}" type="datetimeFigureOut">
              <a:rPr lang="ru-RU" smtClean="0"/>
              <a:pPr/>
              <a:t>30.05.2011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660CB-61F3-4A05-8840-BB3E23A1A3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6B177AC-8279-4CAA-9907-CB7DD2E679BD}" type="datetimeFigureOut">
              <a:rPr lang="ru-RU" smtClean="0"/>
              <a:pPr/>
              <a:t>30.05.2011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AD660CB-61F3-4A05-8840-BB3E23A1A3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6B177AC-8279-4CAA-9907-CB7DD2E679BD}" type="datetimeFigureOut">
              <a:rPr lang="ru-RU" smtClean="0"/>
              <a:pPr/>
              <a:t>30.05.2011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AD660CB-61F3-4A05-8840-BB3E23A1A3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6B177AC-8279-4CAA-9907-CB7DD2E679BD}" type="datetimeFigureOut">
              <a:rPr lang="ru-RU" smtClean="0"/>
              <a:pPr/>
              <a:t>30.05.2011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AD660CB-61F3-4A05-8840-BB3E23A1A3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00232" y="571480"/>
            <a:ext cx="6172200" cy="1894362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Синтаксический разбор простого предложения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488" y="4643446"/>
            <a:ext cx="5686420" cy="1357322"/>
          </a:xfrm>
        </p:spPr>
        <p:txBody>
          <a:bodyPr>
            <a:normAutofit/>
          </a:bodyPr>
          <a:lstStyle/>
          <a:p>
            <a:pPr algn="r"/>
            <a:r>
              <a:rPr lang="ru-RU" sz="1800" b="1" dirty="0" smtClean="0"/>
              <a:t>Автор: Литвин Валерий Степанович,</a:t>
            </a:r>
          </a:p>
          <a:p>
            <a:pPr algn="r"/>
            <a:r>
              <a:rPr lang="ru-RU" sz="1800" b="1" dirty="0" smtClean="0"/>
              <a:t>учитель русского языка и литературы </a:t>
            </a:r>
          </a:p>
          <a:p>
            <a:pPr algn="r"/>
            <a:r>
              <a:rPr lang="ru-RU" sz="1800" b="1" dirty="0" smtClean="0"/>
              <a:t>МОУ  «СОШ № 3 им. В.Н. Щёголева ЗАТО Светлый Саратовской обл.»</a:t>
            </a:r>
            <a:endParaRPr lang="ru-RU" sz="1800" b="1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643042" y="2643182"/>
            <a:ext cx="6400800" cy="1000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Учебный тренажёр для 5-6 класса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Лёгкий ветерок быстро гонит облака по небу.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pc="600" dirty="0" smtClean="0">
                <a:solidFill>
                  <a:srgbClr val="00B050"/>
                </a:solidFill>
              </a:rPr>
              <a:t>Верно!!!</a:t>
            </a:r>
          </a:p>
          <a:p>
            <a:pPr>
              <a:buNone/>
            </a:pPr>
            <a:r>
              <a:rPr lang="ru-RU" dirty="0" smtClean="0"/>
              <a:t>Какое слово в этом предложении является ДОПОЛНЕНИЕМ?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 smtClean="0">
                <a:hlinkClick r:id="rId2" action="ppaction://hlinksldjump"/>
              </a:rPr>
              <a:t>ветер</a:t>
            </a:r>
            <a:endParaRPr lang="ru-RU" dirty="0" smtClean="0"/>
          </a:p>
          <a:p>
            <a:pPr marL="457200" indent="-457200">
              <a:buFont typeface="+mj-lt"/>
              <a:buAutoNum type="alphaLcParenR"/>
            </a:pPr>
            <a:r>
              <a:rPr lang="ru-RU" dirty="0" smtClean="0">
                <a:hlinkClick r:id="rId2" action="ppaction://hlinksldjump"/>
              </a:rPr>
              <a:t>по небу</a:t>
            </a:r>
            <a:endParaRPr lang="ru-RU" dirty="0" smtClean="0"/>
          </a:p>
          <a:p>
            <a:pPr marL="457200" indent="-457200">
              <a:buFont typeface="+mj-lt"/>
              <a:buAutoNum type="alphaLcParenR"/>
            </a:pPr>
            <a:r>
              <a:rPr lang="ru-RU" dirty="0" smtClean="0">
                <a:hlinkClick r:id="rId3" action="ppaction://hlinksldjump"/>
              </a:rPr>
              <a:t>облака</a:t>
            </a:r>
            <a:endParaRPr lang="ru-RU" dirty="0" smtClean="0"/>
          </a:p>
          <a:p>
            <a:pPr marL="457200" indent="-457200">
              <a:buFont typeface="+mj-lt"/>
              <a:buAutoNum type="alphaLcParenR"/>
            </a:pPr>
            <a:r>
              <a:rPr lang="ru-RU" dirty="0" smtClean="0">
                <a:hlinkClick r:id="rId2" action="ppaction://hlinksldjump"/>
              </a:rPr>
              <a:t>быстро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Лёгкий ветерок быстро гонит облака по небу.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pc="600" dirty="0" smtClean="0">
                <a:solidFill>
                  <a:srgbClr val="FF0000"/>
                </a:solidFill>
              </a:rPr>
              <a:t>Ошибочка!!!</a:t>
            </a:r>
          </a:p>
          <a:p>
            <a:pPr>
              <a:buNone/>
            </a:pPr>
            <a:r>
              <a:rPr lang="ru-RU" spc="600" dirty="0" smtClean="0">
                <a:solidFill>
                  <a:srgbClr val="FF0000"/>
                </a:solidFill>
              </a:rPr>
              <a:t>Запомни:</a:t>
            </a:r>
          </a:p>
          <a:p>
            <a:pPr>
              <a:buNone/>
            </a:pPr>
            <a:r>
              <a:rPr lang="ru-RU" dirty="0" smtClean="0"/>
              <a:t>Дополнение обозначает предмет и отвечает на вопросы косвенных падежей: </a:t>
            </a:r>
            <a:r>
              <a:rPr lang="ru-RU" spc="300" dirty="0" smtClean="0"/>
              <a:t>кого? (чего?), кому? (чему?) и др.</a:t>
            </a:r>
            <a:endParaRPr lang="ru-RU" spc="300" dirty="0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4929190" y="5357826"/>
            <a:ext cx="257176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Далее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Лёгкий ветерок быстро гонит облака по небу.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pc="600" dirty="0" smtClean="0">
                <a:solidFill>
                  <a:srgbClr val="00B050"/>
                </a:solidFill>
              </a:rPr>
              <a:t>Верно!!!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Чем выражено здесь дополнение?</a:t>
            </a:r>
            <a:endParaRPr lang="ru-RU" spc="600" dirty="0" smtClean="0">
              <a:solidFill>
                <a:srgbClr val="00B050"/>
              </a:solidFill>
            </a:endParaRPr>
          </a:p>
          <a:p>
            <a:pPr marL="457200" indent="-457200">
              <a:buFont typeface="+mj-lt"/>
              <a:buAutoNum type="alphaLcParenR"/>
            </a:pPr>
            <a:r>
              <a:rPr lang="ru-RU" dirty="0" smtClean="0">
                <a:hlinkClick r:id="rId2" action="ppaction://hlinksldjump"/>
              </a:rPr>
              <a:t>существительным в косвенном падеже</a:t>
            </a:r>
            <a:endParaRPr lang="ru-RU" dirty="0" smtClean="0"/>
          </a:p>
          <a:p>
            <a:pPr marL="457200" indent="-457200">
              <a:buFont typeface="+mj-lt"/>
              <a:buAutoNum type="alphaLcParenR"/>
            </a:pPr>
            <a:r>
              <a:rPr lang="ru-RU" dirty="0" smtClean="0">
                <a:hlinkClick r:id="rId3" action="ppaction://hlinksldjump"/>
              </a:rPr>
              <a:t>существительным в именительном падеже</a:t>
            </a:r>
            <a:endParaRPr lang="ru-RU" dirty="0" smtClean="0"/>
          </a:p>
          <a:p>
            <a:pPr marL="457200" indent="-457200">
              <a:buFont typeface="+mj-lt"/>
              <a:buAutoNum type="alphaLcParenR"/>
            </a:pPr>
            <a:r>
              <a:rPr lang="ru-RU" dirty="0" smtClean="0">
                <a:hlinkClick r:id="rId3" action="ppaction://hlinksldjump"/>
              </a:rPr>
              <a:t>прилагательным</a:t>
            </a:r>
            <a:endParaRPr lang="ru-RU" dirty="0" smtClean="0"/>
          </a:p>
          <a:p>
            <a:pPr marL="457200" indent="-457200">
              <a:buFont typeface="+mj-lt"/>
              <a:buAutoNum type="alphaLcParenR"/>
            </a:pPr>
            <a:r>
              <a:rPr lang="ru-RU" dirty="0" smtClean="0">
                <a:hlinkClick r:id="rId3" action="ppaction://hlinksldjump"/>
              </a:rPr>
              <a:t>наречием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Лёгкий ветерок быстро гонит облака по небу.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pc="600" dirty="0" smtClean="0">
                <a:solidFill>
                  <a:srgbClr val="FF0000"/>
                </a:solidFill>
              </a:rPr>
              <a:t>Ошибочка!!!</a:t>
            </a:r>
          </a:p>
          <a:p>
            <a:pPr>
              <a:buNone/>
            </a:pPr>
            <a:r>
              <a:rPr lang="ru-RU" spc="600" dirty="0" smtClean="0">
                <a:solidFill>
                  <a:srgbClr val="FF0000"/>
                </a:solidFill>
              </a:rPr>
              <a:t>Запомни:</a:t>
            </a:r>
          </a:p>
          <a:p>
            <a:pPr>
              <a:buNone/>
            </a:pPr>
            <a:r>
              <a:rPr lang="ru-RU" dirty="0" smtClean="0"/>
              <a:t>Дополнения выражаются существительными и местоимениями и чаще всего зависят от сказуемого.</a:t>
            </a:r>
            <a:endParaRPr lang="ru-RU" dirty="0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4786314" y="5429264"/>
            <a:ext cx="242889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Далее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Лёгкий ветерок быстро гонит облака по небу.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pc="600" dirty="0" smtClean="0">
                <a:solidFill>
                  <a:srgbClr val="00B050"/>
                </a:solidFill>
              </a:rPr>
              <a:t>Верно!!!</a:t>
            </a:r>
          </a:p>
          <a:p>
            <a:pPr>
              <a:buNone/>
            </a:pPr>
            <a:r>
              <a:rPr lang="ru-RU" dirty="0" smtClean="0"/>
              <a:t>Какие слова в этом предложении являются обстоятельствами?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 smtClean="0">
                <a:hlinkClick r:id="rId2" action="ppaction://hlinksldjump"/>
              </a:rPr>
              <a:t>легкий ветерок</a:t>
            </a:r>
            <a:endParaRPr lang="ru-RU" dirty="0" smtClean="0"/>
          </a:p>
          <a:p>
            <a:pPr marL="457200" indent="-457200">
              <a:buFont typeface="+mj-lt"/>
              <a:buAutoNum type="alphaLcParenR"/>
            </a:pPr>
            <a:r>
              <a:rPr lang="ru-RU" dirty="0" smtClean="0">
                <a:hlinkClick r:id="rId3" action="ppaction://hlinksldjump"/>
              </a:rPr>
              <a:t>быстро по небу</a:t>
            </a:r>
            <a:endParaRPr lang="ru-RU" dirty="0" smtClean="0"/>
          </a:p>
          <a:p>
            <a:pPr marL="457200" indent="-457200">
              <a:buFont typeface="+mj-lt"/>
              <a:buAutoNum type="alphaLcParenR"/>
            </a:pPr>
            <a:r>
              <a:rPr lang="ru-RU" dirty="0" smtClean="0">
                <a:hlinkClick r:id="rId2" action="ppaction://hlinksldjump"/>
              </a:rPr>
              <a:t>гонит ветерок</a:t>
            </a:r>
            <a:endParaRPr lang="ru-RU" dirty="0" smtClean="0"/>
          </a:p>
          <a:p>
            <a:pPr marL="457200" indent="-457200">
              <a:buFont typeface="+mj-lt"/>
              <a:buAutoNum type="alphaLcParenR"/>
            </a:pPr>
            <a:r>
              <a:rPr lang="ru-RU" dirty="0" smtClean="0">
                <a:hlinkClick r:id="rId2" action="ppaction://hlinksldjump"/>
              </a:rPr>
              <a:t>ветерок и облака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Лёгкий ветерок быстро гонит облака по небу.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pc="600" dirty="0" smtClean="0">
                <a:solidFill>
                  <a:srgbClr val="FF0000"/>
                </a:solidFill>
              </a:rPr>
              <a:t>Ошибочка!!!</a:t>
            </a:r>
          </a:p>
          <a:p>
            <a:pPr>
              <a:buNone/>
            </a:pPr>
            <a:r>
              <a:rPr lang="ru-RU" spc="600" dirty="0" smtClean="0">
                <a:solidFill>
                  <a:srgbClr val="FF0000"/>
                </a:solidFill>
              </a:rPr>
              <a:t>Запомни:</a:t>
            </a:r>
          </a:p>
          <a:p>
            <a:pPr>
              <a:buNone/>
            </a:pPr>
            <a:r>
              <a:rPr lang="ru-RU" dirty="0" smtClean="0"/>
              <a:t>Обстоятельство обозначает место, время, причину, образ действия и т.д. и отвечает на вопросы </a:t>
            </a:r>
            <a:r>
              <a:rPr lang="ru-RU" spc="300" dirty="0" smtClean="0"/>
              <a:t>где? когда? почему? как?</a:t>
            </a:r>
            <a:endParaRPr lang="ru-RU" spc="300" dirty="0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4929190" y="5429264"/>
            <a:ext cx="2571768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Далее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Лёгкий ветерок быстро гонит облака по небу.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pc="600" dirty="0" smtClean="0">
                <a:solidFill>
                  <a:srgbClr val="00B050"/>
                </a:solidFill>
              </a:rPr>
              <a:t>Верно!!!</a:t>
            </a:r>
          </a:p>
          <a:p>
            <a:pPr>
              <a:buNone/>
            </a:pPr>
            <a:r>
              <a:rPr lang="ru-RU" dirty="0" smtClean="0"/>
              <a:t>Чем выражены в этом предложении обстоятельства?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 smtClean="0">
                <a:hlinkClick r:id="rId2" action="ppaction://hlinksldjump"/>
              </a:rPr>
              <a:t>существительным и прилагательным</a:t>
            </a:r>
            <a:endParaRPr lang="ru-RU" dirty="0" smtClean="0"/>
          </a:p>
          <a:p>
            <a:pPr marL="457200" indent="-457200">
              <a:buFont typeface="+mj-lt"/>
              <a:buAutoNum type="alphaLcParenR"/>
            </a:pPr>
            <a:r>
              <a:rPr lang="ru-RU" dirty="0" smtClean="0">
                <a:hlinkClick r:id="rId2" action="ppaction://hlinksldjump"/>
              </a:rPr>
              <a:t>глаголом и существительным</a:t>
            </a:r>
            <a:endParaRPr lang="ru-RU" dirty="0" smtClean="0"/>
          </a:p>
          <a:p>
            <a:pPr marL="457200" indent="-457200">
              <a:buFont typeface="+mj-lt"/>
              <a:buAutoNum type="alphaLcParenR"/>
            </a:pPr>
            <a:r>
              <a:rPr lang="ru-RU" dirty="0" smtClean="0">
                <a:hlinkClick r:id="rId2" action="ppaction://hlinksldjump"/>
              </a:rPr>
              <a:t>оба слова существительным</a:t>
            </a:r>
            <a:endParaRPr lang="ru-RU" dirty="0" smtClean="0"/>
          </a:p>
          <a:p>
            <a:pPr marL="457200" indent="-457200">
              <a:buFont typeface="+mj-lt"/>
              <a:buAutoNum type="alphaLcParenR"/>
            </a:pPr>
            <a:r>
              <a:rPr lang="ru-RU" dirty="0" smtClean="0">
                <a:hlinkClick r:id="rId3" action="ppaction://hlinksldjump"/>
              </a:rPr>
              <a:t>наречием и существительным с предлогом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Лёгкий ветерок быстро гонит облака по небу.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pc="600" dirty="0" smtClean="0">
                <a:solidFill>
                  <a:srgbClr val="FF0000"/>
                </a:solidFill>
              </a:rPr>
              <a:t>Ошибочка!!!</a:t>
            </a:r>
          </a:p>
          <a:p>
            <a:pPr>
              <a:buNone/>
            </a:pPr>
            <a:r>
              <a:rPr lang="ru-RU" spc="600" dirty="0" smtClean="0">
                <a:solidFill>
                  <a:srgbClr val="FF0000"/>
                </a:solidFill>
              </a:rPr>
              <a:t>Запомни:</a:t>
            </a:r>
          </a:p>
          <a:p>
            <a:pPr>
              <a:buNone/>
            </a:pPr>
            <a:r>
              <a:rPr lang="ru-RU" dirty="0" smtClean="0"/>
              <a:t>Обстоятельства обычно выражаются наречиями и существительными с предлогами и чаще всего зависят от сказуемого.</a:t>
            </a:r>
            <a:endParaRPr lang="ru-RU" dirty="0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5286380" y="5286388"/>
            <a:ext cx="221457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Далее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Лёгкий ветерок быстро гонит облака по небу.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pc="600" dirty="0" smtClean="0">
                <a:solidFill>
                  <a:srgbClr val="00B050"/>
                </a:solidFill>
              </a:rPr>
              <a:t>Верно!!!</a:t>
            </a:r>
          </a:p>
          <a:p>
            <a:pPr>
              <a:buNone/>
            </a:pPr>
            <a:r>
              <a:rPr lang="ru-RU" dirty="0" smtClean="0"/>
              <a:t>Какое это предложение по цели высказывания?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 smtClean="0">
                <a:hlinkClick r:id="rId2" action="ppaction://hlinksldjump"/>
              </a:rPr>
              <a:t>повествовательное</a:t>
            </a:r>
            <a:endParaRPr lang="ru-RU" dirty="0" smtClean="0"/>
          </a:p>
          <a:p>
            <a:pPr marL="457200" indent="-457200">
              <a:buFont typeface="+mj-lt"/>
              <a:buAutoNum type="alphaLcParenR"/>
            </a:pPr>
            <a:r>
              <a:rPr lang="ru-RU" dirty="0" smtClean="0">
                <a:hlinkClick r:id="rId3" action="ppaction://hlinksldjump"/>
              </a:rPr>
              <a:t>вопросительное</a:t>
            </a:r>
            <a:endParaRPr lang="ru-RU" dirty="0" smtClean="0"/>
          </a:p>
          <a:p>
            <a:pPr marL="457200" indent="-457200">
              <a:buFont typeface="+mj-lt"/>
              <a:buAutoNum type="alphaLcParenR"/>
            </a:pPr>
            <a:r>
              <a:rPr lang="ru-RU" dirty="0" smtClean="0">
                <a:hlinkClick r:id="rId3" action="ppaction://hlinksldjump"/>
              </a:rPr>
              <a:t>побудительное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Лёгкий ветерок быстро гонит облака по небу.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pc="600" dirty="0" smtClean="0">
                <a:solidFill>
                  <a:srgbClr val="FF0000"/>
                </a:solidFill>
              </a:rPr>
              <a:t>Ошибочка!!!</a:t>
            </a:r>
          </a:p>
          <a:p>
            <a:pPr>
              <a:buNone/>
            </a:pPr>
            <a:r>
              <a:rPr lang="ru-RU" spc="600" dirty="0" smtClean="0">
                <a:solidFill>
                  <a:srgbClr val="FF0000"/>
                </a:solidFill>
              </a:rPr>
              <a:t>Запомни:</a:t>
            </a:r>
          </a:p>
          <a:p>
            <a:pPr>
              <a:buNone/>
            </a:pPr>
            <a:r>
              <a:rPr lang="ru-RU" dirty="0" smtClean="0"/>
              <a:t>Предложения, которые содержат сообщение, называются </a:t>
            </a:r>
            <a:r>
              <a:rPr lang="ru-RU" spc="300" dirty="0" smtClean="0"/>
              <a:t>повествовательными.</a:t>
            </a:r>
          </a:p>
          <a:p>
            <a:pPr>
              <a:buNone/>
            </a:pPr>
            <a:r>
              <a:rPr lang="ru-RU" dirty="0" smtClean="0"/>
              <a:t>Предложения, которые содержат вопрос, называют </a:t>
            </a:r>
            <a:r>
              <a:rPr lang="ru-RU" spc="300" dirty="0" smtClean="0"/>
              <a:t>вопросительными.</a:t>
            </a:r>
          </a:p>
          <a:p>
            <a:pPr>
              <a:buNone/>
            </a:pPr>
            <a:r>
              <a:rPr lang="ru-RU" dirty="0" smtClean="0"/>
              <a:t>Предложения, которые содержат побуждение (совет, приказ, просьбу, пожелание) называется </a:t>
            </a:r>
            <a:r>
              <a:rPr lang="ru-RU" spc="300" dirty="0" smtClean="0"/>
              <a:t>вопросительными.</a:t>
            </a:r>
            <a:endParaRPr lang="ru-RU" spc="300" dirty="0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4857752" y="5500702"/>
            <a:ext cx="264320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Далее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Лёгкий ветерок быстро гонит облака по небу.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 bwMode="white"/>
        <p:txBody>
          <a:bodyPr/>
          <a:lstStyle/>
          <a:p>
            <a:pPr>
              <a:buNone/>
            </a:pPr>
            <a:r>
              <a:rPr lang="ru-RU" dirty="0" smtClean="0"/>
              <a:t>Назови грамматическую основу предложения: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 smtClean="0">
                <a:hlinkClick r:id="rId3" action="ppaction://hlinksldjump"/>
              </a:rPr>
              <a:t>облака гонит</a:t>
            </a:r>
            <a:endParaRPr lang="ru-RU" dirty="0" smtClean="0"/>
          </a:p>
          <a:p>
            <a:pPr marL="457200" indent="-457200">
              <a:buFont typeface="+mj-lt"/>
              <a:buAutoNum type="alphaLcParenR"/>
            </a:pPr>
            <a:r>
              <a:rPr lang="ru-RU" dirty="0" smtClean="0">
                <a:hlinkClick r:id="rId4" action="ppaction://hlinksldjump"/>
              </a:rPr>
              <a:t>ветерок гонит</a:t>
            </a:r>
            <a:endParaRPr lang="ru-RU" dirty="0" smtClean="0"/>
          </a:p>
          <a:p>
            <a:pPr marL="457200" indent="-457200">
              <a:buFont typeface="+mj-lt"/>
              <a:buAutoNum type="alphaLcParenR"/>
            </a:pPr>
            <a:r>
              <a:rPr lang="ru-RU" dirty="0" smtClean="0">
                <a:hlinkClick r:id="rId3" action="ppaction://hlinksldjump"/>
              </a:rPr>
              <a:t>гонит по небу</a:t>
            </a:r>
            <a:endParaRPr lang="ru-RU" dirty="0" smtClean="0"/>
          </a:p>
          <a:p>
            <a:pPr marL="457200" indent="-457200">
              <a:buFont typeface="+mj-lt"/>
              <a:buAutoNum type="alphaLcParenR"/>
            </a:pPr>
            <a:r>
              <a:rPr lang="ru-RU" dirty="0" smtClean="0">
                <a:hlinkClick r:id="rId3" action="ppaction://hlinksldjump"/>
              </a:rPr>
              <a:t>лёгкий ветерок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Лёгкий ветерок быстро гонит облака по небу.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Верно!!!</a:t>
            </a:r>
          </a:p>
          <a:p>
            <a:pPr>
              <a:buNone/>
            </a:pPr>
            <a:r>
              <a:rPr lang="ru-RU" dirty="0" smtClean="0"/>
              <a:t>Какое это предложение по эмоциональной окраске?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 smtClean="0">
                <a:hlinkClick r:id="rId2" action="ppaction://hlinksldjump"/>
              </a:rPr>
              <a:t>восклицательное</a:t>
            </a:r>
            <a:endParaRPr lang="ru-RU" dirty="0" smtClean="0"/>
          </a:p>
          <a:p>
            <a:pPr marL="457200" indent="-457200">
              <a:buFont typeface="+mj-lt"/>
              <a:buAutoNum type="alphaLcParenR"/>
            </a:pPr>
            <a:r>
              <a:rPr lang="ru-RU" dirty="0" smtClean="0">
                <a:hlinkClick r:id="rId3" action="ppaction://hlinksldjump"/>
              </a:rPr>
              <a:t>невосклицательное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Лёгкий ветерок быстро гонит облака по небу.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pc="600" dirty="0" smtClean="0">
                <a:solidFill>
                  <a:srgbClr val="FF0000"/>
                </a:solidFill>
              </a:rPr>
              <a:t>Ошибочка!!!</a:t>
            </a:r>
          </a:p>
          <a:p>
            <a:pPr>
              <a:buNone/>
            </a:pPr>
            <a:r>
              <a:rPr lang="ru-RU" spc="600" dirty="0" smtClean="0">
                <a:solidFill>
                  <a:srgbClr val="FF0000"/>
                </a:solidFill>
              </a:rPr>
              <a:t>Запомни:</a:t>
            </a:r>
          </a:p>
          <a:p>
            <a:pPr>
              <a:buNone/>
            </a:pPr>
            <a:r>
              <a:rPr lang="ru-RU" spc="300" dirty="0" smtClean="0"/>
              <a:t>Невосклицательные</a:t>
            </a:r>
            <a:r>
              <a:rPr lang="ru-RU" dirty="0" smtClean="0"/>
              <a:t> – это предложения, которые произносятся спокойным тоном, без ярко выраженных эмоций (чувств). В конце предложения ставится точка или вопросительный знак.</a:t>
            </a:r>
          </a:p>
          <a:p>
            <a:pPr>
              <a:buNone/>
            </a:pPr>
            <a:r>
              <a:rPr lang="ru-RU" spc="300" dirty="0" smtClean="0"/>
              <a:t>Восклицательные</a:t>
            </a:r>
            <a:r>
              <a:rPr lang="ru-RU" dirty="0" smtClean="0"/>
              <a:t> – это предложения, которые произносятся с особой интонацией, выражающей сильные чувства радости, веселья, восторга, опасения, ужаса и т.д. В конце предложения ставится восклицательный знак.</a:t>
            </a:r>
            <a:endParaRPr lang="ru-RU" dirty="0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4929190" y="6000768"/>
            <a:ext cx="221457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Далее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Лёгкий ветерок быстро гонит облака по небу.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pc="600" dirty="0" smtClean="0">
                <a:solidFill>
                  <a:srgbClr val="00B050"/>
                </a:solidFill>
              </a:rPr>
              <a:t>Верно!!!</a:t>
            </a:r>
          </a:p>
          <a:p>
            <a:pPr>
              <a:buNone/>
            </a:pPr>
            <a:r>
              <a:rPr lang="ru-RU" dirty="0" smtClean="0"/>
              <a:t>Какое это предложение?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 smtClean="0">
                <a:hlinkClick r:id="rId2" action="ppaction://hlinksldjump"/>
              </a:rPr>
              <a:t>распространённое</a:t>
            </a:r>
            <a:endParaRPr lang="ru-RU" dirty="0" smtClean="0"/>
          </a:p>
          <a:p>
            <a:pPr marL="457200" indent="-457200">
              <a:buFont typeface="+mj-lt"/>
              <a:buAutoNum type="alphaLcParenR"/>
            </a:pPr>
            <a:r>
              <a:rPr lang="ru-RU" dirty="0" smtClean="0">
                <a:hlinkClick r:id="rId3" action="ppaction://hlinksldjump"/>
              </a:rPr>
              <a:t>нераспространённое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Лёгкий ветерок быстро гонит облака по небу.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pc="600" dirty="0" smtClean="0">
                <a:solidFill>
                  <a:srgbClr val="FF0000"/>
                </a:solidFill>
              </a:rPr>
              <a:t>Ошибочка!!!</a:t>
            </a:r>
          </a:p>
          <a:p>
            <a:pPr>
              <a:buNone/>
            </a:pPr>
            <a:r>
              <a:rPr lang="ru-RU" spc="600" dirty="0" smtClean="0">
                <a:solidFill>
                  <a:srgbClr val="FF0000"/>
                </a:solidFill>
              </a:rPr>
              <a:t>Запомни:</a:t>
            </a:r>
          </a:p>
          <a:p>
            <a:pPr>
              <a:buNone/>
            </a:pPr>
            <a:r>
              <a:rPr lang="ru-RU" dirty="0" smtClean="0"/>
              <a:t>Предложение, состоящее только из главных  членов, называется </a:t>
            </a:r>
            <a:r>
              <a:rPr lang="ru-RU" spc="300" dirty="0" smtClean="0"/>
              <a:t>нераспространённым.</a:t>
            </a:r>
          </a:p>
          <a:p>
            <a:pPr>
              <a:buNone/>
            </a:pPr>
            <a:r>
              <a:rPr lang="ru-RU" dirty="0" smtClean="0"/>
              <a:t>Предложение, имеющее второстепенные члены, называются </a:t>
            </a:r>
            <a:r>
              <a:rPr lang="ru-RU" spc="300" dirty="0" smtClean="0"/>
              <a:t>распространёнными.</a:t>
            </a:r>
            <a:endParaRPr lang="ru-RU" spc="300" dirty="0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5572132" y="5429264"/>
            <a:ext cx="2143140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Далее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Верно!!! Разбор завершен.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 anchor="t">
            <a:normAutofit/>
          </a:bodyPr>
          <a:lstStyle/>
          <a:p>
            <a:pPr>
              <a:buNone/>
            </a:pPr>
            <a:r>
              <a:rPr lang="ru-RU" sz="4800" b="1" u="wavy" dirty="0" smtClean="0">
                <a:uFill>
                  <a:solidFill>
                    <a:srgbClr val="0070C0"/>
                  </a:solidFill>
                </a:uFill>
              </a:rPr>
              <a:t>Лёгкий</a:t>
            </a:r>
            <a:r>
              <a:rPr lang="ru-RU" sz="2800" b="1" dirty="0" smtClean="0"/>
              <a:t> </a:t>
            </a:r>
            <a:r>
              <a:rPr lang="ru-RU" sz="4800" b="1" u="heavy" dirty="0" smtClean="0">
                <a:uFill>
                  <a:solidFill>
                    <a:srgbClr val="0070C0"/>
                  </a:solidFill>
                </a:uFill>
              </a:rPr>
              <a:t>ветерок</a:t>
            </a:r>
            <a:r>
              <a:rPr lang="ru-RU" sz="4800" b="1" dirty="0" smtClean="0"/>
              <a:t> </a:t>
            </a:r>
            <a:r>
              <a:rPr lang="ru-RU" sz="4800" b="1" u="dotDashHeavy" dirty="0" smtClean="0">
                <a:uFill>
                  <a:solidFill>
                    <a:srgbClr val="0070C0"/>
                  </a:solidFill>
                </a:uFill>
              </a:rPr>
              <a:t>быстро</a:t>
            </a:r>
            <a:r>
              <a:rPr lang="ru-RU" sz="4800" b="1" dirty="0" smtClean="0"/>
              <a:t> </a:t>
            </a:r>
            <a:r>
              <a:rPr lang="ru-RU" sz="4800" b="1" u="dbl" dirty="0" smtClean="0">
                <a:uFill>
                  <a:solidFill>
                    <a:srgbClr val="0070C0"/>
                  </a:solidFill>
                </a:uFill>
              </a:rPr>
              <a:t>гонит</a:t>
            </a:r>
            <a:r>
              <a:rPr lang="ru-RU" sz="4800" b="1" dirty="0" smtClean="0"/>
              <a:t> </a:t>
            </a:r>
            <a:r>
              <a:rPr lang="ru-RU" sz="4800" b="1" u="dashLongHeavy" dirty="0" smtClean="0">
                <a:uFill>
                  <a:solidFill>
                    <a:srgbClr val="0070C0"/>
                  </a:solidFill>
                </a:uFill>
              </a:rPr>
              <a:t>облака</a:t>
            </a:r>
            <a:r>
              <a:rPr lang="ru-RU" sz="4800" b="1" dirty="0" smtClean="0"/>
              <a:t> </a:t>
            </a:r>
            <a:r>
              <a:rPr lang="ru-RU" sz="4800" b="1" u="dotDashHeavy" dirty="0" smtClean="0">
                <a:uFill>
                  <a:solidFill>
                    <a:srgbClr val="0070C0"/>
                  </a:solidFill>
                </a:uFill>
              </a:rPr>
              <a:t>по небу</a:t>
            </a:r>
            <a:r>
              <a:rPr lang="ru-RU" sz="2800" b="1" dirty="0" smtClean="0"/>
              <a:t>.</a:t>
            </a:r>
            <a:endParaRPr lang="ru-RU" sz="2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85786" y="4429132"/>
            <a:ext cx="6715172" cy="171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Если было много ошибок, повтори разбор!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Лёгкий ветерок быстро гонит облака по небу.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Ошибаешься!!!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Запомни:</a:t>
            </a:r>
          </a:p>
          <a:p>
            <a:pPr>
              <a:buNone/>
            </a:pPr>
            <a:r>
              <a:rPr lang="ru-RU" spc="300" dirty="0" smtClean="0"/>
              <a:t>Грамматическая основа</a:t>
            </a:r>
            <a:r>
              <a:rPr lang="ru-RU" dirty="0" smtClean="0"/>
              <a:t> – это подлежащее и сказуемое.</a:t>
            </a:r>
          </a:p>
          <a:p>
            <a:pPr>
              <a:buNone/>
            </a:pPr>
            <a:r>
              <a:rPr lang="ru-RU" dirty="0" smtClean="0"/>
              <a:t>К подлежащему можно задать вопрос: </a:t>
            </a:r>
            <a:r>
              <a:rPr lang="ru-RU" spc="300" dirty="0" smtClean="0"/>
              <a:t>о чем (о ком) говорится в предложении</a:t>
            </a:r>
            <a:r>
              <a:rPr lang="en-US" spc="300" dirty="0" smtClean="0"/>
              <a:t>?</a:t>
            </a:r>
            <a:r>
              <a:rPr lang="ru-RU" spc="300" dirty="0" smtClean="0"/>
              <a:t> </a:t>
            </a:r>
            <a:r>
              <a:rPr lang="ru-RU" dirty="0" smtClean="0"/>
              <a:t>(Это предмет речи, который стоит в именительном падеже.)</a:t>
            </a:r>
          </a:p>
          <a:p>
            <a:pPr>
              <a:buNone/>
            </a:pPr>
            <a:r>
              <a:rPr lang="ru-RU" dirty="0" smtClean="0"/>
              <a:t>К сказуемому можно задать вопрос: </a:t>
            </a:r>
            <a:r>
              <a:rPr lang="ru-RU" spc="300" dirty="0" smtClean="0"/>
              <a:t>что говорится о предмете речи?</a:t>
            </a:r>
          </a:p>
          <a:p>
            <a:pPr>
              <a:buNone/>
            </a:pPr>
            <a:endParaRPr lang="ru-RU" spc="300" dirty="0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4357686" y="5786454"/>
            <a:ext cx="328614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Далее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Лёгкий ветерок быстро гонит облака по небу.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pc="600" dirty="0" smtClean="0">
                <a:solidFill>
                  <a:srgbClr val="00B050"/>
                </a:solidFill>
              </a:rPr>
              <a:t>Верно!!!</a:t>
            </a:r>
          </a:p>
          <a:p>
            <a:pPr>
              <a:buNone/>
            </a:pPr>
            <a:r>
              <a:rPr lang="ru-RU" b="1" dirty="0" smtClean="0"/>
              <a:t>Какой частью речи выражено подлежащее и сказуемое?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 smtClean="0">
                <a:solidFill>
                  <a:schemeClr val="accent1"/>
                </a:solidFill>
                <a:hlinkClick r:id="rId2" action="ppaction://hlinksldjump"/>
              </a:rPr>
              <a:t>Существительным в именительном падеже и глаголом</a:t>
            </a:r>
            <a:endParaRPr lang="ru-RU" dirty="0" smtClean="0">
              <a:solidFill>
                <a:schemeClr val="accent1"/>
              </a:solidFill>
            </a:endParaRPr>
          </a:p>
          <a:p>
            <a:pPr marL="457200" indent="-457200">
              <a:buFont typeface="+mj-lt"/>
              <a:buAutoNum type="alphaLcParenR"/>
            </a:pPr>
            <a:r>
              <a:rPr lang="ru-RU" dirty="0" smtClean="0">
                <a:solidFill>
                  <a:schemeClr val="accent1"/>
                </a:solidFill>
                <a:hlinkClick r:id="rId3" action="ppaction://hlinksldjump"/>
              </a:rPr>
              <a:t>Прилагательным и глаголом</a:t>
            </a:r>
            <a:endParaRPr lang="ru-RU" dirty="0" smtClean="0">
              <a:solidFill>
                <a:schemeClr val="accent1"/>
              </a:solidFill>
            </a:endParaRPr>
          </a:p>
          <a:p>
            <a:pPr marL="457200" indent="-457200">
              <a:buFont typeface="+mj-lt"/>
              <a:buAutoNum type="alphaLcParenR"/>
            </a:pPr>
            <a:r>
              <a:rPr lang="ru-RU" dirty="0" smtClean="0">
                <a:solidFill>
                  <a:schemeClr val="accent1"/>
                </a:solidFill>
                <a:hlinkClick r:id="rId3" action="ppaction://hlinksldjump"/>
              </a:rPr>
              <a:t>Глаголом и существительным в косвенном падеже</a:t>
            </a:r>
            <a:endParaRPr lang="ru-RU" dirty="0" smtClean="0">
              <a:solidFill>
                <a:schemeClr val="accent1"/>
              </a:solidFill>
            </a:endParaRPr>
          </a:p>
          <a:p>
            <a:pPr marL="457200" indent="-457200">
              <a:buFont typeface="+mj-lt"/>
              <a:buAutoNum type="alphaLcParenR"/>
            </a:pPr>
            <a:r>
              <a:rPr lang="ru-RU" dirty="0" smtClean="0">
                <a:solidFill>
                  <a:schemeClr val="accent1"/>
                </a:solidFill>
                <a:hlinkClick r:id="rId3" action="ppaction://hlinksldjump"/>
              </a:rPr>
              <a:t>Глаголом и наречием</a:t>
            </a:r>
            <a:endParaRPr lang="ru-RU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Лёгкий ветерок быстро гонит облака по небу.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pc="600" dirty="0" smtClean="0">
                <a:solidFill>
                  <a:srgbClr val="FF0000"/>
                </a:solidFill>
              </a:rPr>
              <a:t>Ошибочка!!!</a:t>
            </a:r>
          </a:p>
          <a:p>
            <a:pPr>
              <a:buNone/>
            </a:pPr>
            <a:r>
              <a:rPr lang="ru-RU" spc="600" dirty="0" smtClean="0">
                <a:solidFill>
                  <a:srgbClr val="FF0000"/>
                </a:solidFill>
              </a:rPr>
              <a:t>Запомни:</a:t>
            </a:r>
          </a:p>
          <a:p>
            <a:pPr>
              <a:buNone/>
            </a:pPr>
            <a:r>
              <a:rPr lang="ru-RU" dirty="0" smtClean="0"/>
              <a:t>Подлежащее чаще всего выражается </a:t>
            </a:r>
            <a:r>
              <a:rPr lang="ru-RU" b="1" spc="300" dirty="0" smtClean="0"/>
              <a:t>именем существительным в именительном падеже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Сказуемое выражается чаще всего </a:t>
            </a:r>
            <a:r>
              <a:rPr lang="ru-RU" b="1" spc="300" dirty="0" smtClean="0"/>
              <a:t>глаголом.</a:t>
            </a:r>
            <a:endParaRPr lang="ru-RU" b="1" spc="300" dirty="0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4786314" y="5572140"/>
            <a:ext cx="2857520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Далее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Лёгкий ветерок быстро гонит облака по небу.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pc="600" dirty="0" smtClean="0">
                <a:solidFill>
                  <a:srgbClr val="00B050"/>
                </a:solidFill>
              </a:rPr>
              <a:t>Верно!!!</a:t>
            </a:r>
          </a:p>
          <a:p>
            <a:pPr>
              <a:buNone/>
            </a:pPr>
            <a:r>
              <a:rPr lang="ru-RU" dirty="0" smtClean="0"/>
              <a:t>Какое слово в этом предложении является </a:t>
            </a:r>
            <a:r>
              <a:rPr lang="ru-RU" b="1" dirty="0" smtClean="0"/>
              <a:t>ОПРЕДЕЛЕНИЕМ?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 smtClean="0">
                <a:solidFill>
                  <a:srgbClr val="FFC000"/>
                </a:solidFill>
                <a:hlinkClick r:id="rId2" action="ppaction://hlinksldjump"/>
              </a:rPr>
              <a:t>по небу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 smtClean="0">
                <a:solidFill>
                  <a:srgbClr val="FFC000"/>
                </a:solidFill>
                <a:hlinkClick r:id="rId2" action="ppaction://hlinksldjump"/>
              </a:rPr>
              <a:t>облака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 smtClean="0">
                <a:solidFill>
                  <a:srgbClr val="FFC000"/>
                </a:solidFill>
                <a:hlinkClick r:id="rId2" action="ppaction://hlinksldjump"/>
              </a:rPr>
              <a:t>быстро</a:t>
            </a:r>
            <a:endParaRPr lang="ru-RU" dirty="0" smtClean="0">
              <a:solidFill>
                <a:srgbClr val="FFC000"/>
              </a:solidFill>
            </a:endParaRPr>
          </a:p>
          <a:p>
            <a:pPr marL="457200" indent="-457200">
              <a:buFont typeface="+mj-lt"/>
              <a:buAutoNum type="alphaLcParenR"/>
            </a:pPr>
            <a:r>
              <a:rPr lang="ru-RU" dirty="0" smtClean="0">
                <a:hlinkClick r:id="rId3" action="ppaction://hlinksldjump"/>
              </a:rPr>
              <a:t>лёгкий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Лёгкий ветерок быстро гонит облака по небу.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pc="600" dirty="0" smtClean="0">
                <a:solidFill>
                  <a:srgbClr val="FF0000"/>
                </a:solidFill>
              </a:rPr>
              <a:t>Ошибочка!!!</a:t>
            </a:r>
          </a:p>
          <a:p>
            <a:pPr>
              <a:buNone/>
            </a:pPr>
            <a:r>
              <a:rPr lang="ru-RU" spc="600" dirty="0" smtClean="0">
                <a:solidFill>
                  <a:srgbClr val="FF0000"/>
                </a:solidFill>
              </a:rPr>
              <a:t>Запомни:</a:t>
            </a:r>
          </a:p>
          <a:p>
            <a:pPr>
              <a:buNone/>
            </a:pPr>
            <a:r>
              <a:rPr lang="ru-RU" dirty="0" smtClean="0"/>
              <a:t>Определение обозначает признак предмета и отвечает на вопросы </a:t>
            </a:r>
            <a:r>
              <a:rPr lang="ru-RU" spc="300" dirty="0" smtClean="0"/>
              <a:t>какой? чей?</a:t>
            </a:r>
            <a:endParaRPr lang="ru-RU" spc="300" dirty="0"/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5000628" y="5429264"/>
            <a:ext cx="278608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Далее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Лёгкий ветерок быстро гонит облака по небу.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pc="600" dirty="0" smtClean="0">
                <a:solidFill>
                  <a:srgbClr val="00B050"/>
                </a:solidFill>
              </a:rPr>
              <a:t>Верно!!!</a:t>
            </a:r>
          </a:p>
          <a:p>
            <a:pPr>
              <a:buNone/>
            </a:pPr>
            <a:r>
              <a:rPr lang="ru-RU" dirty="0" smtClean="0"/>
              <a:t>Чем выражено здесь определение?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 smtClean="0">
                <a:hlinkClick r:id="rId2" action="ppaction://hlinksldjump"/>
              </a:rPr>
              <a:t>существительным</a:t>
            </a:r>
            <a:endParaRPr lang="ru-RU" dirty="0" smtClean="0"/>
          </a:p>
          <a:p>
            <a:pPr marL="457200" indent="-457200">
              <a:buFont typeface="+mj-lt"/>
              <a:buAutoNum type="alphaLcParenR"/>
            </a:pPr>
            <a:r>
              <a:rPr lang="ru-RU" dirty="0" smtClean="0">
                <a:hlinkClick r:id="rId3" action="ppaction://hlinksldjump"/>
              </a:rPr>
              <a:t>прилагательным</a:t>
            </a:r>
            <a:endParaRPr lang="ru-RU" dirty="0" smtClean="0"/>
          </a:p>
          <a:p>
            <a:pPr marL="457200" indent="-457200">
              <a:buFont typeface="+mj-lt"/>
              <a:buAutoNum type="alphaLcParenR"/>
            </a:pPr>
            <a:r>
              <a:rPr lang="ru-RU" dirty="0" smtClean="0">
                <a:hlinkClick r:id="rId2" action="ppaction://hlinksldjump"/>
              </a:rPr>
              <a:t>наречием</a:t>
            </a:r>
            <a:endParaRPr lang="ru-RU" dirty="0" smtClean="0"/>
          </a:p>
          <a:p>
            <a:pPr marL="457200" indent="-457200">
              <a:buFont typeface="+mj-lt"/>
              <a:buAutoNum type="alphaLcParenR"/>
            </a:pPr>
            <a:r>
              <a:rPr lang="ru-RU" dirty="0" smtClean="0">
                <a:hlinkClick r:id="rId2" action="ppaction://hlinksldjump"/>
              </a:rPr>
              <a:t>предлогом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Лёгкий ветерок быстро гонит облака по небу.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pc="600" dirty="0" smtClean="0">
                <a:solidFill>
                  <a:srgbClr val="FF0000"/>
                </a:solidFill>
              </a:rPr>
              <a:t>Ошибочка!!!</a:t>
            </a:r>
          </a:p>
          <a:p>
            <a:pPr>
              <a:buNone/>
            </a:pPr>
            <a:r>
              <a:rPr lang="ru-RU" spc="600" dirty="0" smtClean="0">
                <a:solidFill>
                  <a:srgbClr val="FF0000"/>
                </a:solidFill>
              </a:rPr>
              <a:t>Запомни:</a:t>
            </a:r>
          </a:p>
          <a:p>
            <a:pPr>
              <a:buNone/>
            </a:pPr>
            <a:r>
              <a:rPr lang="ru-RU" dirty="0" smtClean="0"/>
              <a:t>Определения обычно выражаются прилагательными и местоимениями и зависят от членов предложения, выраженных существительными.</a:t>
            </a:r>
            <a:endParaRPr lang="ru-RU" dirty="0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4786314" y="5429264"/>
            <a:ext cx="2500330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Далее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152</TotalTime>
  <Words>741</Words>
  <Application>Microsoft Office PowerPoint</Application>
  <PresentationFormat>Экран (4:3)</PresentationFormat>
  <Paragraphs>142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Эркер</vt:lpstr>
      <vt:lpstr>Синтаксический разбор простого предложения</vt:lpstr>
      <vt:lpstr>Лёгкий ветерок быстро гонит облака по небу.</vt:lpstr>
      <vt:lpstr>Лёгкий ветерок быстро гонит облака по небу.</vt:lpstr>
      <vt:lpstr>Лёгкий ветерок быстро гонит облака по небу.</vt:lpstr>
      <vt:lpstr>Лёгкий ветерок быстро гонит облака по небу.</vt:lpstr>
      <vt:lpstr>Лёгкий ветерок быстро гонит облака по небу.</vt:lpstr>
      <vt:lpstr>Лёгкий ветерок быстро гонит облака по небу.</vt:lpstr>
      <vt:lpstr>Лёгкий ветерок быстро гонит облака по небу.</vt:lpstr>
      <vt:lpstr>Лёгкий ветерок быстро гонит облака по небу.</vt:lpstr>
      <vt:lpstr>Лёгкий ветерок быстро гонит облака по небу.</vt:lpstr>
      <vt:lpstr>Лёгкий ветерок быстро гонит облака по небу.</vt:lpstr>
      <vt:lpstr>Лёгкий ветерок быстро гонит облака по небу.</vt:lpstr>
      <vt:lpstr>Лёгкий ветерок быстро гонит облака по небу.</vt:lpstr>
      <vt:lpstr>Лёгкий ветерок быстро гонит облака по небу.</vt:lpstr>
      <vt:lpstr>Лёгкий ветерок быстро гонит облака по небу.</vt:lpstr>
      <vt:lpstr>Лёгкий ветерок быстро гонит облака по небу.</vt:lpstr>
      <vt:lpstr>Лёгкий ветерок быстро гонит облака по небу.</vt:lpstr>
      <vt:lpstr>Лёгкий ветерок быстро гонит облака по небу.</vt:lpstr>
      <vt:lpstr>Лёгкий ветерок быстро гонит облака по небу.</vt:lpstr>
      <vt:lpstr>Лёгкий ветерок быстро гонит облака по небу.</vt:lpstr>
      <vt:lpstr>Лёгкий ветерок быстро гонит облака по небу.</vt:lpstr>
      <vt:lpstr>Лёгкий ветерок быстро гонит облака по небу.</vt:lpstr>
      <vt:lpstr>Лёгкий ветерок быстро гонит облака по небу.</vt:lpstr>
      <vt:lpstr>Верно!!! Разбор завершен.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Синтаксический разбор простого предложения</dc:title>
  <dc:creator>Литвина</dc:creator>
  <cp:lastModifiedBy>Литвина</cp:lastModifiedBy>
  <cp:revision>28</cp:revision>
  <dcterms:created xsi:type="dcterms:W3CDTF">2011-05-30T06:12:55Z</dcterms:created>
  <dcterms:modified xsi:type="dcterms:W3CDTF">2011-05-30T08:58:16Z</dcterms:modified>
</cp:coreProperties>
</file>