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4D"/>
    <a:srgbClr val="FFD0B9"/>
    <a:srgbClr val="008000"/>
    <a:srgbClr val="FF6600"/>
    <a:srgbClr val="B0C7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A13-8E0E-40FE-B720-428D89005E0A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305B-9CD0-40A5-A500-58A903AD9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A13-8E0E-40FE-B720-428D89005E0A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305B-9CD0-40A5-A500-58A903AD9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A13-8E0E-40FE-B720-428D89005E0A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305B-9CD0-40A5-A500-58A903AD9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A13-8E0E-40FE-B720-428D89005E0A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305B-9CD0-40A5-A500-58A903AD9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A13-8E0E-40FE-B720-428D89005E0A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305B-9CD0-40A5-A500-58A903AD9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A13-8E0E-40FE-B720-428D89005E0A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305B-9CD0-40A5-A500-58A903AD9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A13-8E0E-40FE-B720-428D89005E0A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305B-9CD0-40A5-A500-58A903AD9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A13-8E0E-40FE-B720-428D89005E0A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305B-9CD0-40A5-A500-58A903AD9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A13-8E0E-40FE-B720-428D89005E0A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305B-9CD0-40A5-A500-58A903AD9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A13-8E0E-40FE-B720-428D89005E0A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305B-9CD0-40A5-A500-58A903AD9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A13-8E0E-40FE-B720-428D89005E0A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305B-9CD0-40A5-A500-58A903AD9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8A13-8E0E-40FE-B720-428D89005E0A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2305B-9CD0-40A5-A500-58A903AD9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504" y="116632"/>
            <a:ext cx="4320480" cy="3168352"/>
          </a:xfrm>
          <a:prstGeom prst="roundRect">
            <a:avLst/>
          </a:prstGeom>
          <a:solidFill>
            <a:srgbClr val="B0C7E2"/>
          </a:solidFill>
          <a:ln w="38100" cap="rnd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Карточка № 1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</a:t>
            </a:r>
            <a:r>
              <a:rPr lang="ru-RU" sz="200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Задание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команде «Дружба»: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</a:t>
            </a: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y + 5 = 13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(15 - 7) + 2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Начерти  отрезок 4 см</a:t>
            </a:r>
            <a:endParaRPr lang="ru-RU" sz="2000" dirty="0">
              <a:solidFill>
                <a:srgbClr val="00113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4008" y="116632"/>
            <a:ext cx="4320480" cy="3168352"/>
          </a:xfrm>
          <a:prstGeom prst="roundRect">
            <a:avLst/>
          </a:prstGeom>
          <a:solidFill>
            <a:srgbClr val="B0C7E2"/>
          </a:solidFill>
          <a:ln w="38100" cap="rnd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Карточка № 1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</a:t>
            </a:r>
            <a:r>
              <a:rPr lang="ru-RU" sz="200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Задание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команде «Дружба»: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</a:t>
            </a: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y + 5 = 13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(15 - 7) + 2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Начерти  отрезок 4 см</a:t>
            </a:r>
            <a:endParaRPr lang="ru-RU" sz="2000" dirty="0">
              <a:solidFill>
                <a:srgbClr val="00113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3501008"/>
            <a:ext cx="4320480" cy="3168352"/>
          </a:xfrm>
          <a:prstGeom prst="roundRect">
            <a:avLst/>
          </a:prstGeom>
          <a:solidFill>
            <a:srgbClr val="B0C7E2"/>
          </a:solidFill>
          <a:ln w="38100" cap="rnd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Карточка № </a:t>
            </a:r>
            <a:r>
              <a:rPr lang="en-US" sz="14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endParaRPr lang="ru-RU" sz="1400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200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</a:t>
            </a:r>
            <a:r>
              <a:rPr lang="ru-RU" sz="200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Задание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команде «Умники»: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</a:t>
            </a: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12</a:t>
            </a: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y = 4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(3 + 8) - 7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Начерти  отрезок </a:t>
            </a: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см</a:t>
            </a:r>
            <a:endParaRPr lang="ru-RU" sz="2000" dirty="0">
              <a:ea typeface="Calibri"/>
              <a:cs typeface="Times New Roman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44008" y="3501008"/>
            <a:ext cx="4320480" cy="3168352"/>
          </a:xfrm>
          <a:prstGeom prst="roundRect">
            <a:avLst/>
          </a:prstGeom>
          <a:solidFill>
            <a:srgbClr val="B0C7E2"/>
          </a:solidFill>
          <a:ln w="38100" cap="rnd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Карточка № </a:t>
            </a:r>
            <a:r>
              <a:rPr lang="en-US" sz="14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endParaRPr lang="ru-RU" sz="1400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200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</a:t>
            </a:r>
            <a:r>
              <a:rPr lang="ru-RU" sz="200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Задание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команде «Умники»: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</a:t>
            </a: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12</a:t>
            </a: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y = 4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(3 + 8) - 7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Начерти  отрезок </a:t>
            </a: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см</a:t>
            </a:r>
            <a:endParaRPr lang="ru-RU" sz="2000" dirty="0"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504" y="116632"/>
            <a:ext cx="4320480" cy="3168352"/>
          </a:xfrm>
          <a:prstGeom prst="roundRect">
            <a:avLst/>
          </a:prstGeom>
          <a:solidFill>
            <a:srgbClr val="B0C7E2"/>
          </a:solidFill>
          <a:ln w="38100" cap="rnd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u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4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Карточка № 3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Задание</a:t>
            </a:r>
            <a:r>
              <a:rPr lang="ru-RU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команде «Веселые ребята»: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</a:t>
            </a:r>
            <a:r>
              <a:rPr lang="en-US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</a:t>
            </a:r>
            <a:r>
              <a:rPr lang="ru-RU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900" baseline="0" dirty="0" err="1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</a:t>
            </a:r>
            <a:r>
              <a:rPr lang="en-US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en-US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</a:t>
            </a:r>
            <a:r>
              <a:rPr lang="en-US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= </a:t>
            </a:r>
            <a:r>
              <a:rPr lang="ru-RU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9</a:t>
            </a:r>
            <a:endParaRPr lang="en-US" sz="1900" baseline="0" dirty="0" smtClean="0">
              <a:solidFill>
                <a:srgbClr val="00113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1</a:t>
            </a:r>
            <a:r>
              <a:rPr lang="ru-RU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</a:t>
            </a:r>
            <a:r>
              <a:rPr lang="en-US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</a:t>
            </a:r>
            <a:r>
              <a:rPr lang="ru-RU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</a:t>
            </a:r>
            <a:r>
              <a:rPr lang="en-US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7 + </a:t>
            </a:r>
            <a:r>
              <a:rPr lang="ru-RU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8)</a:t>
            </a:r>
            <a:r>
              <a:rPr lang="en-US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</a:t>
            </a:r>
            <a:r>
              <a:rPr lang="ru-RU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Начерти  отрезок 3 см</a:t>
            </a:r>
            <a:endParaRPr lang="ru-RU" sz="1900" dirty="0">
              <a:solidFill>
                <a:srgbClr val="00113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4008" y="116632"/>
            <a:ext cx="4320480" cy="3168352"/>
          </a:xfrm>
          <a:prstGeom prst="roundRect">
            <a:avLst/>
          </a:prstGeom>
          <a:solidFill>
            <a:srgbClr val="B0C7E2"/>
          </a:solidFill>
          <a:ln w="38100" cap="rnd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600" u="none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u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Карточка № 3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Задание</a:t>
            </a:r>
            <a:r>
              <a:rPr lang="ru-RU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команде «Веселые ребята»: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</a:t>
            </a:r>
            <a:r>
              <a:rPr lang="en-US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</a:t>
            </a:r>
            <a:r>
              <a:rPr lang="ru-RU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900" baseline="0" dirty="0" err="1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</a:t>
            </a:r>
            <a:r>
              <a:rPr lang="en-US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en-US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</a:t>
            </a:r>
            <a:r>
              <a:rPr lang="en-US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= </a:t>
            </a:r>
            <a:r>
              <a:rPr lang="ru-RU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9</a:t>
            </a:r>
            <a:endParaRPr lang="en-US" sz="1900" baseline="0" dirty="0" smtClean="0">
              <a:solidFill>
                <a:srgbClr val="00113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1</a:t>
            </a:r>
            <a:r>
              <a:rPr lang="ru-RU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</a:t>
            </a:r>
            <a:r>
              <a:rPr lang="en-US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</a:t>
            </a:r>
            <a:r>
              <a:rPr lang="ru-RU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</a:t>
            </a:r>
            <a:r>
              <a:rPr lang="en-US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7 + </a:t>
            </a:r>
            <a:r>
              <a:rPr lang="ru-RU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8)</a:t>
            </a:r>
            <a:r>
              <a:rPr lang="en-US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</a:t>
            </a:r>
            <a:r>
              <a:rPr lang="ru-RU" sz="19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Начерти  отрезок 3 см</a:t>
            </a:r>
            <a:endParaRPr lang="ru-RU" sz="1900" dirty="0" smtClean="0">
              <a:solidFill>
                <a:srgbClr val="00113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rgbClr val="00113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504" y="3573016"/>
            <a:ext cx="4320480" cy="3168352"/>
          </a:xfrm>
          <a:prstGeom prst="roundRect">
            <a:avLst/>
          </a:prstGeom>
          <a:solidFill>
            <a:srgbClr val="B0C7E2"/>
          </a:solidFill>
          <a:ln w="38100" cap="rnd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Карточка № 4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</a:t>
            </a:r>
            <a:r>
              <a:rPr lang="ru-RU" sz="200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Задание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команде «</a:t>
            </a:r>
            <a:r>
              <a:rPr lang="ru-RU" sz="2000" baseline="0" dirty="0" err="1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Знайки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</a:t>
            </a: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9 + </a:t>
            </a:r>
            <a:r>
              <a:rPr lang="ru-RU" sz="2000" baseline="0" dirty="0" err="1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= 13</a:t>
            </a:r>
            <a:endParaRPr lang="en-US" sz="2000" baseline="0" dirty="0" smtClean="0">
              <a:solidFill>
                <a:srgbClr val="00113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</a:t>
            </a: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+ (13 – 8)</a:t>
            </a:r>
            <a:endParaRPr lang="en-US" sz="2000" baseline="0" dirty="0" smtClean="0">
              <a:solidFill>
                <a:srgbClr val="00113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Начерти  отрезок 2 см</a:t>
            </a:r>
            <a:endParaRPr lang="ru-RU" sz="2000" dirty="0" smtClean="0">
              <a:solidFill>
                <a:srgbClr val="00113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4008" y="3573016"/>
            <a:ext cx="4320480" cy="3168352"/>
          </a:xfrm>
          <a:prstGeom prst="roundRect">
            <a:avLst/>
          </a:prstGeom>
          <a:solidFill>
            <a:srgbClr val="B0C7E2"/>
          </a:solidFill>
          <a:ln w="38100" cap="rnd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Карточка № 4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</a:t>
            </a:r>
            <a:r>
              <a:rPr lang="ru-RU" sz="200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Задание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команде «</a:t>
            </a:r>
            <a:r>
              <a:rPr lang="ru-RU" sz="2000" baseline="0" dirty="0" err="1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Знайки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</a:t>
            </a: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9 + </a:t>
            </a:r>
            <a:r>
              <a:rPr lang="ru-RU" sz="2000" baseline="0" dirty="0" err="1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= 13</a:t>
            </a:r>
            <a:endParaRPr lang="en-US" sz="2000" baseline="0" dirty="0" smtClean="0">
              <a:solidFill>
                <a:srgbClr val="00113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</a:t>
            </a: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+ (13 – 8)</a:t>
            </a:r>
            <a:endParaRPr lang="en-US" sz="2000" baseline="0" dirty="0" smtClean="0">
              <a:solidFill>
                <a:srgbClr val="00113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</a:t>
            </a:r>
            <a:r>
              <a:rPr lang="ru-RU" sz="2000" baseline="0" dirty="0" smtClean="0">
                <a:solidFill>
                  <a:srgbClr val="00113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Начерти  отрезок 2 см</a:t>
            </a:r>
            <a:endParaRPr lang="ru-RU" sz="2000" dirty="0" smtClean="0">
              <a:solidFill>
                <a:srgbClr val="00113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7504" y="116632"/>
            <a:ext cx="4320480" cy="3168352"/>
          </a:xfrm>
          <a:prstGeom prst="roundRect">
            <a:avLst/>
          </a:prstGeom>
          <a:solidFill>
            <a:srgbClr val="FFD0B9"/>
          </a:solidFill>
          <a:ln w="38100" cap="rnd">
            <a:solidFill>
              <a:srgbClr val="E6004D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900" dirty="0">
              <a:solidFill>
                <a:srgbClr val="00113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88640"/>
            <a:ext cx="374441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трех ветках ели висело 12, 10, 15 шишек. Сколько шишек висело на каждой ветке ели, если на второй ветке было на 2 больше, чем на первой, а на третьей на 5 шишек больше, чем на первой?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3488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1-я ветка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23488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2-я ветка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9832" y="23488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3-я ветка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2708920"/>
            <a:ext cx="360040" cy="3600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51720" y="2708920"/>
            <a:ext cx="360040" cy="3600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19872" y="2708920"/>
            <a:ext cx="360040" cy="3600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16016" y="116632"/>
            <a:ext cx="4320480" cy="3168352"/>
          </a:xfrm>
          <a:prstGeom prst="roundRect">
            <a:avLst/>
          </a:prstGeom>
          <a:solidFill>
            <a:srgbClr val="FFD0B9"/>
          </a:solidFill>
          <a:ln w="38100" cap="rnd">
            <a:solidFill>
              <a:srgbClr val="E6004D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900" dirty="0">
              <a:solidFill>
                <a:srgbClr val="00113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932040" y="188640"/>
            <a:ext cx="374441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трех ветках ели висело 12, 10, 15 шишек. Сколько шишек висело на каждой ветке ели, если на второй ветке было на 2 больше, чем на первой, а на третьей на 5 шишек больше, чем на первой?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2040" y="23488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1-я ветка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00192" y="23488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2-я ветка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68344" y="23488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3-я ветка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64088" y="2708920"/>
            <a:ext cx="360040" cy="3600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660232" y="2708920"/>
            <a:ext cx="360040" cy="3600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8028384" y="2708920"/>
            <a:ext cx="360040" cy="3600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79512" y="3501008"/>
            <a:ext cx="4320480" cy="3168352"/>
          </a:xfrm>
          <a:prstGeom prst="roundRect">
            <a:avLst/>
          </a:prstGeom>
          <a:solidFill>
            <a:srgbClr val="FFD0B9"/>
          </a:solidFill>
          <a:ln w="38100" cap="rnd">
            <a:solidFill>
              <a:srgbClr val="E6004D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900" dirty="0">
              <a:solidFill>
                <a:srgbClr val="00113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395536" y="3573016"/>
            <a:ext cx="374441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трех ветках ели висело 12, 10, 15 шишек. Сколько шишек висело на каждой ветке ели, если на второй ветке было на 2 больше, чем на первой, а на третьей на 5 шишек больше, чем на первой?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536" y="57332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1-я ветка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63688" y="57332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2-я ветка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31840" y="57332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3-я ветка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27584" y="6093296"/>
            <a:ext cx="360040" cy="3600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123728" y="6093296"/>
            <a:ext cx="360040" cy="3600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491880" y="6093296"/>
            <a:ext cx="360040" cy="3600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16016" y="3501008"/>
            <a:ext cx="4320480" cy="3168352"/>
          </a:xfrm>
          <a:prstGeom prst="roundRect">
            <a:avLst/>
          </a:prstGeom>
          <a:solidFill>
            <a:srgbClr val="FFD0B9"/>
          </a:solidFill>
          <a:ln w="38100" cap="rnd">
            <a:solidFill>
              <a:srgbClr val="E6004D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900" dirty="0">
              <a:solidFill>
                <a:srgbClr val="00113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4932040" y="3573016"/>
            <a:ext cx="374441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трех ветках ели висело 12, 10, 15 шишек. Сколько шишек висело на каждой ветке ели, если на второй ветке было на 2 больше, чем на первой, а на третьей на 5 шишек больше, чем на первой?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32040" y="57332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1-я ветка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00192" y="57332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2-я ветка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68344" y="57332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3-я ветка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364088" y="6093296"/>
            <a:ext cx="360040" cy="3600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660232" y="6093296"/>
            <a:ext cx="360040" cy="3600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8028384" y="6093296"/>
            <a:ext cx="360040" cy="3600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484784"/>
            <a:ext cx="6696744" cy="3816424"/>
          </a:xfrm>
          <a:prstGeom prst="rect">
            <a:avLst/>
          </a:prstGeom>
          <a:noFill/>
          <a:ln w="203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779912" y="0"/>
            <a:ext cx="4320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/>
              <a:t>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3968" y="5226784"/>
            <a:ext cx="4320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/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28384" y="2492896"/>
            <a:ext cx="4320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/>
              <a:t>3</a:t>
            </a:r>
            <a:endParaRPr lang="ru-RU" sz="10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564904"/>
            <a:ext cx="4320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/>
              <a:t>3</a:t>
            </a:r>
            <a:endParaRPr lang="ru-RU" sz="10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рапеция 1"/>
          <p:cNvSpPr/>
          <p:nvPr/>
        </p:nvSpPr>
        <p:spPr>
          <a:xfrm>
            <a:off x="1547664" y="1556792"/>
            <a:ext cx="5976664" cy="3816424"/>
          </a:xfrm>
          <a:prstGeom prst="trapezoid">
            <a:avLst/>
          </a:prstGeom>
          <a:noFill/>
          <a:ln w="203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067944" y="5182160"/>
            <a:ext cx="7200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/>
              <a:t>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23928" y="0"/>
            <a:ext cx="7200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/>
              <a:t>3</a:t>
            </a:r>
            <a:endParaRPr lang="ru-RU" sz="10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524328" y="2708920"/>
            <a:ext cx="7200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/>
              <a:t>2</a:t>
            </a:r>
            <a:endParaRPr lang="ru-RU" sz="10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805896"/>
            <a:ext cx="7200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/>
              <a:t>2</a:t>
            </a:r>
            <a:endParaRPr lang="ru-RU" sz="10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051720" y="5301208"/>
            <a:ext cx="4608512" cy="0"/>
          </a:xfrm>
          <a:prstGeom prst="line">
            <a:avLst/>
          </a:prstGeom>
          <a:ln w="203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588224" y="2852936"/>
            <a:ext cx="0" cy="2520280"/>
          </a:xfrm>
          <a:prstGeom prst="line">
            <a:avLst/>
          </a:prstGeom>
          <a:ln w="203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220072" y="1556792"/>
            <a:ext cx="1368152" cy="1368152"/>
          </a:xfrm>
          <a:prstGeom prst="line">
            <a:avLst/>
          </a:prstGeom>
          <a:ln w="203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491880" y="1556792"/>
            <a:ext cx="1800200" cy="0"/>
          </a:xfrm>
          <a:prstGeom prst="line">
            <a:avLst/>
          </a:prstGeom>
          <a:ln w="203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2123728" y="1556792"/>
            <a:ext cx="1440160" cy="3816424"/>
          </a:xfrm>
          <a:prstGeom prst="line">
            <a:avLst/>
          </a:prstGeom>
          <a:ln w="203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23928" y="0"/>
            <a:ext cx="7200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/>
              <a:t>1</a:t>
            </a:r>
            <a:endParaRPr lang="ru-RU" sz="10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156176" y="620688"/>
            <a:ext cx="7200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/>
              <a:t>2</a:t>
            </a:r>
            <a:endParaRPr lang="ru-RU" sz="10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020272" y="3429000"/>
            <a:ext cx="7200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/>
              <a:t>3</a:t>
            </a:r>
            <a:endParaRPr lang="ru-RU" sz="10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139952" y="5226784"/>
            <a:ext cx="7200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/>
              <a:t>4</a:t>
            </a:r>
            <a:endParaRPr lang="ru-RU" sz="10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619672" y="2204864"/>
            <a:ext cx="7200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/>
              <a:t>5</a:t>
            </a:r>
            <a:endParaRPr lang="ru-RU" sz="10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1403648" y="4941168"/>
            <a:ext cx="5256584" cy="0"/>
          </a:xfrm>
          <a:prstGeom prst="line">
            <a:avLst/>
          </a:prstGeom>
          <a:ln w="2032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6588224" y="1412776"/>
            <a:ext cx="1296144" cy="3528392"/>
          </a:xfrm>
          <a:prstGeom prst="line">
            <a:avLst/>
          </a:prstGeom>
          <a:ln w="2032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475656" y="1412776"/>
            <a:ext cx="6408712" cy="3528392"/>
          </a:xfrm>
          <a:prstGeom prst="line">
            <a:avLst/>
          </a:prstGeom>
          <a:ln w="2032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23928" y="1149712"/>
            <a:ext cx="7200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/>
              <a:t>5</a:t>
            </a:r>
            <a:endParaRPr lang="ru-RU" sz="10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740352" y="2564904"/>
            <a:ext cx="7200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/>
              <a:t>3</a:t>
            </a:r>
            <a:endParaRPr lang="ru-RU" sz="10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83968" y="5013176"/>
            <a:ext cx="7200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/>
              <a:t>4</a:t>
            </a:r>
            <a:endParaRPr lang="ru-RU" sz="10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448</Words>
  <Application>Microsoft Office PowerPoint</Application>
  <PresentationFormat>Экран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8</cp:revision>
  <dcterms:created xsi:type="dcterms:W3CDTF">2011-09-27T14:19:46Z</dcterms:created>
  <dcterms:modified xsi:type="dcterms:W3CDTF">2011-09-27T15:51:13Z</dcterms:modified>
</cp:coreProperties>
</file>