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73" r:id="rId3"/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3" autoAdjust="0"/>
  </p:normalViewPr>
  <p:slideViewPr>
    <p:cSldViewPr>
      <p:cViewPr>
        <p:scale>
          <a:sx n="62" d="100"/>
          <a:sy n="62" d="100"/>
        </p:scale>
        <p:origin x="-72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EB655-6666-48EE-84E0-4E9483617EA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0213D76-7EB6-4703-ADE7-43E988186872}">
      <dgm:prSet phldrT="[Текст]"/>
      <dgm:spPr/>
      <dgm:t>
        <a:bodyPr/>
        <a:lstStyle/>
        <a:p>
          <a:r>
            <a:rPr lang="ru-RU" dirty="0" smtClean="0"/>
            <a:t>лексическое значение</a:t>
          </a:r>
          <a:endParaRPr lang="ru-RU" dirty="0"/>
        </a:p>
      </dgm:t>
    </dgm:pt>
    <dgm:pt modelId="{4CB63125-C21C-4EEF-808A-EEEE1A41F9FF}" type="parTrans" cxnId="{0E464895-55AD-4DAD-A78A-75FFE5D91581}">
      <dgm:prSet/>
      <dgm:spPr/>
      <dgm:t>
        <a:bodyPr/>
        <a:lstStyle/>
        <a:p>
          <a:endParaRPr lang="ru-RU"/>
        </a:p>
      </dgm:t>
    </dgm:pt>
    <dgm:pt modelId="{F2E6CE1B-6250-4B41-A1E7-37B24F647E99}" type="sibTrans" cxnId="{0E464895-55AD-4DAD-A78A-75FFE5D91581}">
      <dgm:prSet/>
      <dgm:spPr/>
      <dgm:t>
        <a:bodyPr/>
        <a:lstStyle/>
        <a:p>
          <a:endParaRPr lang="ru-RU"/>
        </a:p>
      </dgm:t>
    </dgm:pt>
    <dgm:pt modelId="{D7769757-919E-48BC-9A02-448AD202A65D}">
      <dgm:prSet phldrT="[Текст]"/>
      <dgm:spPr/>
      <dgm:t>
        <a:bodyPr/>
        <a:lstStyle/>
        <a:p>
          <a:r>
            <a:rPr lang="ru-RU" dirty="0" smtClean="0"/>
            <a:t>морфологические признаки</a:t>
          </a:r>
          <a:endParaRPr lang="ru-RU" dirty="0"/>
        </a:p>
      </dgm:t>
    </dgm:pt>
    <dgm:pt modelId="{AE569F28-E7BA-4A6E-9786-57A51613E005}" type="parTrans" cxnId="{376D8279-2FCC-41D7-9AC9-AE5722CD2799}">
      <dgm:prSet/>
      <dgm:spPr/>
      <dgm:t>
        <a:bodyPr/>
        <a:lstStyle/>
        <a:p>
          <a:endParaRPr lang="ru-RU"/>
        </a:p>
      </dgm:t>
    </dgm:pt>
    <dgm:pt modelId="{FFA1F2A5-0340-4BA0-8EA9-CDBAD232E6DC}" type="sibTrans" cxnId="{376D8279-2FCC-41D7-9AC9-AE5722CD2799}">
      <dgm:prSet/>
      <dgm:spPr/>
      <dgm:t>
        <a:bodyPr/>
        <a:lstStyle/>
        <a:p>
          <a:endParaRPr lang="ru-RU"/>
        </a:p>
      </dgm:t>
    </dgm:pt>
    <dgm:pt modelId="{593F34C7-B605-49D9-BADC-51B27C5F051E}">
      <dgm:prSet phldrT="[Текст]"/>
      <dgm:spPr/>
      <dgm:t>
        <a:bodyPr/>
        <a:lstStyle/>
        <a:p>
          <a:r>
            <a:rPr lang="ru-RU" dirty="0" smtClean="0"/>
            <a:t>синтаксическая функция</a:t>
          </a:r>
          <a:endParaRPr lang="ru-RU" dirty="0"/>
        </a:p>
      </dgm:t>
    </dgm:pt>
    <dgm:pt modelId="{73EEA596-8A84-495B-84E1-D11C63B294DD}" type="parTrans" cxnId="{C7574605-44D9-4B64-B91E-FF48241D974B}">
      <dgm:prSet/>
      <dgm:spPr/>
      <dgm:t>
        <a:bodyPr/>
        <a:lstStyle/>
        <a:p>
          <a:endParaRPr lang="ru-RU"/>
        </a:p>
      </dgm:t>
    </dgm:pt>
    <dgm:pt modelId="{DB8E9E44-0079-4D52-A992-7F10C4130FE2}" type="sibTrans" cxnId="{C7574605-44D9-4B64-B91E-FF48241D974B}">
      <dgm:prSet/>
      <dgm:spPr/>
      <dgm:t>
        <a:bodyPr/>
        <a:lstStyle/>
        <a:p>
          <a:endParaRPr lang="ru-RU"/>
        </a:p>
      </dgm:t>
    </dgm:pt>
    <dgm:pt modelId="{42AE80A1-7F8B-4948-81F6-2F40A46EBA25}" type="pres">
      <dgm:prSet presAssocID="{900EB655-6666-48EE-84E0-4E9483617EA9}" presName="linearFlow" presStyleCnt="0">
        <dgm:presLayoutVars>
          <dgm:dir/>
          <dgm:resizeHandles val="exact"/>
        </dgm:presLayoutVars>
      </dgm:prSet>
      <dgm:spPr/>
    </dgm:pt>
    <dgm:pt modelId="{C2C7A687-20DD-4107-94F3-AC1D732D2C0B}" type="pres">
      <dgm:prSet presAssocID="{00213D76-7EB6-4703-ADE7-43E988186872}" presName="composite" presStyleCnt="0"/>
      <dgm:spPr/>
    </dgm:pt>
    <dgm:pt modelId="{FB777B07-DF31-4C5E-ADC8-54CCB8425294}" type="pres">
      <dgm:prSet presAssocID="{00213D76-7EB6-4703-ADE7-43E988186872}" presName="imgShp" presStyleLbl="fgImgPlace1" presStyleIdx="0" presStyleCnt="3" custLinFactNeighborX="-2293" custLinFactNeighborY="116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AD31A6-02B0-4799-8D70-63DD9DA3E0B0}" type="pres">
      <dgm:prSet presAssocID="{00213D76-7EB6-4703-ADE7-43E988186872}" presName="txShp" presStyleLbl="node1" presStyleIdx="0" presStyleCnt="3" custLinFactNeighborX="101" custLinFactNeighborY="-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25345-D9CC-4B52-8ADF-3E173CD3C47B}" type="pres">
      <dgm:prSet presAssocID="{F2E6CE1B-6250-4B41-A1E7-37B24F647E99}" presName="spacing" presStyleCnt="0"/>
      <dgm:spPr/>
    </dgm:pt>
    <dgm:pt modelId="{CF2C3219-FAAD-4763-946C-C97253220418}" type="pres">
      <dgm:prSet presAssocID="{D7769757-919E-48BC-9A02-448AD202A65D}" presName="composite" presStyleCnt="0"/>
      <dgm:spPr/>
    </dgm:pt>
    <dgm:pt modelId="{8032F593-C4B7-4CCE-8883-2DDE6DD76471}" type="pres">
      <dgm:prSet presAssocID="{D7769757-919E-48BC-9A02-448AD202A65D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E8C5B8-AA31-4AEF-84E9-D1D866A2DB94}" type="pres">
      <dgm:prSet presAssocID="{D7769757-919E-48BC-9A02-448AD202A65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9854B-A6B2-4557-8CC7-5652838469FE}" type="pres">
      <dgm:prSet presAssocID="{FFA1F2A5-0340-4BA0-8EA9-CDBAD232E6DC}" presName="spacing" presStyleCnt="0"/>
      <dgm:spPr/>
    </dgm:pt>
    <dgm:pt modelId="{F409B8F6-5E12-4B97-9BA6-A113B93F9825}" type="pres">
      <dgm:prSet presAssocID="{593F34C7-B605-49D9-BADC-51B27C5F051E}" presName="composite" presStyleCnt="0"/>
      <dgm:spPr/>
    </dgm:pt>
    <dgm:pt modelId="{2C22A7D3-346B-48ED-A035-2C9FD9DE2A75}" type="pres">
      <dgm:prSet presAssocID="{593F34C7-B605-49D9-BADC-51B27C5F051E}" presName="imgShp" presStyleLbl="fgImgPlace1" presStyleIdx="2" presStyleCnt="3" custLinFactNeighborX="3561" custLinFactNeighborY="36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6C68AB-A2D0-4682-97E6-1E7BF34C927F}" type="pres">
      <dgm:prSet presAssocID="{593F34C7-B605-49D9-BADC-51B27C5F051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74605-44D9-4B64-B91E-FF48241D974B}" srcId="{900EB655-6666-48EE-84E0-4E9483617EA9}" destId="{593F34C7-B605-49D9-BADC-51B27C5F051E}" srcOrd="2" destOrd="0" parTransId="{73EEA596-8A84-495B-84E1-D11C63B294DD}" sibTransId="{DB8E9E44-0079-4D52-A992-7F10C4130FE2}"/>
    <dgm:cxn modelId="{6A93B4C8-0AB4-422C-8C42-78F82F6CC27F}" type="presOf" srcId="{00213D76-7EB6-4703-ADE7-43E988186872}" destId="{36AD31A6-02B0-4799-8D70-63DD9DA3E0B0}" srcOrd="0" destOrd="0" presId="urn:microsoft.com/office/officeart/2005/8/layout/vList3"/>
    <dgm:cxn modelId="{FB7991D8-4F74-4FAD-B87C-F155ADABDEE2}" type="presOf" srcId="{900EB655-6666-48EE-84E0-4E9483617EA9}" destId="{42AE80A1-7F8B-4948-81F6-2F40A46EBA25}" srcOrd="0" destOrd="0" presId="urn:microsoft.com/office/officeart/2005/8/layout/vList3"/>
    <dgm:cxn modelId="{376D8279-2FCC-41D7-9AC9-AE5722CD2799}" srcId="{900EB655-6666-48EE-84E0-4E9483617EA9}" destId="{D7769757-919E-48BC-9A02-448AD202A65D}" srcOrd="1" destOrd="0" parTransId="{AE569F28-E7BA-4A6E-9786-57A51613E005}" sibTransId="{FFA1F2A5-0340-4BA0-8EA9-CDBAD232E6DC}"/>
    <dgm:cxn modelId="{79689563-BBB2-4A23-A191-46AF12D0482F}" type="presOf" srcId="{D7769757-919E-48BC-9A02-448AD202A65D}" destId="{59E8C5B8-AA31-4AEF-84E9-D1D866A2DB94}" srcOrd="0" destOrd="0" presId="urn:microsoft.com/office/officeart/2005/8/layout/vList3"/>
    <dgm:cxn modelId="{0E464895-55AD-4DAD-A78A-75FFE5D91581}" srcId="{900EB655-6666-48EE-84E0-4E9483617EA9}" destId="{00213D76-7EB6-4703-ADE7-43E988186872}" srcOrd="0" destOrd="0" parTransId="{4CB63125-C21C-4EEF-808A-EEEE1A41F9FF}" sibTransId="{F2E6CE1B-6250-4B41-A1E7-37B24F647E99}"/>
    <dgm:cxn modelId="{6D974965-6EF0-43BA-8CE4-96ACEA486CFE}" type="presOf" srcId="{593F34C7-B605-49D9-BADC-51B27C5F051E}" destId="{BA6C68AB-A2D0-4682-97E6-1E7BF34C927F}" srcOrd="0" destOrd="0" presId="urn:microsoft.com/office/officeart/2005/8/layout/vList3"/>
    <dgm:cxn modelId="{9CAA3D3E-A6CE-4992-9064-5F29FF0A9A22}" type="presParOf" srcId="{42AE80A1-7F8B-4948-81F6-2F40A46EBA25}" destId="{C2C7A687-20DD-4107-94F3-AC1D732D2C0B}" srcOrd="0" destOrd="0" presId="urn:microsoft.com/office/officeart/2005/8/layout/vList3"/>
    <dgm:cxn modelId="{E21AA6CD-E531-41C5-9E33-D6A56EE74911}" type="presParOf" srcId="{C2C7A687-20DD-4107-94F3-AC1D732D2C0B}" destId="{FB777B07-DF31-4C5E-ADC8-54CCB8425294}" srcOrd="0" destOrd="0" presId="urn:microsoft.com/office/officeart/2005/8/layout/vList3"/>
    <dgm:cxn modelId="{F703A73A-B0F3-4E45-BBBF-58CBC4D2F0F0}" type="presParOf" srcId="{C2C7A687-20DD-4107-94F3-AC1D732D2C0B}" destId="{36AD31A6-02B0-4799-8D70-63DD9DA3E0B0}" srcOrd="1" destOrd="0" presId="urn:microsoft.com/office/officeart/2005/8/layout/vList3"/>
    <dgm:cxn modelId="{B3CE2F78-68C7-4F7B-8E67-55891AFB90A6}" type="presParOf" srcId="{42AE80A1-7F8B-4948-81F6-2F40A46EBA25}" destId="{18D25345-D9CC-4B52-8ADF-3E173CD3C47B}" srcOrd="1" destOrd="0" presId="urn:microsoft.com/office/officeart/2005/8/layout/vList3"/>
    <dgm:cxn modelId="{AD7C9D26-0600-4A2C-892E-A35AD8F7CFC7}" type="presParOf" srcId="{42AE80A1-7F8B-4948-81F6-2F40A46EBA25}" destId="{CF2C3219-FAAD-4763-946C-C97253220418}" srcOrd="2" destOrd="0" presId="urn:microsoft.com/office/officeart/2005/8/layout/vList3"/>
    <dgm:cxn modelId="{EBBE3FA4-27D0-412C-ABCA-318C0E42B4A5}" type="presParOf" srcId="{CF2C3219-FAAD-4763-946C-C97253220418}" destId="{8032F593-C4B7-4CCE-8883-2DDE6DD76471}" srcOrd="0" destOrd="0" presId="urn:microsoft.com/office/officeart/2005/8/layout/vList3"/>
    <dgm:cxn modelId="{EEB9A74D-CDE9-43BF-A768-B441A2A73637}" type="presParOf" srcId="{CF2C3219-FAAD-4763-946C-C97253220418}" destId="{59E8C5B8-AA31-4AEF-84E9-D1D866A2DB94}" srcOrd="1" destOrd="0" presId="urn:microsoft.com/office/officeart/2005/8/layout/vList3"/>
    <dgm:cxn modelId="{37D2003B-2AFB-43AB-B84B-114189FEE73E}" type="presParOf" srcId="{42AE80A1-7F8B-4948-81F6-2F40A46EBA25}" destId="{66D9854B-A6B2-4557-8CC7-5652838469FE}" srcOrd="3" destOrd="0" presId="urn:microsoft.com/office/officeart/2005/8/layout/vList3"/>
    <dgm:cxn modelId="{B5BFF430-F198-4160-9F5F-1BF30B33370B}" type="presParOf" srcId="{42AE80A1-7F8B-4948-81F6-2F40A46EBA25}" destId="{F409B8F6-5E12-4B97-9BA6-A113B93F9825}" srcOrd="4" destOrd="0" presId="urn:microsoft.com/office/officeart/2005/8/layout/vList3"/>
    <dgm:cxn modelId="{20A3881D-AEEF-43FD-B284-B5FCE72028A7}" type="presParOf" srcId="{F409B8F6-5E12-4B97-9BA6-A113B93F9825}" destId="{2C22A7D3-346B-48ED-A035-2C9FD9DE2A75}" srcOrd="0" destOrd="0" presId="urn:microsoft.com/office/officeart/2005/8/layout/vList3"/>
    <dgm:cxn modelId="{E9AD67A8-CB3F-434E-A23E-746FABBCC4FD}" type="presParOf" srcId="{F409B8F6-5E12-4B97-9BA6-A113B93F9825}" destId="{BA6C68AB-A2D0-4682-97E6-1E7BF34C92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33E418-8B8F-40CB-B44F-0262507671A2}" type="datetimeFigureOut">
              <a:rPr lang="ru-RU" smtClean="0"/>
              <a:pPr/>
              <a:t>28.09.2011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6D1120-EBC6-4924-AD5E-3BE45868BA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Комплексное </a:t>
            </a:r>
            <a:r>
              <a:rPr lang="ru-RU" dirty="0" smtClean="0"/>
              <a:t>повторение </a:t>
            </a:r>
            <a:r>
              <a:rPr lang="ru-RU" dirty="0" smtClean="0"/>
              <a:t>темы «</a:t>
            </a:r>
            <a:r>
              <a:rPr lang="ru-RU" dirty="0" smtClean="0"/>
              <a:t>Причастие как часть речи</a:t>
            </a:r>
            <a:r>
              <a:rPr lang="ru-RU" dirty="0" smtClean="0"/>
              <a:t>».</a:t>
            </a:r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r>
              <a:rPr lang="ru-RU" sz="1800" dirty="0" smtClean="0"/>
              <a:t>Подготовила: учитель русского языка и литературы</a:t>
            </a:r>
          </a:p>
          <a:p>
            <a:pPr algn="r">
              <a:buNone/>
            </a:pPr>
            <a:r>
              <a:rPr lang="ru-RU" sz="1800" dirty="0" smtClean="0"/>
              <a:t>МБОУСОШ № 18 г. Химки</a:t>
            </a:r>
          </a:p>
          <a:p>
            <a:pPr algn="r">
              <a:buNone/>
            </a:pPr>
            <a:r>
              <a:rPr lang="ru-RU" sz="1800" dirty="0" smtClean="0"/>
              <a:t>Солдатова </a:t>
            </a:r>
            <a:r>
              <a:rPr lang="ru-RU" sz="1800" dirty="0" err="1" smtClean="0"/>
              <a:t>Эвелина</a:t>
            </a:r>
            <a:r>
              <a:rPr lang="ru-RU" sz="1800" dirty="0" smtClean="0"/>
              <a:t> Юрьевна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Рассмотрим роль причастий в предложении.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Вспомните , что такое причастный оборот.</a:t>
            </a:r>
          </a:p>
          <a:p>
            <a:pPr>
              <a:buNone/>
            </a:pPr>
            <a:r>
              <a:rPr lang="ru-RU" dirty="0" smtClean="0"/>
              <a:t>Какие знаки могут возникать в тексте при наличии  причастного оборота?</a:t>
            </a:r>
          </a:p>
          <a:p>
            <a:pPr>
              <a:buNone/>
            </a:pPr>
            <a:r>
              <a:rPr lang="ru-RU" dirty="0" smtClean="0"/>
              <a:t>Назовите условие обособления причастного оборота.</a:t>
            </a:r>
          </a:p>
          <a:p>
            <a:pPr>
              <a:buNone/>
            </a:pPr>
            <a:r>
              <a:rPr lang="ru-RU" dirty="0" smtClean="0"/>
              <a:t>В предложениях из «Жития…» найдите причастные обороты и объясните пунктуацию.</a:t>
            </a:r>
          </a:p>
          <a:p>
            <a:pPr>
              <a:buNone/>
            </a:pPr>
            <a:r>
              <a:rPr lang="ru-RU" dirty="0" smtClean="0"/>
              <a:t>В чем особенность определяемых слов в 3 и 5 предложениях?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15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Сделайте вывод о синтаксической функции причастий в предложениях.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057400"/>
            <a:ext cx="7498080" cy="4800600"/>
          </a:xfrm>
        </p:spPr>
        <p:txBody>
          <a:bodyPr/>
          <a:lstStyle/>
          <a:p>
            <a:r>
              <a:rPr lang="ru-RU" b="1" dirty="0" smtClean="0"/>
              <a:t>Какую еще функцию в предложении могут выполнять </a:t>
            </a:r>
            <a:r>
              <a:rPr lang="ru-RU" b="1" dirty="0" err="1" smtClean="0"/>
              <a:t>причастия?Приведите</a:t>
            </a:r>
            <a:r>
              <a:rPr lang="ru-RU" b="1" dirty="0" smtClean="0"/>
              <a:t> примеры.</a:t>
            </a:r>
          </a:p>
          <a:p>
            <a:r>
              <a:rPr lang="ru-RU" b="1" dirty="0" smtClean="0"/>
              <a:t>Все ли причастия имеют краткую форму?</a:t>
            </a:r>
          </a:p>
          <a:p>
            <a:pPr>
              <a:buNone/>
            </a:pPr>
            <a:r>
              <a:rPr lang="ru-RU" b="1" dirty="0" smtClean="0"/>
              <a:t>                            </a:t>
            </a:r>
            <a:endParaRPr lang="ru-RU" b="1" dirty="0"/>
          </a:p>
        </p:txBody>
      </p:sp>
      <p:pic>
        <p:nvPicPr>
          <p:cNvPr id="4" name="Рисунок 3" descr="parmar_projektarbe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86256"/>
            <a:ext cx="2346051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Определите,какой</a:t>
            </a:r>
            <a:r>
              <a:rPr lang="ru-RU" dirty="0" smtClean="0"/>
              <a:t> частью речи являются одинаковые слова в парах словосочетаний.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857364"/>
            <a:ext cx="7576398" cy="4462474"/>
          </a:xfrm>
        </p:spPr>
        <p:txBody>
          <a:bodyPr/>
          <a:lstStyle/>
          <a:p>
            <a:pPr marL="1380744" lvl="3" indent="-457200">
              <a:buNone/>
            </a:pPr>
            <a:r>
              <a:rPr lang="ru-RU" dirty="0" smtClean="0"/>
              <a:t>блестящие  способности -блестящие на солнце предметы  </a:t>
            </a:r>
          </a:p>
          <a:p>
            <a:pPr marL="1380744" lvl="3" indent="-457200">
              <a:buNone/>
            </a:pPr>
            <a:r>
              <a:rPr lang="ru-RU" dirty="0" smtClean="0"/>
              <a:t>вызывающий вид   -боец , вызывающий огонь на себя  </a:t>
            </a:r>
          </a:p>
          <a:p>
            <a:pPr marL="1380744" lvl="3" indent="-457200">
              <a:buNone/>
            </a:pPr>
            <a:r>
              <a:rPr lang="ru-RU" dirty="0" smtClean="0"/>
              <a:t>организованный шефами концерт- организованный ученик  </a:t>
            </a:r>
          </a:p>
          <a:p>
            <a:pPr marL="1380744" lvl="3" indent="-457200">
              <a:buNone/>
            </a:pPr>
            <a:r>
              <a:rPr lang="ru-RU" dirty="0" smtClean="0"/>
              <a:t>ученик , расстроенный из-за ответа - расстроенное лицо</a:t>
            </a:r>
          </a:p>
          <a:p>
            <a:pPr marL="1380744" lvl="3" indent="-457200">
              <a:buNone/>
            </a:pPr>
            <a:r>
              <a:rPr lang="ru-RU" dirty="0" smtClean="0"/>
              <a:t>рассеянный взгляд –тучи  , рассеянные бурей</a:t>
            </a:r>
          </a:p>
          <a:p>
            <a:pPr marL="1380744" lvl="3" indent="-457200">
              <a:buNone/>
            </a:pPr>
            <a:endParaRPr lang="ru-RU" dirty="0" smtClean="0"/>
          </a:p>
          <a:p>
            <a:pPr marL="1380744" lvl="3" indent="-457200">
              <a:buNone/>
            </a:pPr>
            <a:r>
              <a:rPr lang="ru-RU" dirty="0" smtClean="0"/>
              <a:t>       </a:t>
            </a:r>
          </a:p>
          <a:p>
            <a:pPr marL="1380744" lvl="3" indent="-457200">
              <a:buNone/>
            </a:pP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286116" y="4643446"/>
            <a:ext cx="3357586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Смешение , переход одной части речи в другую.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71612"/>
            <a:ext cx="7498080" cy="4800600"/>
          </a:xfrm>
        </p:spPr>
        <p:txBody>
          <a:bodyPr/>
          <a:lstStyle/>
          <a:p>
            <a:pPr lvl="3"/>
            <a:r>
              <a:rPr lang="ru-RU" dirty="0" smtClean="0"/>
              <a:t>Сделайте вывод о том , какие причастия стали прилагательными.</a:t>
            </a:r>
          </a:p>
          <a:p>
            <a:pPr lvl="3">
              <a:buNone/>
            </a:pPr>
            <a:endParaRPr lang="ru-RU" dirty="0" smtClean="0"/>
          </a:p>
          <a:p>
            <a:pPr lvl="3">
              <a:buNone/>
            </a:pPr>
            <a:endParaRPr lang="ru-RU" dirty="0" smtClean="0"/>
          </a:p>
          <a:p>
            <a:pPr lvl="3">
              <a:buNone/>
            </a:pPr>
            <a:endParaRPr lang="ru-RU" dirty="0" smtClean="0"/>
          </a:p>
          <a:p>
            <a:pPr lvl="3">
              <a:buNone/>
            </a:pPr>
            <a:r>
              <a:rPr lang="ru-RU" dirty="0" smtClean="0"/>
              <a:t>(Без зависимых слов , употребляемые в переносном значении , легко заменяемые прилагательными).</a:t>
            </a:r>
          </a:p>
          <a:p>
            <a:pPr lvl="3"/>
            <a:endParaRPr lang="ru-RU" dirty="0" smtClean="0"/>
          </a:p>
          <a:p>
            <a:pPr lvl="3"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428728" y="285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0325" y="4381505"/>
            <a:ext cx="2733675" cy="190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9288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Прочитайте предложения и сделайте вывод о роли причастий в речи.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85926"/>
            <a:ext cx="7208358" cy="44624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1.Мы встретили старика , который жил в избе ,которая стояла на опушке леса.</a:t>
            </a:r>
          </a:p>
          <a:p>
            <a:pPr>
              <a:buNone/>
            </a:pPr>
            <a:r>
              <a:rPr lang="ru-RU" dirty="0" smtClean="0"/>
              <a:t>2.За столом сидят ученики и читают книгу.</a:t>
            </a:r>
          </a:p>
          <a:p>
            <a:pPr>
              <a:buNone/>
            </a:pPr>
            <a:r>
              <a:rPr lang="ru-RU" dirty="0" smtClean="0"/>
              <a:t> 3.Книга,которая лежит на столе, уже прочитана.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«Причастия служат к сокращению человеческого слова» М.В.Ломоносов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500282"/>
            <a:ext cx="7790712" cy="43577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-позволяют избегать повтора</a:t>
            </a:r>
          </a:p>
          <a:p>
            <a:pPr>
              <a:buNone/>
            </a:pPr>
            <a:r>
              <a:rPr lang="ru-RU" dirty="0" smtClean="0"/>
              <a:t>-делают речь более выразительной , яркой</a:t>
            </a:r>
          </a:p>
          <a:p>
            <a:pPr>
              <a:buNone/>
            </a:pPr>
            <a:r>
              <a:rPr lang="ru-RU" dirty="0" smtClean="0"/>
              <a:t>Д/З:</a:t>
            </a:r>
          </a:p>
          <a:p>
            <a:pPr>
              <a:buNone/>
            </a:pPr>
            <a:r>
              <a:rPr lang="ru-RU" dirty="0" smtClean="0"/>
              <a:t>-составьте грамматическую сказку о причастиях, «обыграв» </a:t>
            </a:r>
          </a:p>
          <a:p>
            <a:pPr>
              <a:buNone/>
            </a:pPr>
            <a:r>
              <a:rPr lang="ru-RU" dirty="0" smtClean="0"/>
              <a:t>как можно больше </a:t>
            </a:r>
          </a:p>
          <a:p>
            <a:pPr>
              <a:buNone/>
            </a:pPr>
            <a:r>
              <a:rPr lang="ru-RU" dirty="0" smtClean="0"/>
              <a:t>признаков этой  части речи.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1571604" y="57148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5286388"/>
            <a:ext cx="2000264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Проверим</a:t>
            </a:r>
            <a:r>
              <a:rPr lang="ru-RU" dirty="0" smtClean="0"/>
              <a:t> степень усвоения материала: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9101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           Тест.</a:t>
            </a:r>
          </a:p>
          <a:p>
            <a:pPr>
              <a:buNone/>
            </a:pPr>
            <a:r>
              <a:rPr lang="ru-RU" sz="1600" dirty="0" smtClean="0"/>
              <a:t>1.Найдите С/С «</a:t>
            </a:r>
            <a:r>
              <a:rPr lang="ru-RU" sz="1600" dirty="0" err="1" smtClean="0"/>
              <a:t>прич.+сущ</a:t>
            </a:r>
            <a:r>
              <a:rPr lang="ru-RU" sz="1600" dirty="0" smtClean="0"/>
              <a:t>.»: </a:t>
            </a:r>
          </a:p>
          <a:p>
            <a:pPr>
              <a:buNone/>
            </a:pPr>
            <a:r>
              <a:rPr lang="ru-RU" sz="1600" dirty="0" smtClean="0"/>
              <a:t>а)дремлющий океан</a:t>
            </a:r>
          </a:p>
          <a:p>
            <a:pPr>
              <a:buNone/>
            </a:pPr>
            <a:r>
              <a:rPr lang="ru-RU" sz="1600" dirty="0" smtClean="0"/>
              <a:t>б)замешанные в преступлении</a:t>
            </a:r>
          </a:p>
          <a:p>
            <a:pPr>
              <a:buNone/>
            </a:pPr>
            <a:r>
              <a:rPr lang="ru-RU" sz="1600" dirty="0" smtClean="0"/>
              <a:t>в)колеблющиеся от ветра</a:t>
            </a:r>
          </a:p>
          <a:p>
            <a:pPr>
              <a:buNone/>
            </a:pPr>
            <a:r>
              <a:rPr lang="ru-RU" sz="1600" dirty="0" smtClean="0"/>
              <a:t>г)развевающиеся гирлянды</a:t>
            </a:r>
          </a:p>
          <a:p>
            <a:pPr>
              <a:buNone/>
            </a:pPr>
            <a:r>
              <a:rPr lang="ru-RU" sz="1600" dirty="0" smtClean="0"/>
              <a:t>2.Найдите С/С со страдательным причастием:</a:t>
            </a:r>
          </a:p>
          <a:p>
            <a:pPr>
              <a:buNone/>
            </a:pPr>
            <a:r>
              <a:rPr lang="ru-RU" sz="1600" dirty="0" smtClean="0"/>
              <a:t>а) на пестреющем лугу                                                             </a:t>
            </a:r>
          </a:p>
          <a:p>
            <a:pPr>
              <a:buNone/>
            </a:pPr>
            <a:r>
              <a:rPr lang="ru-RU" sz="1600" dirty="0" smtClean="0"/>
              <a:t>б)о движущемся предмете</a:t>
            </a:r>
          </a:p>
          <a:p>
            <a:pPr>
              <a:buNone/>
            </a:pPr>
            <a:r>
              <a:rPr lang="ru-RU" sz="1600" dirty="0" smtClean="0"/>
              <a:t>в)опавшие с тополя</a:t>
            </a:r>
          </a:p>
          <a:p>
            <a:pPr>
              <a:buNone/>
            </a:pPr>
            <a:r>
              <a:rPr lang="ru-RU" sz="1600" dirty="0" smtClean="0"/>
              <a:t>г)разлившаяся по небу</a:t>
            </a:r>
          </a:p>
          <a:p>
            <a:pPr>
              <a:buNone/>
            </a:pPr>
            <a:r>
              <a:rPr lang="ru-RU" sz="1600" dirty="0" smtClean="0"/>
              <a:t>3.Найдите С/С </a:t>
            </a:r>
            <a:r>
              <a:rPr lang="ru-RU" sz="1600" dirty="0" err="1" smtClean="0"/>
              <a:t>с</a:t>
            </a:r>
            <a:r>
              <a:rPr lang="ru-RU" sz="1600" dirty="0" smtClean="0"/>
              <a:t> действительным причастием:</a:t>
            </a:r>
          </a:p>
          <a:p>
            <a:pPr>
              <a:buNone/>
            </a:pPr>
            <a:r>
              <a:rPr lang="ru-RU" sz="1600" dirty="0" smtClean="0"/>
              <a:t>а)написанная учеником</a:t>
            </a:r>
          </a:p>
          <a:p>
            <a:pPr>
              <a:buNone/>
            </a:pPr>
            <a:r>
              <a:rPr lang="ru-RU" sz="1600" dirty="0" smtClean="0"/>
              <a:t>б)распиленная плотником</a:t>
            </a:r>
          </a:p>
          <a:p>
            <a:pPr>
              <a:buNone/>
            </a:pPr>
            <a:r>
              <a:rPr lang="ru-RU" sz="1600" dirty="0" smtClean="0"/>
              <a:t>в)посаженные весной</a:t>
            </a:r>
          </a:p>
          <a:p>
            <a:pPr>
              <a:buNone/>
            </a:pPr>
            <a:r>
              <a:rPr lang="ru-RU" sz="1600" dirty="0" smtClean="0"/>
              <a:t>г)опрокинутый котенком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 descr="1259642206_4-school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214554"/>
            <a:ext cx="2762236" cy="369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6398" cy="165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4.Составьте схемы к данным </a:t>
            </a:r>
            <a:r>
              <a:rPr lang="ru-RU" dirty="0" err="1" smtClean="0"/>
              <a:t>предложениям,объясняющие</a:t>
            </a:r>
            <a:r>
              <a:rPr lang="ru-RU" dirty="0" smtClean="0"/>
              <a:t> пунктуацию в них.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574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 вариант</a:t>
            </a:r>
          </a:p>
          <a:p>
            <a:pPr>
              <a:buNone/>
            </a:pPr>
            <a:r>
              <a:rPr lang="ru-RU" sz="1600" dirty="0" smtClean="0"/>
              <a:t>а)Житие Сергия-повествование о святом , воплощающем волю Божию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sz="1600" dirty="0" smtClean="0"/>
              <a:t>б)Реальность житейских ситуаций , прекрасно описанных в житии , обернулась поклонением Сергию.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dirty="0" smtClean="0"/>
              <a:t>2 вариант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600" dirty="0" smtClean="0"/>
              <a:t>а)Заступничество Сергия , данное как образец его личного служения , состоит в том , чтобы в самом себе нести средства для избавления от всех бед и беззаконий.</a:t>
            </a:r>
          </a:p>
          <a:p>
            <a:pPr>
              <a:buNone/>
            </a:pPr>
            <a:r>
              <a:rPr lang="ru-RU" sz="1600" dirty="0" smtClean="0"/>
              <a:t>б)Житие , написанное </a:t>
            </a:r>
            <a:r>
              <a:rPr lang="ru-RU" sz="1600" dirty="0" err="1" smtClean="0"/>
              <a:t>Епифанием</a:t>
            </a:r>
            <a:r>
              <a:rPr lang="ru-RU" sz="1600" dirty="0" smtClean="0"/>
              <a:t> Премудрым ,- одно из первых произведений собственно русской литературы.</a:t>
            </a:r>
          </a:p>
          <a:p>
            <a:pPr>
              <a:buNone/>
            </a:pP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работу!</a:t>
            </a:r>
            <a:endParaRPr lang="ru-RU" dirty="0"/>
          </a:p>
        </p:txBody>
      </p:sp>
      <p:pic>
        <p:nvPicPr>
          <p:cNvPr id="4" name="Содержимое 3" descr="clip_image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2142" y="1447800"/>
            <a:ext cx="4425266" cy="48006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4993025_school1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143380"/>
            <a:ext cx="2143108" cy="2714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4664"/>
            <a:ext cx="7488832" cy="4392488"/>
          </a:xfrm>
        </p:spPr>
        <p:txBody>
          <a:bodyPr>
            <a:normAutofit fontScale="62500" lnSpcReduction="20000"/>
          </a:bodyPr>
          <a:lstStyle/>
          <a:p>
            <a:r>
              <a:rPr lang="ru-RU" sz="4500" b="1" i="1" u="sng" dirty="0" smtClean="0"/>
              <a:t>Цель урока:</a:t>
            </a:r>
          </a:p>
          <a:p>
            <a:pPr algn="l">
              <a:buFont typeface="Arial" pitchFamily="34" charset="0"/>
              <a:buChar char="•"/>
            </a:pPr>
            <a:r>
              <a:rPr lang="ru-RU" sz="4500" dirty="0"/>
              <a:t>п</a:t>
            </a:r>
            <a:r>
              <a:rPr lang="ru-RU" sz="4500" dirty="0" smtClean="0"/>
              <a:t>ознакомить учащихся с вопросом о месте причастий в системе частей речи ;</a:t>
            </a:r>
          </a:p>
          <a:p>
            <a:pPr algn="l">
              <a:buFont typeface="Arial" pitchFamily="34" charset="0"/>
              <a:buChar char="•"/>
            </a:pPr>
            <a:r>
              <a:rPr lang="ru-RU" sz="4500" dirty="0"/>
              <a:t>з</a:t>
            </a:r>
            <a:r>
              <a:rPr lang="ru-RU" sz="4500" dirty="0" smtClean="0"/>
              <a:t>акрепить умение определения  причастий среди частей речи;</a:t>
            </a:r>
          </a:p>
          <a:p>
            <a:pPr algn="l">
              <a:buFont typeface="Arial" pitchFamily="34" charset="0"/>
              <a:buChar char="•"/>
            </a:pPr>
            <a:r>
              <a:rPr lang="ru-RU" sz="4500" dirty="0"/>
              <a:t>п</a:t>
            </a:r>
            <a:r>
              <a:rPr lang="ru-RU" sz="4500" dirty="0" smtClean="0"/>
              <a:t>родолжить формировать навыки нахождения  в предложениях причастных оборотов и их обособления;</a:t>
            </a:r>
          </a:p>
          <a:p>
            <a:pPr algn="l">
              <a:buFont typeface="Arial" pitchFamily="34" charset="0"/>
              <a:buChar char="•"/>
            </a:pPr>
            <a:r>
              <a:rPr lang="ru-RU" sz="4500" dirty="0"/>
              <a:t>п</a:t>
            </a:r>
            <a:r>
              <a:rPr lang="ru-RU" sz="4500" dirty="0" smtClean="0"/>
              <a:t>овторить семантические , грамматические и синтаксические признаки причастия как части речи.</a:t>
            </a:r>
          </a:p>
          <a:p>
            <a:pPr algn="l">
              <a:buFont typeface="Arial" pitchFamily="34" charset="0"/>
              <a:buChar char="•"/>
            </a:pPr>
            <a:endParaRPr lang="ru-RU" sz="3800" dirty="0" smtClean="0"/>
          </a:p>
          <a:p>
            <a:pPr lvl="2" algn="l">
              <a:buFont typeface="Arial" pitchFamily="34" charset="0"/>
              <a:buChar char="•"/>
            </a:pPr>
            <a:endParaRPr lang="ru-RU" sz="3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7467600" cy="1143000"/>
          </a:xfrm>
        </p:spPr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910158"/>
          </a:xfrm>
        </p:spPr>
        <p:txBody>
          <a:bodyPr>
            <a:normAutofit fontScale="70000" lnSpcReduction="2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Вопрос о месте причастий в системе частей речи.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err="1" smtClean="0"/>
              <a:t>Причастие-синкретичная</a:t>
            </a:r>
            <a:r>
              <a:rPr lang="ru-RU" dirty="0" smtClean="0"/>
              <a:t> часть речи:</a:t>
            </a:r>
          </a:p>
          <a:p>
            <a:pPr marL="550926" indent="-514350"/>
            <a:r>
              <a:rPr lang="ru-RU" dirty="0" smtClean="0"/>
              <a:t>синкретизм в семантике;</a:t>
            </a:r>
          </a:p>
          <a:p>
            <a:pPr marL="550926" indent="-514350"/>
            <a:r>
              <a:rPr lang="ru-RU" dirty="0" smtClean="0"/>
              <a:t>синкретизм в грамматических признаках;</a:t>
            </a:r>
          </a:p>
          <a:p>
            <a:pPr marL="550926" indent="-514350"/>
            <a:r>
              <a:rPr lang="ru-RU" dirty="0" smtClean="0"/>
              <a:t>Синкретизм в синтаксических конструкциях.</a:t>
            </a:r>
          </a:p>
          <a:p>
            <a:pPr marL="550926" indent="-514350">
              <a:buFont typeface="+mj-lt"/>
              <a:buAutoNum type="arabicPeriod" startAt="3"/>
            </a:pPr>
            <a:r>
              <a:rPr lang="ru-RU" dirty="0" smtClean="0"/>
              <a:t>Работа с текстом.(Нахождение причастия, определение его грамматических признаков).</a:t>
            </a:r>
          </a:p>
          <a:p>
            <a:pPr marL="550926" indent="-514350">
              <a:buFont typeface="+mj-lt"/>
              <a:buAutoNum type="arabicPeriod" startAt="3"/>
            </a:pPr>
            <a:r>
              <a:rPr lang="ru-RU" dirty="0" smtClean="0"/>
              <a:t>Причастный  оборот и условия его обособления(«перестройка» предложенных предложений).</a:t>
            </a:r>
          </a:p>
          <a:p>
            <a:pPr marL="550926" indent="-514350">
              <a:buFont typeface="+mj-lt"/>
              <a:buAutoNum type="arabicPeriod" startAt="3"/>
            </a:pPr>
            <a:r>
              <a:rPr lang="ru-RU" dirty="0" smtClean="0"/>
              <a:t>Переход причастий в прилагательные.</a:t>
            </a:r>
          </a:p>
          <a:p>
            <a:pPr marL="550926" indent="-514350">
              <a:buFont typeface="+mj-lt"/>
              <a:buAutoNum type="arabicPeriod" startAt="3"/>
            </a:pPr>
            <a:r>
              <a:rPr lang="ru-RU" dirty="0" smtClean="0"/>
              <a:t>Роль причастий в речи.</a:t>
            </a:r>
          </a:p>
          <a:p>
            <a:pPr marL="550926" indent="-514350">
              <a:buFont typeface="+mj-lt"/>
              <a:buAutoNum type="arabicPeriod" startAt="3"/>
            </a:pPr>
            <a:r>
              <a:rPr lang="ru-RU" dirty="0" smtClean="0"/>
              <a:t>Д/З</a:t>
            </a:r>
          </a:p>
          <a:p>
            <a:pPr marL="550926" indent="-514350">
              <a:buFont typeface="+mj-lt"/>
              <a:buAutoNum type="arabicPeriod" startAt="3"/>
            </a:pPr>
            <a:r>
              <a:rPr lang="ru-RU" dirty="0" smtClean="0"/>
              <a:t>Подведение итогов.(Проверочная работа-тест).</a:t>
            </a:r>
          </a:p>
          <a:p>
            <a:pPr marL="550926" indent="-514350">
              <a:buFont typeface="+mj-lt"/>
              <a:buAutoNum type="arabicPeriod" startAt="3"/>
            </a:pPr>
            <a:endParaRPr lang="ru-RU" dirty="0" smtClean="0"/>
          </a:p>
          <a:p>
            <a:pPr marL="550926" indent="-514350">
              <a:buNone/>
            </a:pPr>
            <a:endParaRPr lang="ru-RU" dirty="0" smtClean="0"/>
          </a:p>
          <a:p>
            <a:pPr marL="550926" indent="-514350">
              <a:buNone/>
            </a:pPr>
            <a:endParaRPr lang="ru-RU" dirty="0" smtClean="0"/>
          </a:p>
          <a:p>
            <a:pPr marL="550926" indent="-51435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Положение причастий в системе частей речи.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7790712" cy="4819664"/>
          </a:xfrm>
        </p:spPr>
        <p:txBody>
          <a:bodyPr>
            <a:normAutofit fontScale="92500" lnSpcReduction="20000"/>
          </a:bodyPr>
          <a:lstStyle/>
          <a:p>
            <a:pPr marL="596646" indent="-514350">
              <a:buNone/>
            </a:pPr>
            <a:r>
              <a:rPr lang="ru-RU" dirty="0" smtClean="0"/>
              <a:t>Существующие точки зрения: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err="1" smtClean="0"/>
              <a:t>Причастие-самостоятельная</a:t>
            </a:r>
            <a:r>
              <a:rPr lang="ru-RU" dirty="0" smtClean="0"/>
              <a:t> часть речи.(</a:t>
            </a:r>
            <a:r>
              <a:rPr lang="ru-RU" dirty="0" err="1" smtClean="0"/>
              <a:t>Д.Овсянико-Куликовский</a:t>
            </a:r>
            <a:r>
              <a:rPr lang="ru-RU" dirty="0" smtClean="0"/>
              <a:t> ,Панов)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err="1" smtClean="0"/>
              <a:t>Причастие-отглагольное</a:t>
            </a:r>
            <a:r>
              <a:rPr lang="ru-RU" dirty="0" smtClean="0"/>
              <a:t> прилагательное.(Богородицкий)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Причастие-разряд </a:t>
            </a:r>
            <a:r>
              <a:rPr lang="ru-RU" dirty="0" err="1" smtClean="0"/>
              <a:t>прилагательных;гибридная</a:t>
            </a:r>
            <a:r>
              <a:rPr lang="ru-RU" dirty="0" smtClean="0"/>
              <a:t>  </a:t>
            </a:r>
            <a:r>
              <a:rPr lang="ru-RU" dirty="0" err="1" smtClean="0"/>
              <a:t>глагольно-прилагательная</a:t>
            </a:r>
            <a:r>
              <a:rPr lang="ru-RU" dirty="0" smtClean="0"/>
              <a:t> форма.(В.В.Виноградов)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Смешанная часть речи.(</a:t>
            </a:r>
            <a:r>
              <a:rPr lang="ru-RU" dirty="0" err="1" smtClean="0"/>
              <a:t>Пешковский</a:t>
            </a:r>
            <a:r>
              <a:rPr lang="ru-RU" dirty="0" smtClean="0"/>
              <a:t>)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err="1" smtClean="0"/>
              <a:t>Традиционная-особая</a:t>
            </a:r>
            <a:r>
              <a:rPr lang="ru-RU" dirty="0" smtClean="0"/>
              <a:t> глагольная словоформа.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07154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Вопросы: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71678"/>
            <a:ext cx="7783832" cy="478632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Почему возникли споры о положении причастий среди частей речи?</a:t>
            </a:r>
          </a:p>
          <a:p>
            <a:r>
              <a:rPr lang="ru-RU" dirty="0" smtClean="0"/>
              <a:t>Назовите  </a:t>
            </a:r>
            <a:r>
              <a:rPr lang="ru-RU" b="1" dirty="0" smtClean="0"/>
              <a:t>три параметра </a:t>
            </a:r>
            <a:r>
              <a:rPr lang="ru-RU" dirty="0" smtClean="0"/>
              <a:t>, необходимые  при характеристике любой части речи?</a:t>
            </a:r>
          </a:p>
          <a:p>
            <a:r>
              <a:rPr lang="ru-RU" dirty="0" smtClean="0"/>
              <a:t>Каково </a:t>
            </a:r>
            <a:r>
              <a:rPr lang="ru-RU" b="1" dirty="0" smtClean="0"/>
              <a:t>лексическое значение </a:t>
            </a:r>
            <a:r>
              <a:rPr lang="ru-RU" dirty="0" smtClean="0"/>
              <a:t>причастий?</a:t>
            </a:r>
          </a:p>
          <a:p>
            <a:r>
              <a:rPr lang="ru-RU" dirty="0" smtClean="0"/>
              <a:t>С какими частями речи наблюдается сходство в семантике?  Можно ли </a:t>
            </a:r>
            <a:r>
              <a:rPr lang="ru-RU" dirty="0" err="1" smtClean="0"/>
              <a:t>сказать,что</a:t>
            </a:r>
            <a:r>
              <a:rPr lang="ru-RU" dirty="0" smtClean="0"/>
              <a:t> в семантике причастий наблюдается синкретизм?</a:t>
            </a:r>
          </a:p>
          <a:p>
            <a:r>
              <a:rPr lang="ru-RU" dirty="0" smtClean="0"/>
              <a:t>Какие </a:t>
            </a:r>
            <a:r>
              <a:rPr lang="ru-RU" b="1" dirty="0" smtClean="0"/>
              <a:t>грамматические признаки </a:t>
            </a:r>
            <a:r>
              <a:rPr lang="ru-RU" dirty="0" smtClean="0"/>
              <a:t>роднят причастие с </a:t>
            </a:r>
            <a:r>
              <a:rPr lang="ru-RU" dirty="0" err="1" smtClean="0"/>
              <a:t>прилагательным?С</a:t>
            </a:r>
            <a:r>
              <a:rPr lang="ru-RU" dirty="0" smtClean="0"/>
              <a:t> глаголом?</a:t>
            </a:r>
          </a:p>
          <a:p>
            <a:r>
              <a:rPr lang="ru-RU" dirty="0" smtClean="0"/>
              <a:t>В чем отличие причастий </a:t>
            </a:r>
            <a:r>
              <a:rPr lang="ru-RU" i="1" dirty="0" smtClean="0"/>
              <a:t>читающая</a:t>
            </a:r>
            <a:r>
              <a:rPr lang="ru-RU" dirty="0" smtClean="0"/>
              <a:t> и </a:t>
            </a:r>
            <a:r>
              <a:rPr lang="ru-RU" i="1" dirty="0" smtClean="0"/>
              <a:t>читаемая</a:t>
            </a:r>
            <a:r>
              <a:rPr lang="ru-RU" dirty="0" smtClean="0"/>
              <a:t>?</a:t>
            </a:r>
          </a:p>
          <a:p>
            <a:r>
              <a:rPr lang="ru-RU" dirty="0" smtClean="0"/>
              <a:t>Дайте определение действительных и страдательных причастий.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790448" cy="1143000"/>
          </a:xfrm>
        </p:spPr>
        <p:txBody>
          <a:bodyPr/>
          <a:lstStyle/>
          <a:p>
            <a:r>
              <a:rPr lang="ru-RU" dirty="0" smtClean="0"/>
              <a:t>Задания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Прочитайте предложение.</a:t>
            </a:r>
          </a:p>
          <a:p>
            <a:r>
              <a:rPr lang="ru-RU" dirty="0" smtClean="0"/>
              <a:t>Назовите причастие.</a:t>
            </a:r>
          </a:p>
          <a:p>
            <a:r>
              <a:rPr lang="ru-RU" dirty="0" smtClean="0"/>
              <a:t>Определите , действительное оно или страдательное.</a:t>
            </a:r>
          </a:p>
          <a:p>
            <a:r>
              <a:rPr lang="ru-RU" dirty="0" smtClean="0"/>
              <a:t>Определите время причастия.</a:t>
            </a:r>
          </a:p>
          <a:p>
            <a:r>
              <a:rPr lang="ru-RU" dirty="0" smtClean="0"/>
              <a:t>Назовите суффикс ,с помощью которого причастие образовано.</a:t>
            </a:r>
            <a:endParaRPr lang="ru-RU" dirty="0"/>
          </a:p>
        </p:txBody>
      </p:sp>
      <p:pic>
        <p:nvPicPr>
          <p:cNvPr id="4" name="Рисунок 3" descr="image0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5214950"/>
            <a:ext cx="2952734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-357214"/>
            <a:ext cx="7069452" cy="35721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7858180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«</a:t>
            </a:r>
            <a:r>
              <a:rPr lang="ru-RU" sz="1800" dirty="0" smtClean="0"/>
              <a:t>Житие Сергия Радонежского»</a:t>
            </a:r>
          </a:p>
          <a:p>
            <a:pPr>
              <a:buNone/>
            </a:pPr>
            <a:r>
              <a:rPr lang="ru-RU" sz="1800" dirty="0" smtClean="0"/>
              <a:t>(«…в русской святости найдем ключ, объясняющий многое в явлениях современной …русской культуры»)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dirty="0" smtClean="0"/>
              <a:t>Преподобный Сергий имел своим намерением подвизаться в совершенно удаленной от жилищ человеческой пустыне.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dirty="0" smtClean="0"/>
              <a:t>Будничная одежда преподобного , обычной материей для которой служило простое домашнее сукно  , называемое </a:t>
            </a:r>
            <a:r>
              <a:rPr lang="ru-RU" sz="1800" dirty="0" err="1" smtClean="0"/>
              <a:t>семягой,была</a:t>
            </a:r>
            <a:r>
              <a:rPr lang="ru-RU" sz="1800" dirty="0" smtClean="0"/>
              <a:t> скромна и бедна.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dirty="0" smtClean="0"/>
              <a:t>Никто из неимущих , приходящих в обитель  ,не  отпускался с пустыми руками.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dirty="0" smtClean="0"/>
              <a:t>«</a:t>
            </a:r>
            <a:r>
              <a:rPr lang="ru-RU" sz="1800" dirty="0" err="1" smtClean="0"/>
              <a:t>Странноприимство</a:t>
            </a:r>
            <a:r>
              <a:rPr lang="ru-RU" sz="1800" dirty="0" smtClean="0"/>
              <a:t>»-давнишняя традиция  преподобного, вынесенная еще из мира  , от родителей.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dirty="0" smtClean="0"/>
              <a:t>В Лавре сохранились до сих пор бедные деревянная чаша и </a:t>
            </a:r>
            <a:r>
              <a:rPr lang="ru-RU" sz="1800" dirty="0" err="1" smtClean="0"/>
              <a:t>дискос,служившие</a:t>
            </a:r>
            <a:r>
              <a:rPr lang="ru-RU" sz="1800" dirty="0" smtClean="0"/>
              <a:t> при литургии преподобного.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1800" dirty="0" smtClean="0"/>
              <a:t>Творя память преподобного </a:t>
            </a:r>
            <a:r>
              <a:rPr lang="ru-RU" sz="1800" dirty="0" err="1" smtClean="0"/>
              <a:t>Сергия,мы</a:t>
            </a:r>
            <a:r>
              <a:rPr lang="ru-RU" sz="1800" dirty="0" smtClean="0"/>
              <a:t> проверяем сами </a:t>
            </a:r>
            <a:r>
              <a:rPr lang="ru-RU" sz="1800" dirty="0" err="1" smtClean="0"/>
              <a:t>себя,просматриваем</a:t>
            </a:r>
            <a:r>
              <a:rPr lang="ru-RU" sz="1800" dirty="0" smtClean="0"/>
              <a:t> свой нравственный </a:t>
            </a:r>
            <a:r>
              <a:rPr lang="ru-RU" sz="1800" dirty="0" err="1" smtClean="0"/>
              <a:t>запас,завещанный</a:t>
            </a:r>
            <a:r>
              <a:rPr lang="ru-RU" sz="1800" dirty="0" smtClean="0"/>
              <a:t> нам великими строителями нашего нравственного порядка.</a:t>
            </a:r>
          </a:p>
          <a:p>
            <a:pPr marL="596646" indent="-514350">
              <a:buFont typeface="+mj-lt"/>
              <a:buAutoNum type="arabicPeriod"/>
            </a:pPr>
            <a:endParaRPr lang="ru-RU" sz="1800" dirty="0" smtClean="0"/>
          </a:p>
          <a:p>
            <a:pPr marL="596646" indent="-514350">
              <a:buFont typeface="+mj-lt"/>
              <a:buAutoNum type="arabicPeriod"/>
            </a:pPr>
            <a:endParaRPr lang="ru-RU" sz="1800" dirty="0" smtClean="0"/>
          </a:p>
          <a:p>
            <a:pPr marL="596646" indent="-514350">
              <a:buFont typeface="+mj-lt"/>
              <a:buAutoNum type="arabicPeriod"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35716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Сделайте вывод: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суффиксы  и в образовании каких причастий участвуют.</a:t>
            </a:r>
          </a:p>
          <a:p>
            <a:r>
              <a:rPr lang="ru-RU" dirty="0" smtClean="0"/>
              <a:t>Какое время(как грамматический признак) у причастия  отсутствует?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80707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4000504"/>
            <a:ext cx="3095630" cy="2162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498080" cy="115409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Итак,любая</a:t>
            </a:r>
            <a:r>
              <a:rPr lang="ru-RU" dirty="0" smtClean="0"/>
              <a:t> часть </a:t>
            </a:r>
            <a:r>
              <a:rPr lang="ru-RU" dirty="0" err="1" smtClean="0"/>
              <a:t>речи,характеризуется</a:t>
            </a:r>
            <a:r>
              <a:rPr lang="ru-RU" dirty="0" smtClean="0"/>
              <a:t> по параметрам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608" y="1857364"/>
          <a:ext cx="7065482" cy="439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289</TotalTime>
  <Words>819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Солнцестояние</vt:lpstr>
      <vt:lpstr>Трек</vt:lpstr>
      <vt:lpstr>Тема урока:</vt:lpstr>
      <vt:lpstr> </vt:lpstr>
      <vt:lpstr>ПЛАН:</vt:lpstr>
      <vt:lpstr>Положение причастий в системе частей речи.</vt:lpstr>
      <vt:lpstr>             Вопросы: </vt:lpstr>
      <vt:lpstr>Задания :</vt:lpstr>
      <vt:lpstr>Слайд 7</vt:lpstr>
      <vt:lpstr>Сделайте вывод: </vt:lpstr>
      <vt:lpstr>Итак,любая часть речи,характеризуется по параметрам</vt:lpstr>
      <vt:lpstr>Рассмотрим роль причастий в предложении.</vt:lpstr>
      <vt:lpstr>Сделайте вывод о синтаксической функции причастий в предложениях.</vt:lpstr>
      <vt:lpstr>Определите,какой частью речи являются одинаковые слова в парах словосочетаний.</vt:lpstr>
      <vt:lpstr>           Смешение , переход одной части речи в другую.</vt:lpstr>
      <vt:lpstr>Прочитайте предложения и сделайте вывод о роли причастий в речи.</vt:lpstr>
      <vt:lpstr>            «Причастия служат к сокращению человеческого слова» М.В.Ломоносов</vt:lpstr>
      <vt:lpstr>Проверим степень усвоения материала: </vt:lpstr>
      <vt:lpstr>4.Составьте схемы к данным предложениям,объясняющие пунктуацию в них.</vt:lpstr>
      <vt:lpstr>Спасибо за работу!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повторение темы «Причастие как часть речи». </dc:title>
  <dc:creator>Customer</dc:creator>
  <cp:lastModifiedBy>Your User Name</cp:lastModifiedBy>
  <cp:revision>30</cp:revision>
  <dcterms:created xsi:type="dcterms:W3CDTF">2011-08-29T11:57:04Z</dcterms:created>
  <dcterms:modified xsi:type="dcterms:W3CDTF">2011-09-28T18:04:38Z</dcterms:modified>
</cp:coreProperties>
</file>