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6" r:id="rId2"/>
    <p:sldId id="257" r:id="rId3"/>
    <p:sldId id="259" r:id="rId4"/>
    <p:sldId id="258" r:id="rId5"/>
    <p:sldId id="260" r:id="rId6"/>
    <p:sldId id="261" r:id="rId7"/>
    <p:sldId id="262" r:id="rId8"/>
    <p:sldId id="263" r:id="rId9"/>
    <p:sldId id="265" r:id="rId10"/>
    <p:sldId id="264" r:id="rId11"/>
    <p:sldId id="266" r:id="rId12"/>
    <p:sldId id="268" r:id="rId13"/>
    <p:sldId id="269" r:id="rId14"/>
    <p:sldId id="272" r:id="rId15"/>
    <p:sldId id="270" r:id="rId16"/>
    <p:sldId id="271" r:id="rId17"/>
    <p:sldId id="273" r:id="rId18"/>
    <p:sldId id="267"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1-16T22:01:23.468"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32FC4F-BE68-4BE3-9ABF-37C9F1B0E786}" type="datetimeFigureOut">
              <a:rPr lang="ru-RU" smtClean="0"/>
              <a:t>16.11.2010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0D7D1-96A5-4DEF-90CE-3DB5B405444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F0D7D1-96A5-4DEF-90CE-3DB5B4054444}" type="slidenum">
              <a:rPr lang="ru-RU" smtClean="0"/>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th-TH"/>
          </a:p>
        </p:txBody>
      </p:sp>
      <p:sp>
        <p:nvSpPr>
          <p:cNvPr id="4"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th-TH"/>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a:p>
        </p:txBody>
      </p:sp>
      <p:sp>
        <p:nvSpPr>
          <p:cNvPr id="4"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a:p>
        </p:txBody>
      </p:sp>
      <p:sp>
        <p:nvSpPr>
          <p:cNvPr id="4"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th-TH"/>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a:p>
        </p:txBody>
      </p:sp>
      <p:sp>
        <p:nvSpPr>
          <p:cNvPr id="4"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a:p>
        </p:txBody>
      </p:sp>
      <p:sp>
        <p:nvSpPr>
          <p:cNvPr id="5"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a:p>
        </p:txBody>
      </p:sp>
      <p:sp>
        <p:nvSpPr>
          <p:cNvPr id="7"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8" name="Footer Placeholder 4"/>
          <p:cNvSpPr>
            <a:spLocks noGrp="1"/>
          </p:cNvSpPr>
          <p:nvPr>
            <p:ph type="ftr" sz="quarter" idx="11"/>
          </p:nvPr>
        </p:nvSpPr>
        <p:spPr/>
        <p:txBody>
          <a:bodyPr/>
          <a:lstStyle>
            <a:lvl1pPr>
              <a:defRPr/>
            </a:lvl1pPr>
          </a:lstStyle>
          <a:p>
            <a:endParaRPr lang="ru-RU"/>
          </a:p>
        </p:txBody>
      </p:sp>
      <p:sp>
        <p:nvSpPr>
          <p:cNvPr id="9"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th-TH"/>
          </a:p>
        </p:txBody>
      </p:sp>
      <p:sp>
        <p:nvSpPr>
          <p:cNvPr id="3"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4" name="Footer Placeholder 4"/>
          <p:cNvSpPr>
            <a:spLocks noGrp="1"/>
          </p:cNvSpPr>
          <p:nvPr>
            <p:ph type="ftr" sz="quarter" idx="11"/>
          </p:nvPr>
        </p:nvSpPr>
        <p:spPr/>
        <p:txBody>
          <a:bodyPr/>
          <a:lstStyle>
            <a:lvl1pPr>
              <a:defRPr/>
            </a:lvl1pPr>
          </a:lstStyle>
          <a:p>
            <a:endParaRPr lang="ru-RU"/>
          </a:p>
        </p:txBody>
      </p:sp>
      <p:sp>
        <p:nvSpPr>
          <p:cNvPr id="5"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3" name="Footer Placeholder 4"/>
          <p:cNvSpPr>
            <a:spLocks noGrp="1"/>
          </p:cNvSpPr>
          <p:nvPr>
            <p:ph type="ftr" sz="quarter" idx="11"/>
          </p:nvPr>
        </p:nvSpPr>
        <p:spPr/>
        <p:txBody>
          <a:bodyPr/>
          <a:lstStyle>
            <a:lvl1pPr>
              <a:defRPr/>
            </a:lvl1pPr>
          </a:lstStyle>
          <a:p>
            <a:endParaRPr lang="ru-RU"/>
          </a:p>
        </p:txBody>
      </p:sp>
      <p:sp>
        <p:nvSpPr>
          <p:cNvPr id="4"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th-T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5B106E36-FD25-4E2D-B0AA-010F637433A0}" type="datetimeFigureOut">
              <a:rPr lang="ru-RU" smtClean="0"/>
              <a:pPr/>
              <a:t>16.11.2010</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th-TH"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h-T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5B106E36-FD25-4E2D-B0AA-010F637433A0}" type="datetimeFigureOut">
              <a:rPr lang="ru-RU" smtClean="0"/>
              <a:pPr/>
              <a:t>16.11.2010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cs typeface="Angsana New" charset="-34"/>
        </a:defRPr>
      </a:lvl2pPr>
      <a:lvl3pPr algn="ctr" rtl="0" eaLnBrk="1" fontAlgn="base" hangingPunct="1">
        <a:spcBef>
          <a:spcPct val="0"/>
        </a:spcBef>
        <a:spcAft>
          <a:spcPct val="0"/>
        </a:spcAft>
        <a:defRPr sz="4400">
          <a:solidFill>
            <a:schemeClr val="tx1"/>
          </a:solidFill>
          <a:latin typeface="Calibri" pitchFamily="34" charset="0"/>
          <a:cs typeface="Angsana New" charset="-34"/>
        </a:defRPr>
      </a:lvl3pPr>
      <a:lvl4pPr algn="ctr" rtl="0" eaLnBrk="1" fontAlgn="base" hangingPunct="1">
        <a:spcBef>
          <a:spcPct val="0"/>
        </a:spcBef>
        <a:spcAft>
          <a:spcPct val="0"/>
        </a:spcAft>
        <a:defRPr sz="4400">
          <a:solidFill>
            <a:schemeClr val="tx1"/>
          </a:solidFill>
          <a:latin typeface="Calibri" pitchFamily="34" charset="0"/>
          <a:cs typeface="Angsana New" charset="-34"/>
        </a:defRPr>
      </a:lvl4pPr>
      <a:lvl5pPr algn="ctr" rtl="0" eaLnBrk="1" fontAlgn="base" hangingPunct="1">
        <a:spcBef>
          <a:spcPct val="0"/>
        </a:spcBef>
        <a:spcAft>
          <a:spcPct val="0"/>
        </a:spcAft>
        <a:defRPr sz="4400">
          <a:solidFill>
            <a:schemeClr val="tx1"/>
          </a:solidFill>
          <a:latin typeface="Calibri" pitchFamily="34" charset="0"/>
          <a:cs typeface="Angsana New" charset="-34"/>
        </a:defRPr>
      </a:lvl5pPr>
      <a:lvl6pPr marL="457200" algn="ctr" rtl="0" eaLnBrk="1" fontAlgn="base" hangingPunct="1">
        <a:spcBef>
          <a:spcPct val="0"/>
        </a:spcBef>
        <a:spcAft>
          <a:spcPct val="0"/>
        </a:spcAft>
        <a:defRPr sz="4400">
          <a:solidFill>
            <a:schemeClr val="tx1"/>
          </a:solidFill>
          <a:latin typeface="Calibri" pitchFamily="34" charset="0"/>
          <a:cs typeface="Angsana New" charset="-34"/>
        </a:defRPr>
      </a:lvl6pPr>
      <a:lvl7pPr marL="914400" algn="ctr" rtl="0" eaLnBrk="1" fontAlgn="base" hangingPunct="1">
        <a:spcBef>
          <a:spcPct val="0"/>
        </a:spcBef>
        <a:spcAft>
          <a:spcPct val="0"/>
        </a:spcAft>
        <a:defRPr sz="4400">
          <a:solidFill>
            <a:schemeClr val="tx1"/>
          </a:solidFill>
          <a:latin typeface="Calibri" pitchFamily="34" charset="0"/>
          <a:cs typeface="Angsana New" charset="-34"/>
        </a:defRPr>
      </a:lvl7pPr>
      <a:lvl8pPr marL="1371600" algn="ctr" rtl="0" eaLnBrk="1" fontAlgn="base" hangingPunct="1">
        <a:spcBef>
          <a:spcPct val="0"/>
        </a:spcBef>
        <a:spcAft>
          <a:spcPct val="0"/>
        </a:spcAft>
        <a:defRPr sz="4400">
          <a:solidFill>
            <a:schemeClr val="tx1"/>
          </a:solidFill>
          <a:latin typeface="Calibri" pitchFamily="34" charset="0"/>
          <a:cs typeface="Angsana New" charset="-34"/>
        </a:defRPr>
      </a:lvl8pPr>
      <a:lvl9pPr marL="1828800" algn="ctr" rtl="0" eaLnBrk="1" fontAlgn="base" hangingPunct="1">
        <a:spcBef>
          <a:spcPct val="0"/>
        </a:spcBef>
        <a:spcAft>
          <a:spcPct val="0"/>
        </a:spcAft>
        <a:defRPr sz="4400">
          <a:solidFill>
            <a:schemeClr val="tx1"/>
          </a:solidFill>
          <a:latin typeface="Calibri" pitchFamily="34" charset="0"/>
          <a:cs typeface="Angsana New" charset="-34"/>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42985"/>
            <a:ext cx="7772400" cy="2457466"/>
          </a:xfrm>
        </p:spPr>
        <p:txBody>
          <a:bodyPr/>
          <a:lstStyle/>
          <a:p>
            <a:r>
              <a:rPr lang="ru-RU" sz="3600" b="1" dirty="0" smtClean="0">
                <a:solidFill>
                  <a:srgbClr val="C00000"/>
                </a:solidFill>
                <a:latin typeface="Times New Roman" pitchFamily="18" charset="0"/>
                <a:cs typeface="Times New Roman" pitchFamily="18" charset="0"/>
              </a:rPr>
              <a:t>Мастер-класс по теме «Социальные сервисы сети Интернет в профессиональной деятельности педагога»</a:t>
            </a:r>
            <a:endParaRPr lang="ru-RU" sz="3600" b="1" dirty="0">
              <a:solidFill>
                <a:srgbClr val="C0000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14810" y="3886200"/>
            <a:ext cx="3929090" cy="2328882"/>
          </a:xfrm>
        </p:spPr>
        <p:txBody>
          <a:bodyPr/>
          <a:lstStyle/>
          <a:p>
            <a:pPr algn="l"/>
            <a:r>
              <a:rPr lang="ru-RU" sz="2000" dirty="0" smtClean="0">
                <a:solidFill>
                  <a:srgbClr val="002060"/>
                </a:solidFill>
                <a:latin typeface="Times New Roman" pitchFamily="18" charset="0"/>
                <a:cs typeface="Times New Roman" pitchFamily="18" charset="0"/>
              </a:rPr>
              <a:t>Подготовила: </a:t>
            </a:r>
          </a:p>
          <a:p>
            <a:pPr algn="l"/>
            <a:r>
              <a:rPr lang="ru-RU" sz="2000" dirty="0" smtClean="0">
                <a:solidFill>
                  <a:srgbClr val="002060"/>
                </a:solidFill>
                <a:latin typeface="Times New Roman" pitchFamily="18" charset="0"/>
                <a:cs typeface="Times New Roman" pitchFamily="18" charset="0"/>
              </a:rPr>
              <a:t>у</a:t>
            </a:r>
            <a:r>
              <a:rPr lang="ru-RU" sz="2000" dirty="0" smtClean="0">
                <a:solidFill>
                  <a:srgbClr val="002060"/>
                </a:solidFill>
                <a:latin typeface="Times New Roman" pitchFamily="18" charset="0"/>
                <a:cs typeface="Times New Roman" pitchFamily="18" charset="0"/>
              </a:rPr>
              <a:t>читель технологии </a:t>
            </a:r>
            <a:r>
              <a:rPr lang="en-US" sz="2000" dirty="0" smtClean="0">
                <a:solidFill>
                  <a:srgbClr val="002060"/>
                </a:solidFill>
                <a:latin typeface="Times New Roman" pitchFamily="18" charset="0"/>
                <a:cs typeface="Times New Roman" pitchFamily="18" charset="0"/>
              </a:rPr>
              <a:t>I</a:t>
            </a:r>
            <a:r>
              <a:rPr lang="ru-RU" sz="2000" dirty="0" smtClean="0">
                <a:solidFill>
                  <a:srgbClr val="002060"/>
                </a:solidFill>
                <a:latin typeface="Times New Roman" pitchFamily="18" charset="0"/>
                <a:cs typeface="Times New Roman" pitchFamily="18" charset="0"/>
              </a:rPr>
              <a:t> квалификационной категории </a:t>
            </a:r>
            <a:r>
              <a:rPr lang="ru-RU" sz="2000" dirty="0" smtClean="0">
                <a:solidFill>
                  <a:srgbClr val="002060"/>
                </a:solidFill>
                <a:latin typeface="Times New Roman" pitchFamily="18" charset="0"/>
                <a:cs typeface="Times New Roman" pitchFamily="18" charset="0"/>
              </a:rPr>
              <a:t>МОУ «Средняя школа № 12»        г. Балаково Саратовской области Сычева Светлана Николаевна</a:t>
            </a:r>
            <a:endParaRPr lang="ru-RU" sz="2000" dirty="0">
              <a:solidFill>
                <a:srgbClr val="00206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14291"/>
            <a:ext cx="7929618" cy="1200329"/>
          </a:xfrm>
          <a:prstGeom prst="rect">
            <a:avLst/>
          </a:prstGeom>
        </p:spPr>
        <p:txBody>
          <a:bodyPr wrap="square">
            <a:spAutoFit/>
          </a:bodyPr>
          <a:lstStyle/>
          <a:p>
            <a:r>
              <a:rPr lang="ru-RU" sz="2000" b="1" dirty="0" err="1" smtClean="0">
                <a:latin typeface="Times New Roman" pitchFamily="18" charset="0"/>
                <a:cs typeface="Times New Roman" pitchFamily="18" charset="0"/>
              </a:rPr>
              <a:t>БобрДобр.ру</a:t>
            </a:r>
            <a:r>
              <a:rPr lang="ru-RU" sz="2000" b="1"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Официальная </a:t>
            </a:r>
            <a:r>
              <a:rPr lang="ru-RU" sz="2000" b="1" dirty="0" smtClean="0">
                <a:latin typeface="Times New Roman" pitchFamily="18" charset="0"/>
                <a:cs typeface="Times New Roman" pitchFamily="18" charset="0"/>
              </a:rPr>
              <a:t>группа проекта первого и ведущего сервиса социальных </a:t>
            </a:r>
            <a:r>
              <a:rPr lang="ru-RU" sz="2000" b="1" dirty="0" smtClean="0">
                <a:latin typeface="Times New Roman" pitchFamily="18" charset="0"/>
                <a:cs typeface="Times New Roman" pitchFamily="18" charset="0"/>
              </a:rPr>
              <a:t>закладок       </a:t>
            </a:r>
            <a:r>
              <a:rPr lang="en-US" sz="3200" b="1" dirty="0" smtClean="0">
                <a:latin typeface="Times New Roman" pitchFamily="18" charset="0"/>
                <a:cs typeface="Times New Roman" pitchFamily="18" charset="0"/>
              </a:rPr>
              <a:t>http://bobrdobr.ru/</a:t>
            </a:r>
            <a:endParaRPr lang="ru-RU" sz="3200" b="1" dirty="0">
              <a:latin typeface="Times New Roman" pitchFamily="18" charset="0"/>
              <a:cs typeface="Times New Roman" pitchFamily="18" charset="0"/>
            </a:endParaRPr>
          </a:p>
        </p:txBody>
      </p:sp>
      <p:pic>
        <p:nvPicPr>
          <p:cNvPr id="2050" name="Picture 2" descr="C:\Documents and Settings\Administrator\Рабочий стол\Бобрдобр.png"/>
          <p:cNvPicPr>
            <a:picLocks noChangeAspect="1" noChangeArrowheads="1"/>
          </p:cNvPicPr>
          <p:nvPr/>
        </p:nvPicPr>
        <p:blipFill>
          <a:blip r:embed="rId2"/>
          <a:srcRect/>
          <a:stretch>
            <a:fillRect/>
          </a:stretch>
        </p:blipFill>
        <p:spPr bwMode="auto">
          <a:xfrm>
            <a:off x="642909" y="1428736"/>
            <a:ext cx="8110151" cy="521497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290" y="357166"/>
            <a:ext cx="5786478"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http://www.blogger.com/</a:t>
            </a:r>
            <a:endParaRPr lang="ru-RU" sz="3600" b="1" dirty="0">
              <a:latin typeface="Times New Roman" pitchFamily="18" charset="0"/>
              <a:cs typeface="Times New Roman" pitchFamily="18" charset="0"/>
            </a:endParaRPr>
          </a:p>
        </p:txBody>
      </p:sp>
      <p:sp>
        <p:nvSpPr>
          <p:cNvPr id="3" name="Прямоугольник 2"/>
          <p:cNvSpPr/>
          <p:nvPr/>
        </p:nvSpPr>
        <p:spPr>
          <a:xfrm>
            <a:off x="428596" y="1071546"/>
            <a:ext cx="8358246" cy="5355312"/>
          </a:xfrm>
          <a:prstGeom prst="rect">
            <a:avLst/>
          </a:prstGeom>
        </p:spPr>
        <p:txBody>
          <a:bodyPr wrap="square">
            <a:spAutoFit/>
          </a:bodyPr>
          <a:lstStyle/>
          <a:p>
            <a:r>
              <a:rPr lang="ru-RU" b="1" dirty="0" err="1" smtClean="0">
                <a:latin typeface="Times New Roman" pitchFamily="18" charset="0"/>
                <a:cs typeface="Times New Roman" pitchFamily="18" charset="0"/>
              </a:rPr>
              <a:t>Блог</a:t>
            </a:r>
            <a:r>
              <a:rPr lang="ru-RU" b="1" dirty="0" smtClean="0">
                <a:latin typeface="Times New Roman" pitchFamily="18" charset="0"/>
                <a:cs typeface="Times New Roman" pitchFamily="18" charset="0"/>
              </a:rPr>
              <a:t> - это ваш дневник и арена для ежедневных ораторских упражнений. </a:t>
            </a:r>
            <a:r>
              <a:rPr lang="ru-RU" b="1" dirty="0" err="1" smtClean="0">
                <a:latin typeface="Times New Roman" pitchFamily="18" charset="0"/>
                <a:cs typeface="Times New Roman" pitchFamily="18" charset="0"/>
              </a:rPr>
              <a:t>Блог</a:t>
            </a:r>
            <a:r>
              <a:rPr lang="ru-RU" b="1" dirty="0" smtClean="0">
                <a:latin typeface="Times New Roman" pitchFamily="18" charset="0"/>
                <a:cs typeface="Times New Roman" pitchFamily="18" charset="0"/>
              </a:rPr>
              <a:t> - это пространство для сотрудничества и ваша политическая трибуна. Или место для публикации последних новостей и подборок нужных ссылок. </a:t>
            </a:r>
            <a:r>
              <a:rPr lang="ru-RU" b="1" dirty="0" err="1" smtClean="0">
                <a:latin typeface="Times New Roman" pitchFamily="18" charset="0"/>
                <a:cs typeface="Times New Roman" pitchFamily="18" charset="0"/>
              </a:rPr>
              <a:t>Блог</a:t>
            </a:r>
            <a:r>
              <a:rPr lang="ru-RU" b="1" dirty="0" smtClean="0">
                <a:latin typeface="Times New Roman" pitchFamily="18" charset="0"/>
                <a:cs typeface="Times New Roman" pitchFamily="18" charset="0"/>
              </a:rPr>
              <a:t> - это ваши собственные мысли. И записи, которыми вы можете поделиться со всем миром.</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Ваш </a:t>
            </a:r>
            <a:r>
              <a:rPr lang="ru-RU" b="1" dirty="0" err="1" smtClean="0">
                <a:latin typeface="Times New Roman" pitchFamily="18" charset="0"/>
                <a:cs typeface="Times New Roman" pitchFamily="18" charset="0"/>
              </a:rPr>
              <a:t>блог</a:t>
            </a:r>
            <a:r>
              <a:rPr lang="ru-RU" b="1" dirty="0" smtClean="0">
                <a:latin typeface="Times New Roman" pitchFamily="18" charset="0"/>
                <a:cs typeface="Times New Roman" pitchFamily="18" charset="0"/>
              </a:rPr>
              <a:t> станет таким, как вы пожелаете. Существуют миллионы </a:t>
            </a:r>
            <a:r>
              <a:rPr lang="ru-RU" b="1" dirty="0" err="1" smtClean="0">
                <a:latin typeface="Times New Roman" pitchFamily="18" charset="0"/>
                <a:cs typeface="Times New Roman" pitchFamily="18" charset="0"/>
              </a:rPr>
              <a:t>блогов</a:t>
            </a:r>
            <a:r>
              <a:rPr lang="ru-RU" b="1" dirty="0" smtClean="0">
                <a:latin typeface="Times New Roman" pitchFamily="18" charset="0"/>
                <a:cs typeface="Times New Roman" pitchFamily="18" charset="0"/>
              </a:rPr>
              <a:t> самых разных форм и размеров. Правил нет.</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Иными словами, </a:t>
            </a:r>
            <a:r>
              <a:rPr lang="ru-RU" b="1" dirty="0" err="1" smtClean="0">
                <a:latin typeface="Times New Roman" pitchFamily="18" charset="0"/>
                <a:cs typeface="Times New Roman" pitchFamily="18" charset="0"/>
              </a:rPr>
              <a:t>блог</a:t>
            </a:r>
            <a:r>
              <a:rPr lang="ru-RU" b="1" dirty="0" smtClean="0">
                <a:latin typeface="Times New Roman" pitchFamily="18" charset="0"/>
                <a:cs typeface="Times New Roman" pitchFamily="18" charset="0"/>
              </a:rPr>
              <a:t> - это </a:t>
            </a:r>
            <a:r>
              <a:rPr lang="ru-RU" b="1" dirty="0" err="1" smtClean="0">
                <a:latin typeface="Times New Roman" pitchFamily="18" charset="0"/>
                <a:cs typeface="Times New Roman" pitchFamily="18" charset="0"/>
              </a:rPr>
              <a:t>веб-сайт</a:t>
            </a:r>
            <a:r>
              <a:rPr lang="ru-RU" b="1" dirty="0" smtClean="0">
                <a:latin typeface="Times New Roman" pitchFamily="18" charset="0"/>
                <a:cs typeface="Times New Roman" pitchFamily="18" charset="0"/>
              </a:rPr>
              <a:t>, куда вы постоянно добавляете свежие записи. Новые сообщения располагаются сверху, чтобы посетители могли сразу ознакомиться с новостями. После чего они оставляют свои комментарии, добавляют ссылки и отправляют вам сообщения по электронной почте. Или не отправляют.</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С тех пор как в 1999 году появилась служба </a:t>
            </a:r>
            <a:r>
              <a:rPr lang="ru-RU" b="1" dirty="0" err="1" smtClean="0">
                <a:latin typeface="Times New Roman" pitchFamily="18" charset="0"/>
                <a:cs typeface="Times New Roman" pitchFamily="18" charset="0"/>
              </a:rPr>
              <a:t>Blogger</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блоги</a:t>
            </a:r>
            <a:r>
              <a:rPr lang="ru-RU" b="1" dirty="0" smtClean="0">
                <a:latin typeface="Times New Roman" pitchFamily="18" charset="0"/>
                <a:cs typeface="Times New Roman" pitchFamily="18" charset="0"/>
              </a:rPr>
              <a:t> изменили облик сети до неузнаваемости. Они повлияли на политику, пошатнули основы традиционной журналистики и дали миллионам людей возможность высказывать свое мнение и общаться.</a:t>
            </a:r>
            <a:endParaRPr lang="ru-RU"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istrator\Рабочий стол\Блоггер.png"/>
          <p:cNvPicPr>
            <a:picLocks noChangeAspect="1" noChangeArrowheads="1"/>
          </p:cNvPicPr>
          <p:nvPr/>
        </p:nvPicPr>
        <p:blipFill>
          <a:blip r:embed="rId2"/>
          <a:srcRect/>
          <a:stretch>
            <a:fillRect/>
          </a:stretch>
        </p:blipFill>
        <p:spPr bwMode="auto">
          <a:xfrm>
            <a:off x="214282" y="809264"/>
            <a:ext cx="8709044" cy="581020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357166"/>
            <a:ext cx="7858180" cy="2800767"/>
          </a:xfrm>
          <a:prstGeom prst="rect">
            <a:avLst/>
          </a:prstGeom>
        </p:spPr>
        <p:txBody>
          <a:bodyPr wrap="square">
            <a:spAutoFit/>
          </a:bodyPr>
          <a:lstStyle/>
          <a:p>
            <a:r>
              <a:rPr lang="ru-RU" b="1" dirty="0" err="1" smtClean="0">
                <a:latin typeface="Times New Roman" pitchFamily="18" charset="0"/>
                <a:cs typeface="Times New Roman" pitchFamily="18" charset="0"/>
              </a:rPr>
              <a:t>YouTube</a:t>
            </a:r>
            <a:r>
              <a:rPr lang="ru-RU"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http://www.youtube.com/</a:t>
            </a:r>
            <a:endParaRPr lang="ru-RU" sz="3200"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r>
              <a:rPr lang="ru-RU" b="1" dirty="0" err="1" smtClean="0">
                <a:latin typeface="Times New Roman" pitchFamily="18" charset="0"/>
                <a:cs typeface="Times New Roman" pitchFamily="18" charset="0"/>
              </a:rPr>
              <a:t>YouTube</a:t>
            </a:r>
            <a:r>
              <a:rPr lang="ru-RU" b="1" dirty="0" smtClean="0">
                <a:latin typeface="Times New Roman" pitchFamily="18" charset="0"/>
                <a:cs typeface="Times New Roman" pitchFamily="18" charset="0"/>
              </a:rPr>
              <a:t> — сервис, предоставляющий услуги хранилища видеоматериалов. Пользователи могут добавлять, просматривать и комментировать те или иные видеозаписи. Благодаря простоте и удобству использования, </a:t>
            </a:r>
            <a:r>
              <a:rPr lang="ru-RU" b="1" dirty="0" err="1" smtClean="0">
                <a:latin typeface="Times New Roman" pitchFamily="18" charset="0"/>
                <a:cs typeface="Times New Roman" pitchFamily="18" charset="0"/>
              </a:rPr>
              <a:t>YouTube</a:t>
            </a:r>
            <a:r>
              <a:rPr lang="ru-RU" b="1" dirty="0" smtClean="0">
                <a:latin typeface="Times New Roman" pitchFamily="18" charset="0"/>
                <a:cs typeface="Times New Roman" pitchFamily="18" charset="0"/>
              </a:rPr>
              <a:t> стал популярнейшим </a:t>
            </a:r>
            <a:r>
              <a:rPr lang="ru-RU" b="1" dirty="0" err="1" smtClean="0">
                <a:latin typeface="Times New Roman" pitchFamily="18" charset="0"/>
                <a:cs typeface="Times New Roman" pitchFamily="18" charset="0"/>
              </a:rPr>
              <a:t>видеохостингом</a:t>
            </a:r>
            <a:r>
              <a:rPr lang="ru-RU" b="1" dirty="0" smtClean="0">
                <a:latin typeface="Times New Roman" pitchFamily="18" charset="0"/>
                <a:cs typeface="Times New Roman" pitchFamily="18" charset="0"/>
              </a:rPr>
              <a:t> и третьим сайтом в мире по количеству посетителей. На сайте представлены как профессионально снятые фильмы и клипы, так и любительские видеозаписи, включая </a:t>
            </a:r>
            <a:r>
              <a:rPr lang="ru-RU" b="1" dirty="0" err="1" smtClean="0">
                <a:latin typeface="Times New Roman" pitchFamily="18" charset="0"/>
                <a:cs typeface="Times New Roman" pitchFamily="18" charset="0"/>
              </a:rPr>
              <a:t>видеоблоги</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3" name="Прямоугольник 2"/>
          <p:cNvSpPr/>
          <p:nvPr/>
        </p:nvSpPr>
        <p:spPr>
          <a:xfrm>
            <a:off x="285720" y="3286124"/>
            <a:ext cx="8572560" cy="3077766"/>
          </a:xfrm>
          <a:prstGeom prst="rect">
            <a:avLst/>
          </a:prstGeom>
        </p:spPr>
        <p:txBody>
          <a:bodyPr wrap="square">
            <a:spAutoFit/>
          </a:bodyPr>
          <a:lstStyle/>
          <a:p>
            <a:r>
              <a:rPr lang="ru-RU" b="1" dirty="0" err="1" smtClean="0">
                <a:latin typeface="Times New Roman" pitchFamily="18" charset="0"/>
                <a:cs typeface="Times New Roman" pitchFamily="18" charset="0"/>
              </a:rPr>
              <a:t>Twiddla</a:t>
            </a:r>
            <a:r>
              <a:rPr lang="ru-RU"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http://www.twiddla.com/</a:t>
            </a:r>
            <a:endParaRPr lang="ru-RU" sz="3200"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r>
              <a:rPr lang="ru-RU" b="1" dirty="0" err="1" smtClean="0">
                <a:latin typeface="Times New Roman" pitchFamily="18" charset="0"/>
                <a:cs typeface="Times New Roman" pitchFamily="18" charset="0"/>
              </a:rPr>
              <a:t>Twiddla</a:t>
            </a:r>
            <a:r>
              <a:rPr lang="ru-RU" b="1" dirty="0" smtClean="0">
                <a:latin typeface="Times New Roman" pitchFamily="18" charset="0"/>
                <a:cs typeface="Times New Roman" pitchFamily="18" charset="0"/>
              </a:rPr>
              <a:t> - это </a:t>
            </a:r>
            <a:r>
              <a:rPr lang="ru-RU" b="1" dirty="0" err="1" smtClean="0">
                <a:latin typeface="Times New Roman" pitchFamily="18" charset="0"/>
                <a:cs typeface="Times New Roman" pitchFamily="18" charset="0"/>
              </a:rPr>
              <a:t>онлайн</a:t>
            </a:r>
            <a:r>
              <a:rPr lang="ru-RU" b="1" dirty="0" smtClean="0">
                <a:latin typeface="Times New Roman" pitchFamily="18" charset="0"/>
                <a:cs typeface="Times New Roman" pitchFamily="18" charset="0"/>
              </a:rPr>
              <a:t> сервис для совместной работы. </a:t>
            </a:r>
            <a:r>
              <a:rPr lang="ru-RU" b="1" dirty="0" err="1" smtClean="0">
                <a:latin typeface="Times New Roman" pitchFamily="18" charset="0"/>
                <a:cs typeface="Times New Roman" pitchFamily="18" charset="0"/>
              </a:rPr>
              <a:t>Twiddla</a:t>
            </a:r>
            <a:r>
              <a:rPr lang="ru-RU" b="1" dirty="0" smtClean="0">
                <a:latin typeface="Times New Roman" pitchFamily="18" charset="0"/>
                <a:cs typeface="Times New Roman" pitchFamily="18" charset="0"/>
              </a:rPr>
              <a:t> позволяет размещать на рабочей поверхности текст, иллюстрации, математические формулы; встраивать документы, </a:t>
            </a:r>
            <a:r>
              <a:rPr lang="ru-RU" b="1" dirty="0" err="1" smtClean="0">
                <a:latin typeface="Times New Roman" pitchFamily="18" charset="0"/>
                <a:cs typeface="Times New Roman" pitchFamily="18" charset="0"/>
              </a:rPr>
              <a:t>виджеты</a:t>
            </a:r>
            <a:r>
              <a:rPr lang="ru-RU" b="1" dirty="0" smtClean="0">
                <a:latin typeface="Times New Roman" pitchFamily="18" charset="0"/>
                <a:cs typeface="Times New Roman" pitchFamily="18" charset="0"/>
              </a:rPr>
              <a:t> и html-код; общаться при помощи чата, в том числе и звукового. Также, в </a:t>
            </a:r>
            <a:r>
              <a:rPr lang="ru-RU" b="1" dirty="0" err="1" smtClean="0">
                <a:latin typeface="Times New Roman" pitchFamily="18" charset="0"/>
                <a:cs typeface="Times New Roman" pitchFamily="18" charset="0"/>
              </a:rPr>
              <a:t>Twidla</a:t>
            </a:r>
            <a:r>
              <a:rPr lang="ru-RU" b="1" dirty="0" smtClean="0">
                <a:latin typeface="Times New Roman" pitchFamily="18" charset="0"/>
                <a:cs typeface="Times New Roman" pitchFamily="18" charset="0"/>
              </a:rPr>
              <a:t> есть возможность совместного просмотра </a:t>
            </a:r>
            <a:r>
              <a:rPr lang="ru-RU" b="1" dirty="0" err="1" smtClean="0">
                <a:latin typeface="Times New Roman" pitchFamily="18" charset="0"/>
                <a:cs typeface="Times New Roman" pitchFamily="18" charset="0"/>
              </a:rPr>
              <a:t>веб-сейтов</a:t>
            </a:r>
            <a:r>
              <a:rPr lang="ru-RU" b="1" dirty="0" smtClean="0">
                <a:latin typeface="Times New Roman" pitchFamily="18" charset="0"/>
                <a:cs typeface="Times New Roman" pitchFamily="18" charset="0"/>
              </a:rPr>
              <a:t> в режиме </a:t>
            </a:r>
            <a:r>
              <a:rPr lang="ru-RU" b="1" dirty="0" err="1" smtClean="0">
                <a:latin typeface="Times New Roman" pitchFamily="18" charset="0"/>
                <a:cs typeface="Times New Roman" pitchFamily="18" charset="0"/>
              </a:rPr>
              <a:t>онлайн</a:t>
            </a:r>
            <a:r>
              <a:rPr lang="ru-RU" b="1" dirty="0" smtClean="0">
                <a:latin typeface="Times New Roman" pitchFamily="18" charset="0"/>
                <a:cs typeface="Times New Roman" pitchFamily="18" charset="0"/>
              </a:rPr>
              <a:t>. Более того, на </a:t>
            </a:r>
            <a:r>
              <a:rPr lang="ru-RU" b="1" dirty="0" err="1" smtClean="0">
                <a:latin typeface="Times New Roman" pitchFamily="18" charset="0"/>
                <a:cs typeface="Times New Roman" pitchFamily="18" charset="0"/>
              </a:rPr>
              <a:t>интернет-страничках</a:t>
            </a:r>
            <a:r>
              <a:rPr lang="ru-RU" b="1" dirty="0" smtClean="0">
                <a:latin typeface="Times New Roman" pitchFamily="18" charset="0"/>
                <a:cs typeface="Times New Roman" pitchFamily="18" charset="0"/>
              </a:rPr>
              <a:t> Вы можете делать свои пометки, которые видны тем, с кем Вы совместно работаете в </a:t>
            </a:r>
            <a:r>
              <a:rPr lang="ru-RU" b="1" dirty="0" err="1" smtClean="0">
                <a:latin typeface="Times New Roman" pitchFamily="18" charset="0"/>
                <a:cs typeface="Times New Roman" pitchFamily="18" charset="0"/>
              </a:rPr>
              <a:t>Twiddla</a:t>
            </a:r>
            <a:r>
              <a:rPr lang="ru-RU" b="1" dirty="0" smtClean="0">
                <a:latin typeface="Times New Roman" pitchFamily="18" charset="0"/>
                <a:cs typeface="Times New Roman" pitchFamily="18" charset="0"/>
              </a:rPr>
              <a:t>. А самое главное – это простой и удобный сервис совместного рисования.</a:t>
            </a:r>
            <a:endParaRPr lang="ru-RU"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285728"/>
            <a:ext cx="6215106"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http://www.openclass.ru/</a:t>
            </a:r>
            <a:endParaRPr lang="ru-RU" sz="4000" b="1" dirty="0">
              <a:latin typeface="Times New Roman" pitchFamily="18" charset="0"/>
              <a:cs typeface="Times New Roman" pitchFamily="18" charset="0"/>
            </a:endParaRPr>
          </a:p>
        </p:txBody>
      </p:sp>
      <p:pic>
        <p:nvPicPr>
          <p:cNvPr id="5122" name="Picture 2" descr="C:\Documents and Settings\Administrator\Рабочий стол\открытый класс.png"/>
          <p:cNvPicPr>
            <a:picLocks noChangeAspect="1" noChangeArrowheads="1"/>
          </p:cNvPicPr>
          <p:nvPr/>
        </p:nvPicPr>
        <p:blipFill>
          <a:blip r:embed="rId2"/>
          <a:srcRect/>
          <a:stretch>
            <a:fillRect/>
          </a:stretch>
        </p:blipFill>
        <p:spPr bwMode="auto">
          <a:xfrm>
            <a:off x="1142976" y="1071546"/>
            <a:ext cx="6786609" cy="54753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928670"/>
            <a:ext cx="8501122" cy="2585323"/>
          </a:xfrm>
          <a:prstGeom prst="rect">
            <a:avLst/>
          </a:prstGeom>
        </p:spPr>
        <p:txBody>
          <a:bodyPr wrap="square">
            <a:spAutoFit/>
          </a:bodyPr>
          <a:lstStyle/>
          <a:p>
            <a:endParaRPr lang="ru-RU" dirty="0" smtClean="0"/>
          </a:p>
          <a:p>
            <a:r>
              <a:rPr lang="ru-RU" dirty="0" err="1" smtClean="0">
                <a:latin typeface="Times New Roman" pitchFamily="18" charset="0"/>
                <a:cs typeface="Times New Roman" pitchFamily="18" charset="0"/>
              </a:rPr>
              <a:t>Dabbleboard</a:t>
            </a:r>
            <a:r>
              <a:rPr lang="ru-RU" dirty="0" smtClean="0">
                <a:latin typeface="Times New Roman" pitchFamily="18" charset="0"/>
                <a:cs typeface="Times New Roman" pitchFamily="18" charset="0"/>
              </a:rPr>
              <a:t> - это </a:t>
            </a:r>
            <a:r>
              <a:rPr lang="ru-RU" dirty="0" err="1" smtClean="0">
                <a:latin typeface="Times New Roman" pitchFamily="18" charset="0"/>
                <a:cs typeface="Times New Roman" pitchFamily="18" charset="0"/>
              </a:rPr>
              <a:t>онлайн</a:t>
            </a:r>
            <a:r>
              <a:rPr lang="ru-RU" dirty="0" smtClean="0">
                <a:latin typeface="Times New Roman" pitchFamily="18" charset="0"/>
                <a:cs typeface="Times New Roman" pitchFamily="18" charset="0"/>
              </a:rPr>
              <a:t> сервис для совместной работы. </a:t>
            </a:r>
            <a:r>
              <a:rPr lang="ru-RU" dirty="0" err="1" smtClean="0">
                <a:latin typeface="Times New Roman" pitchFamily="18" charset="0"/>
                <a:cs typeface="Times New Roman" pitchFamily="18" charset="0"/>
              </a:rPr>
              <a:t>Dabbleboard</a:t>
            </a:r>
            <a:r>
              <a:rPr lang="ru-RU" dirty="0" smtClean="0">
                <a:latin typeface="Times New Roman" pitchFamily="18" charset="0"/>
                <a:cs typeface="Times New Roman" pitchFamily="18" charset="0"/>
              </a:rPr>
              <a:t> позволяет размещать на рабочей поверхности текст -для этого просто достаточно его начать набирать, вставлять ссылки. Кроме того, </a:t>
            </a:r>
            <a:r>
              <a:rPr lang="ru-RU" dirty="0" err="1" smtClean="0">
                <a:latin typeface="Times New Roman" pitchFamily="18" charset="0"/>
                <a:cs typeface="Times New Roman" pitchFamily="18" charset="0"/>
              </a:rPr>
              <a:t>Dabbleboard</a:t>
            </a:r>
            <a:r>
              <a:rPr lang="ru-RU" dirty="0" smtClean="0">
                <a:latin typeface="Times New Roman" pitchFamily="18" charset="0"/>
                <a:cs typeface="Times New Roman" pitchFamily="18" charset="0"/>
              </a:rPr>
              <a:t> позволяет с </a:t>
            </a:r>
            <a:r>
              <a:rPr lang="ru-RU" dirty="0" err="1" smtClean="0">
                <a:latin typeface="Times New Roman" pitchFamily="18" charset="0"/>
                <a:cs typeface="Times New Roman" pitchFamily="18" charset="0"/>
              </a:rPr>
              <a:t>помошью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handfree</a:t>
            </a:r>
            <a:r>
              <a:rPr lang="ru-RU" dirty="0" smtClean="0">
                <a:latin typeface="Times New Roman" pitchFamily="18" charset="0"/>
                <a:cs typeface="Times New Roman" pitchFamily="18" charset="0"/>
              </a:rPr>
              <a:t> -рисовать картинки, а также быстро создавать схемы, блоки -достаточно просто нарисовать нужную фигурку </a:t>
            </a:r>
            <a:r>
              <a:rPr lang="ru-RU" dirty="0" err="1" smtClean="0">
                <a:latin typeface="Times New Roman" pitchFamily="18" charset="0"/>
                <a:cs typeface="Times New Roman" pitchFamily="18" charset="0"/>
              </a:rPr>
              <a:t>handfree</a:t>
            </a:r>
            <a:r>
              <a:rPr lang="ru-RU" dirty="0" smtClean="0">
                <a:latin typeface="Times New Roman" pitchFamily="18" charset="0"/>
                <a:cs typeface="Times New Roman" pitchFamily="18" charset="0"/>
              </a:rPr>
              <a:t> и она превратится в красивую фигуру. Также он позволяет общаться при помощи чата. Также, в </a:t>
            </a:r>
            <a:r>
              <a:rPr lang="ru-RU" dirty="0" err="1" smtClean="0">
                <a:latin typeface="Times New Roman" pitchFamily="18" charset="0"/>
                <a:cs typeface="Times New Roman" pitchFamily="18" charset="0"/>
              </a:rPr>
              <a:t>Dabbleboard</a:t>
            </a:r>
            <a:r>
              <a:rPr lang="ru-RU" dirty="0" smtClean="0">
                <a:latin typeface="Times New Roman" pitchFamily="18" charset="0"/>
                <a:cs typeface="Times New Roman" pitchFamily="18" charset="0"/>
              </a:rPr>
              <a:t> есть возможность совместной работы над документом в режиме </a:t>
            </a:r>
            <a:r>
              <a:rPr lang="ru-RU" dirty="0" err="1" smtClean="0">
                <a:latin typeface="Times New Roman" pitchFamily="18" charset="0"/>
                <a:cs typeface="Times New Roman" pitchFamily="18" charset="0"/>
              </a:rPr>
              <a:t>on-line</a:t>
            </a:r>
            <a:r>
              <a:rPr lang="ru-RU" dirty="0" smtClean="0">
                <a:latin typeface="Times New Roman" pitchFamily="18" charset="0"/>
                <a:cs typeface="Times New Roman" pitchFamily="18" charset="0"/>
              </a:rPr>
              <a:t>. А самое главное – это простой и удобный сервис совместного рисования, создания Интеллект -карт, блок -схем</a:t>
            </a:r>
            <a:endParaRPr lang="ru-RU" dirty="0">
              <a:latin typeface="Times New Roman" pitchFamily="18" charset="0"/>
              <a:cs typeface="Times New Roman" pitchFamily="18" charset="0"/>
            </a:endParaRPr>
          </a:p>
        </p:txBody>
      </p:sp>
      <p:sp>
        <p:nvSpPr>
          <p:cNvPr id="3" name="Прямоугольник 2"/>
          <p:cNvSpPr/>
          <p:nvPr/>
        </p:nvSpPr>
        <p:spPr>
          <a:xfrm>
            <a:off x="357158" y="3429000"/>
            <a:ext cx="8572560" cy="3364647"/>
          </a:xfrm>
          <a:prstGeom prst="rect">
            <a:avLst/>
          </a:prstGeom>
        </p:spPr>
        <p:txBody>
          <a:bodyPr wrap="square">
            <a:spAutoFit/>
          </a:bodyPr>
          <a:lstStyle/>
          <a:p>
            <a:r>
              <a:rPr lang="ru-RU" sz="1600" dirty="0" err="1" smtClean="0">
                <a:latin typeface="Times New Roman" pitchFamily="18" charset="0"/>
                <a:cs typeface="Times New Roman" pitchFamily="18" charset="0"/>
              </a:rPr>
              <a:t>Google</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Docs</a:t>
            </a:r>
            <a:r>
              <a:rPr lang="ru-RU"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600" dirty="0" err="1" smtClean="0">
                <a:latin typeface="Times New Roman" pitchFamily="18" charset="0"/>
                <a:cs typeface="Times New Roman" pitchFamily="18" charset="0"/>
              </a:rPr>
              <a:t>Google</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Docs</a:t>
            </a:r>
            <a:r>
              <a:rPr lang="ru-RU" sz="1600" dirty="0" smtClean="0">
                <a:latin typeface="Times New Roman" pitchFamily="18" charset="0"/>
                <a:cs typeface="Times New Roman" pitchFamily="18" charset="0"/>
              </a:rPr>
              <a:t> — бесплатный </a:t>
            </a:r>
            <a:r>
              <a:rPr lang="ru-RU" sz="1600" dirty="0" err="1" smtClean="0">
                <a:latin typeface="Times New Roman" pitchFamily="18" charset="0"/>
                <a:cs typeface="Times New Roman" pitchFamily="18" charset="0"/>
              </a:rPr>
              <a:t>он-лайн-офис</a:t>
            </a:r>
            <a:r>
              <a:rPr lang="ru-RU" sz="1600" dirty="0" smtClean="0">
                <a:latin typeface="Times New Roman" pitchFamily="18" charset="0"/>
                <a:cs typeface="Times New Roman" pitchFamily="18" charset="0"/>
              </a:rPr>
              <a:t>, включающий в себя текстовый, табличный процессор, сервис для создания презентаций и векторной графики (рисунков), а также интернет-сервис облачного хранения файлов с функциями </a:t>
            </a:r>
            <a:r>
              <a:rPr lang="ru-RU" sz="1600" dirty="0" err="1" smtClean="0">
                <a:latin typeface="Times New Roman" pitchFamily="18" charset="0"/>
                <a:cs typeface="Times New Roman" pitchFamily="18" charset="0"/>
              </a:rPr>
              <a:t>файлообмена</a:t>
            </a:r>
            <a:r>
              <a:rPr lang="ru-RU" sz="1600" dirty="0" smtClean="0">
                <a:latin typeface="Times New Roman" pitchFamily="18" charset="0"/>
                <a:cs typeface="Times New Roman" pitchFamily="18" charset="0"/>
              </a:rPr>
              <a:t>, разрабатываемый </a:t>
            </a:r>
            <a:r>
              <a:rPr lang="ru-RU" sz="1600" dirty="0" err="1" smtClean="0">
                <a:latin typeface="Times New Roman" pitchFamily="18" charset="0"/>
                <a:cs typeface="Times New Roman" pitchFamily="18" charset="0"/>
              </a:rPr>
              <a:t>Google</a:t>
            </a:r>
            <a:r>
              <a:rPr lang="ru-RU" sz="1600" dirty="0" smtClean="0">
                <a:latin typeface="Times New Roman" pitchFamily="18" charset="0"/>
                <a:cs typeface="Times New Roman" pitchFamily="18" charset="0"/>
              </a:rPr>
              <a:t>.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Это </a:t>
            </a:r>
            <a:r>
              <a:rPr lang="ru-RU" sz="1600" dirty="0" err="1" smtClean="0">
                <a:latin typeface="Times New Roman" pitchFamily="18" charset="0"/>
                <a:cs typeface="Times New Roman" pitchFamily="18" charset="0"/>
              </a:rPr>
              <a:t>веб-ориентированное</a:t>
            </a:r>
            <a:r>
              <a:rPr lang="ru-RU" sz="1600" dirty="0" smtClean="0">
                <a:latin typeface="Times New Roman" pitchFamily="18" charset="0"/>
                <a:cs typeface="Times New Roman" pitchFamily="18" charset="0"/>
              </a:rPr>
              <a:t> программное обеспечение, то есть программа, работающая в рамках </a:t>
            </a:r>
            <a:r>
              <a:rPr lang="ru-RU" sz="1600" dirty="0" err="1" smtClean="0">
                <a:latin typeface="Times New Roman" pitchFamily="18" charset="0"/>
                <a:cs typeface="Times New Roman" pitchFamily="18" charset="0"/>
              </a:rPr>
              <a:t>веб-браузера</a:t>
            </a:r>
            <a:r>
              <a:rPr lang="ru-RU" sz="1600" dirty="0" smtClean="0">
                <a:latin typeface="Times New Roman" pitchFamily="18" charset="0"/>
                <a:cs typeface="Times New Roman" pitchFamily="18" charset="0"/>
              </a:rPr>
              <a:t> без инсталляции на компьютер пользователя. Документы и таблицы, создаваемые пользователем, сохраняются на специальном сервере </a:t>
            </a:r>
            <a:r>
              <a:rPr lang="ru-RU" sz="1600" dirty="0" err="1" smtClean="0">
                <a:latin typeface="Times New Roman" pitchFamily="18" charset="0"/>
                <a:cs typeface="Times New Roman" pitchFamily="18" charset="0"/>
              </a:rPr>
              <a:t>Google</a:t>
            </a:r>
            <a:r>
              <a:rPr lang="ru-RU" sz="1600" dirty="0" smtClean="0">
                <a:latin typeface="Times New Roman" pitchFamily="18" charset="0"/>
                <a:cs typeface="Times New Roman" pitchFamily="18" charset="0"/>
              </a:rPr>
              <a:t>, или могут быть экспортированы в файл. Это одно из ключевых преимуществ программы, так как доступ к введённым данным может осуществляться с любого компьютера, подключенного к интернету (при этом доступ защищён паролем).</a:t>
            </a:r>
            <a:endParaRPr lang="ru-RU" sz="1600" dirty="0">
              <a:latin typeface="Times New Roman" pitchFamily="18" charset="0"/>
              <a:cs typeface="Times New Roman" pitchFamily="18" charset="0"/>
            </a:endParaRPr>
          </a:p>
        </p:txBody>
      </p:sp>
      <p:sp>
        <p:nvSpPr>
          <p:cNvPr id="4" name="TextBox 3"/>
          <p:cNvSpPr txBox="1"/>
          <p:nvPr/>
        </p:nvSpPr>
        <p:spPr>
          <a:xfrm>
            <a:off x="1214414" y="285728"/>
            <a:ext cx="6500858" cy="738664"/>
          </a:xfrm>
          <a:prstGeom prst="rect">
            <a:avLst/>
          </a:prstGeom>
          <a:noFill/>
        </p:spPr>
        <p:txBody>
          <a:bodyPr wrap="square" rtlCol="0">
            <a:spAutoFit/>
          </a:bodyPr>
          <a:lstStyle/>
          <a:p>
            <a:r>
              <a:rPr lang="ru-RU" b="1" dirty="0" err="1" smtClean="0">
                <a:latin typeface="Times New Roman" pitchFamily="18" charset="0"/>
                <a:cs typeface="Times New Roman" pitchFamily="18" charset="0"/>
              </a:rPr>
              <a:t>Dabbleboard</a:t>
            </a:r>
            <a:r>
              <a:rPr lang="ru-RU"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http://dabbleboard.com/</a:t>
            </a:r>
            <a:r>
              <a:rPr lang="ru-RU" sz="2400" dirty="0" smtClean="0"/>
              <a:t>	</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500042"/>
            <a:ext cx="7858180" cy="2308324"/>
          </a:xfrm>
          <a:prstGeom prst="rect">
            <a:avLst/>
          </a:prstGeom>
        </p:spPr>
        <p:txBody>
          <a:bodyPr wrap="square">
            <a:spAutoFit/>
          </a:bodyPr>
          <a:lstStyle/>
          <a:p>
            <a:r>
              <a:rPr lang="ru-RU" b="1" dirty="0" err="1" smtClean="0">
                <a:latin typeface="Times New Roman" pitchFamily="18" charset="0"/>
                <a:cs typeface="Times New Roman" pitchFamily="18" charset="0"/>
              </a:rPr>
              <a:t>Google</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Form</a:t>
            </a:r>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r>
              <a:rPr lang="ru-RU" b="1" dirty="0" err="1" smtClean="0">
                <a:latin typeface="Times New Roman" pitchFamily="18" charset="0"/>
                <a:cs typeface="Times New Roman" pitchFamily="18" charset="0"/>
              </a:rPr>
              <a:t>Google</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Form</a:t>
            </a:r>
            <a:r>
              <a:rPr lang="ru-RU" b="1" dirty="0" smtClean="0">
                <a:latin typeface="Times New Roman" pitchFamily="18" charset="0"/>
                <a:cs typeface="Times New Roman" pitchFamily="18" charset="0"/>
              </a:rPr>
              <a:t> - составная часть </a:t>
            </a:r>
            <a:r>
              <a:rPr lang="ru-RU" b="1" dirty="0" err="1" smtClean="0">
                <a:latin typeface="Times New Roman" pitchFamily="18" charset="0"/>
                <a:cs typeface="Times New Roman" pitchFamily="18" charset="0"/>
              </a:rPr>
              <a:t>Google</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Docs</a:t>
            </a:r>
            <a:r>
              <a:rPr lang="ru-RU" b="1" dirty="0" smtClean="0">
                <a:latin typeface="Times New Roman" pitchFamily="18" charset="0"/>
                <a:cs typeface="Times New Roman" pitchFamily="18" charset="0"/>
              </a:rPr>
              <a:t>, но об этом сервисе хотелось бы сказать отдельно, так как наверняка каждый из нас найдет интересным опробовать его в своей практической деятельности. Этот сервис позволяет создавать анкеты, опросы, голосования и что немаловажно значительно облегчить их обработку и графическое представление результатов.</a:t>
            </a:r>
            <a:endParaRPr lang="ru-RU" b="1" dirty="0">
              <a:latin typeface="Times New Roman" pitchFamily="18" charset="0"/>
              <a:cs typeface="Times New Roman" pitchFamily="18" charset="0"/>
            </a:endParaRPr>
          </a:p>
        </p:txBody>
      </p:sp>
      <p:sp>
        <p:nvSpPr>
          <p:cNvPr id="3" name="Прямоугольник 2"/>
          <p:cNvSpPr/>
          <p:nvPr/>
        </p:nvSpPr>
        <p:spPr>
          <a:xfrm>
            <a:off x="285720" y="2857496"/>
            <a:ext cx="8643998" cy="3785652"/>
          </a:xfrm>
          <a:prstGeom prst="rect">
            <a:avLst/>
          </a:prstGeom>
        </p:spPr>
        <p:txBody>
          <a:bodyPr wrap="square">
            <a:spAutoFit/>
          </a:bodyPr>
          <a:lstStyle/>
          <a:p>
            <a:r>
              <a:rPr lang="ru-RU" sz="1600" b="1" dirty="0" err="1" smtClean="0">
                <a:latin typeface="Times New Roman" pitchFamily="18" charset="0"/>
                <a:cs typeface="Times New Roman" pitchFamily="18" charset="0"/>
              </a:rPr>
              <a:t>ВикиВики</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http://wiki.saripkro.ru/</a:t>
            </a:r>
            <a:endParaRPr lang="ru-RU" sz="1600" b="1" dirty="0" smtClean="0">
              <a:latin typeface="Times New Roman" pitchFamily="18" charset="0"/>
              <a:cs typeface="Times New Roman" pitchFamily="18" charset="0"/>
            </a:endParaRP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Вики — (англ. </a:t>
            </a:r>
            <a:r>
              <a:rPr lang="ru-RU" sz="1600" b="1" dirty="0" err="1" smtClean="0">
                <a:latin typeface="Times New Roman" pitchFamily="18" charset="0"/>
                <a:cs typeface="Times New Roman" pitchFamily="18" charset="0"/>
              </a:rPr>
              <a:t>wiki</a:t>
            </a:r>
            <a:r>
              <a:rPr lang="ru-RU"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веб-сайт</a:t>
            </a:r>
            <a:r>
              <a:rPr lang="ru-RU" sz="1600" b="1" dirty="0" smtClean="0">
                <a:latin typeface="Times New Roman" pitchFamily="18" charset="0"/>
                <a:cs typeface="Times New Roman" pitchFamily="18" charset="0"/>
              </a:rPr>
              <a:t>, структуру и содержимое которого пользователи могут сообща изменять с помощью инструментов, предоставляемых самим сайтом. </a:t>
            </a:r>
          </a:p>
          <a:p>
            <a:r>
              <a:rPr lang="ru-RU" sz="1600" b="1" dirty="0" smtClean="0">
                <a:latin typeface="Times New Roman" pitchFamily="18" charset="0"/>
                <a:cs typeface="Times New Roman" pitchFamily="18" charset="0"/>
              </a:rPr>
              <a:t>Вики предлагает всем пользователям редактировать любую страницу или создавать новые страницы на </a:t>
            </a:r>
            <a:r>
              <a:rPr lang="ru-RU" sz="1600" b="1" dirty="0" err="1" smtClean="0">
                <a:latin typeface="Times New Roman" pitchFamily="18" charset="0"/>
                <a:cs typeface="Times New Roman" pitchFamily="18" charset="0"/>
              </a:rPr>
              <a:t>Вики-сайте</a:t>
            </a:r>
            <a:r>
              <a:rPr lang="ru-RU" sz="1600" b="1" dirty="0" smtClean="0">
                <a:latin typeface="Times New Roman" pitchFamily="18" charset="0"/>
                <a:cs typeface="Times New Roman" pitchFamily="18" charset="0"/>
              </a:rPr>
              <a:t>, используя обычный </a:t>
            </a:r>
            <a:r>
              <a:rPr lang="ru-RU" sz="1600" b="1" dirty="0" err="1" smtClean="0">
                <a:latin typeface="Times New Roman" pitchFamily="18" charset="0"/>
                <a:cs typeface="Times New Roman" pitchFamily="18" charset="0"/>
              </a:rPr>
              <a:t>веб-браузер</a:t>
            </a:r>
            <a:r>
              <a:rPr lang="ru-RU" sz="1600" b="1" dirty="0" smtClean="0">
                <a:latin typeface="Times New Roman" pitchFamily="18" charset="0"/>
                <a:cs typeface="Times New Roman" pitchFamily="18" charset="0"/>
              </a:rPr>
              <a:t> без каких-либо его расширений. </a:t>
            </a:r>
          </a:p>
          <a:p>
            <a:r>
              <a:rPr lang="ru-RU" sz="1600" b="1" dirty="0" smtClean="0">
                <a:latin typeface="Times New Roman" pitchFamily="18" charset="0"/>
                <a:cs typeface="Times New Roman" pitchFamily="18" charset="0"/>
              </a:rPr>
              <a:t>Вики поддерживает связи между разными страницами за счёт почти интуитивно понятного создания ссылок на другие страницы и отображения того, существуют данные страницы или нет. </a:t>
            </a:r>
          </a:p>
          <a:p>
            <a:r>
              <a:rPr lang="ru-RU" sz="1600" b="1" dirty="0" smtClean="0">
                <a:latin typeface="Times New Roman" pitchFamily="18" charset="0"/>
                <a:cs typeface="Times New Roman" pitchFamily="18" charset="0"/>
              </a:rPr>
              <a:t>Вики не является тщательно изготовленным сайтом для случайных посетителей. Напротив, Вики стремится привлечь посетителей к непрерывному процессу создания и сотрудничества, который постоянно меняет вид сайта. </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Вики -идеальная среда для совместной деятельности, реализации совместных проектов, проведения дистанционного обучения и сетевых мероприятий</a:t>
            </a:r>
            <a:endParaRPr lang="ru-RU" sz="1600" b="1"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istrator\Рабочий стол\заглавная вики.png"/>
          <p:cNvPicPr>
            <a:picLocks noChangeAspect="1" noChangeArrowheads="1"/>
          </p:cNvPicPr>
          <p:nvPr/>
        </p:nvPicPr>
        <p:blipFill>
          <a:blip r:embed="rId2"/>
          <a:srcRect/>
          <a:stretch>
            <a:fillRect/>
          </a:stretch>
        </p:blipFill>
        <p:spPr bwMode="auto">
          <a:xfrm>
            <a:off x="571472" y="1071546"/>
            <a:ext cx="8143932" cy="5620215"/>
          </a:xfrm>
          <a:prstGeom prst="rect">
            <a:avLst/>
          </a:prstGeom>
          <a:noFill/>
        </p:spPr>
      </p:pic>
      <p:sp>
        <p:nvSpPr>
          <p:cNvPr id="3" name="TextBox 2"/>
          <p:cNvSpPr txBox="1"/>
          <p:nvPr/>
        </p:nvSpPr>
        <p:spPr>
          <a:xfrm>
            <a:off x="1571604" y="214291"/>
            <a:ext cx="6572296" cy="830997"/>
          </a:xfrm>
          <a:prstGeom prst="rect">
            <a:avLst/>
          </a:prstGeom>
          <a:noFill/>
        </p:spPr>
        <p:txBody>
          <a:bodyPr wrap="square" rtlCol="0">
            <a:spAutoFit/>
          </a:bodyPr>
          <a:lstStyle/>
          <a:p>
            <a:pPr algn="ctr"/>
            <a:r>
              <a:rPr lang="en-US" sz="4800" b="1" dirty="0" smtClean="0">
                <a:latin typeface="Times New Roman" pitchFamily="18" charset="0"/>
                <a:cs typeface="Times New Roman" pitchFamily="18" charset="0"/>
              </a:rPr>
              <a:t>http://wiki.saripkro.ru/</a:t>
            </a:r>
            <a:endParaRPr lang="ru-RU" sz="4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285728"/>
            <a:ext cx="7358114" cy="769441"/>
          </a:xfrm>
          <a:prstGeom prst="rect">
            <a:avLst/>
          </a:prstGeom>
          <a:noFill/>
        </p:spPr>
        <p:txBody>
          <a:bodyPr wrap="square" rtlCol="0">
            <a:spAutoFit/>
          </a:bodyPr>
          <a:lstStyle/>
          <a:p>
            <a:pPr algn="ctr"/>
            <a:r>
              <a:rPr lang="ru-RU" sz="4400" b="1" dirty="0" smtClean="0">
                <a:latin typeface="Times New Roman" pitchFamily="18" charset="0"/>
                <a:cs typeface="Times New Roman" pitchFamily="18" charset="0"/>
              </a:rPr>
              <a:t>Практическая часть</a:t>
            </a:r>
            <a:endParaRPr lang="ru-RU" sz="4400" b="1" dirty="0">
              <a:latin typeface="Times New Roman" pitchFamily="18" charset="0"/>
              <a:cs typeface="Times New Roman" pitchFamily="18" charset="0"/>
            </a:endParaRPr>
          </a:p>
        </p:txBody>
      </p:sp>
      <p:sp>
        <p:nvSpPr>
          <p:cNvPr id="3" name="TextBox 2"/>
          <p:cNvSpPr txBox="1"/>
          <p:nvPr/>
        </p:nvSpPr>
        <p:spPr>
          <a:xfrm>
            <a:off x="428596" y="1214422"/>
            <a:ext cx="8501122" cy="369332"/>
          </a:xfrm>
          <a:prstGeom prst="rect">
            <a:avLst/>
          </a:prstGeom>
          <a:noFill/>
        </p:spPr>
        <p:txBody>
          <a:bodyPr wrap="square" rtlCol="0">
            <a:spAutoFit/>
          </a:bodyPr>
          <a:lstStyle/>
          <a:p>
            <a:pPr marL="342900" indent="-342900">
              <a:buAutoNum type="arabicPeriod"/>
            </a:pPr>
            <a:r>
              <a:rPr lang="ru-RU" dirty="0" smtClean="0"/>
              <a:t>Создание профиля на </a:t>
            </a:r>
            <a:r>
              <a:rPr lang="ru-RU" dirty="0" err="1" smtClean="0"/>
              <a:t>СарВИКИ</a:t>
            </a:r>
            <a:r>
              <a:rPr lang="ru-RU" dirty="0" smtClean="0"/>
              <a:t> </a:t>
            </a:r>
            <a:endParaRPr lang="ru-RU" dirty="0"/>
          </a:p>
        </p:txBody>
      </p:sp>
      <p:pic>
        <p:nvPicPr>
          <p:cNvPr id="7170" name="Picture 2" descr="C:\Documents and Settings\Administrator\Рабочий стол\2010-11-16_220009.png"/>
          <p:cNvPicPr>
            <a:picLocks noChangeAspect="1" noChangeArrowheads="1"/>
          </p:cNvPicPr>
          <p:nvPr/>
        </p:nvPicPr>
        <p:blipFill>
          <a:blip r:embed="rId3"/>
          <a:srcRect/>
          <a:stretch>
            <a:fillRect/>
          </a:stretch>
        </p:blipFill>
        <p:spPr bwMode="auto">
          <a:xfrm>
            <a:off x="285720" y="1714488"/>
            <a:ext cx="8422984" cy="4214842"/>
          </a:xfrm>
          <a:prstGeom prst="rect">
            <a:avLst/>
          </a:prstGeom>
          <a:noFill/>
        </p:spPr>
      </p:pic>
      <p:sp>
        <p:nvSpPr>
          <p:cNvPr id="6" name="Овал 5"/>
          <p:cNvSpPr/>
          <p:nvPr/>
        </p:nvSpPr>
        <p:spPr>
          <a:xfrm>
            <a:off x="7643834" y="1571612"/>
            <a:ext cx="1071570"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214314"/>
          </a:xfrm>
        </p:spPr>
        <p:txBody>
          <a:bodyPr/>
          <a:lstStyle/>
          <a:p>
            <a:r>
              <a:rPr lang="ru-RU" b="1" dirty="0" smtClean="0">
                <a:latin typeface="Times New Roman" pitchFamily="18" charset="0"/>
                <a:cs typeface="Times New Roman" pitchFamily="18" charset="0"/>
              </a:rPr>
              <a:t>Практическая часть</a:t>
            </a:r>
            <a:br>
              <a:rPr lang="ru-RU" b="1" dirty="0" smtClean="0">
                <a:latin typeface="Times New Roman" pitchFamily="18" charset="0"/>
                <a:cs typeface="Times New Roman" pitchFamily="18" charset="0"/>
              </a:rPr>
            </a:br>
            <a:endParaRPr lang="ru-RU" dirty="0"/>
          </a:p>
        </p:txBody>
      </p:sp>
      <p:pic>
        <p:nvPicPr>
          <p:cNvPr id="8194" name="Picture 2" descr="C:\Documents and Settings\Administrator\Рабочий стол\представиться системе.png"/>
          <p:cNvPicPr>
            <a:picLocks noChangeAspect="1" noChangeArrowheads="1"/>
          </p:cNvPicPr>
          <p:nvPr/>
        </p:nvPicPr>
        <p:blipFill>
          <a:blip r:embed="rId2"/>
          <a:srcRect/>
          <a:stretch>
            <a:fillRect/>
          </a:stretch>
        </p:blipFill>
        <p:spPr bwMode="auto">
          <a:xfrm>
            <a:off x="357158" y="2857495"/>
            <a:ext cx="8501122" cy="3590991"/>
          </a:xfrm>
          <a:prstGeom prst="rect">
            <a:avLst/>
          </a:prstGeom>
          <a:noFill/>
        </p:spPr>
      </p:pic>
      <p:sp>
        <p:nvSpPr>
          <p:cNvPr id="4" name="Овал 3"/>
          <p:cNvSpPr/>
          <p:nvPr/>
        </p:nvSpPr>
        <p:spPr>
          <a:xfrm>
            <a:off x="5572132" y="4643446"/>
            <a:ext cx="200026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00034" y="1357298"/>
            <a:ext cx="8286808" cy="954107"/>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Необходимо заполнить поля и выбрать кнопку Зарегистрировать нового участника</a:t>
            </a:r>
            <a:endParaRPr lang="ru-RU" sz="2800"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142984"/>
            <a:ext cx="8229600" cy="4911741"/>
          </a:xfrm>
        </p:spPr>
        <p:txBody>
          <a:bodyPr/>
          <a:lstStyle/>
          <a:p>
            <a:pPr marL="514350" indent="-514350">
              <a:buAutoNum type="arabicPeriod"/>
            </a:pPr>
            <a:r>
              <a:rPr lang="ru-RU" sz="2800" b="1" dirty="0" smtClean="0">
                <a:latin typeface="Times New Roman" pitchFamily="18" charset="0"/>
                <a:cs typeface="Times New Roman" pitchFamily="18" charset="0"/>
              </a:rPr>
              <a:t>Организационная часть</a:t>
            </a:r>
          </a:p>
          <a:p>
            <a:pPr marL="514350" indent="-514350">
              <a:buAutoNum type="arabicPeriod"/>
            </a:pPr>
            <a:r>
              <a:rPr lang="ru-RU" sz="2800" b="1" dirty="0" smtClean="0">
                <a:latin typeface="Times New Roman" pitchFamily="18" charset="0"/>
                <a:cs typeface="Times New Roman" pitchFamily="18" charset="0"/>
              </a:rPr>
              <a:t>Постановка целей:</a:t>
            </a:r>
          </a:p>
          <a:p>
            <a:pPr marL="514350" indent="-514350">
              <a:buNone/>
            </a:pPr>
            <a:r>
              <a:rPr lang="ru-RU" sz="2800" b="1" dirty="0" smtClean="0">
                <a:latin typeface="Times New Roman" pitchFamily="18" charset="0"/>
                <a:cs typeface="Times New Roman" pitchFamily="18" charset="0"/>
              </a:rPr>
              <a:t>Цель мастер-класса: </a:t>
            </a:r>
            <a:r>
              <a:rPr lang="ru-RU" sz="2800" dirty="0" smtClean="0">
                <a:latin typeface="Times New Roman" pitchFamily="18" charset="0"/>
                <a:cs typeface="Times New Roman" pitchFamily="18" charset="0"/>
              </a:rPr>
              <a:t>содействие </a:t>
            </a:r>
            <a:r>
              <a:rPr lang="ru-RU" sz="2800" dirty="0" smtClean="0">
                <a:latin typeface="Times New Roman" pitchFamily="18" charset="0"/>
                <a:cs typeface="Times New Roman" pitchFamily="18" charset="0"/>
              </a:rPr>
              <a:t>активизации использования педагогами </a:t>
            </a:r>
            <a:r>
              <a:rPr lang="ru-RU" sz="2800" dirty="0" smtClean="0">
                <a:latin typeface="Times New Roman" pitchFamily="18" charset="0"/>
                <a:cs typeface="Times New Roman" pitchFamily="18" charset="0"/>
              </a:rPr>
              <a:t>социальных сервисов для </a:t>
            </a:r>
            <a:r>
              <a:rPr lang="ru-RU" sz="2800" dirty="0" smtClean="0">
                <a:latin typeface="Times New Roman" pitchFamily="18" charset="0"/>
                <a:cs typeface="Times New Roman" pitchFamily="18" charset="0"/>
              </a:rPr>
              <a:t>решения профессиональных </a:t>
            </a:r>
            <a:r>
              <a:rPr lang="ru-RU" sz="2800" dirty="0" smtClean="0">
                <a:latin typeface="Times New Roman" pitchFamily="18" charset="0"/>
                <a:cs typeface="Times New Roman" pitchFamily="18" charset="0"/>
              </a:rPr>
              <a:t>задач.</a:t>
            </a:r>
          </a:p>
          <a:p>
            <a:pPr marL="514350" indent="-514350">
              <a:buNone/>
            </a:pPr>
            <a:r>
              <a:rPr lang="ru-RU" sz="2800" b="1" dirty="0" smtClean="0">
                <a:latin typeface="Times New Roman" pitchFamily="18" charset="0"/>
                <a:cs typeface="Times New Roman" pitchFamily="18" charset="0"/>
              </a:rPr>
              <a:t>Задачи:</a:t>
            </a:r>
          </a:p>
          <a:p>
            <a:pPr marL="514350" indent="-514350">
              <a:buNone/>
            </a:pPr>
            <a:r>
              <a:rPr lang="ru-RU" sz="2800" dirty="0" smtClean="0">
                <a:latin typeface="Times New Roman" pitchFamily="18" charset="0"/>
                <a:cs typeface="Times New Roman" pitchFamily="18" charset="0"/>
              </a:rPr>
              <a:t>- Обзор </a:t>
            </a:r>
            <a:r>
              <a:rPr lang="ru-RU" sz="2800" dirty="0" smtClean="0">
                <a:latin typeface="Times New Roman" pitchFamily="18" charset="0"/>
                <a:cs typeface="Times New Roman" pitchFamily="18" charset="0"/>
              </a:rPr>
              <a:t>возможностей социальных сервисов для решения педагогических задач.</a:t>
            </a:r>
          </a:p>
          <a:p>
            <a:pPr marL="514350" indent="-514350">
              <a:buFontTx/>
              <a:buChar char="-"/>
            </a:pPr>
            <a:r>
              <a:rPr lang="ru-RU" sz="2800" dirty="0" smtClean="0">
                <a:latin typeface="Times New Roman" pitchFamily="18" charset="0"/>
                <a:cs typeface="Times New Roman" pitchFamily="18" charset="0"/>
              </a:rPr>
              <a:t>Обучение </a:t>
            </a:r>
            <a:r>
              <a:rPr lang="ru-RU" sz="2800" dirty="0" smtClean="0">
                <a:latin typeface="Times New Roman" pitchFamily="18" charset="0"/>
                <a:cs typeface="Times New Roman" pitchFamily="18" charset="0"/>
              </a:rPr>
              <a:t>педагогов </a:t>
            </a:r>
            <a:r>
              <a:rPr lang="ru-RU" sz="2800" dirty="0" smtClean="0">
                <a:latin typeface="Times New Roman" pitchFamily="18" charset="0"/>
                <a:cs typeface="Times New Roman" pitchFamily="18" charset="0"/>
              </a:rPr>
              <a:t>начальным навыкам работы в среде </a:t>
            </a:r>
            <a:r>
              <a:rPr lang="ru-RU" sz="2800" dirty="0" err="1" smtClean="0">
                <a:latin typeface="Times New Roman" pitchFamily="18" charset="0"/>
                <a:cs typeface="Times New Roman" pitchFamily="18" charset="0"/>
              </a:rPr>
              <a:t>СарВики</a:t>
            </a:r>
            <a:endParaRPr lang="ru-RU" sz="2800" dirty="0" smtClean="0">
              <a:latin typeface="Times New Roman" pitchFamily="18" charset="0"/>
              <a:cs typeface="Times New Roman" pitchFamily="18" charset="0"/>
            </a:endParaRPr>
          </a:p>
          <a:p>
            <a:pPr marL="514350" indent="-514350">
              <a:buNone/>
            </a:pPr>
            <a:r>
              <a:rPr lang="ru-RU" sz="2800" dirty="0" smtClean="0">
                <a:latin typeface="Times New Roman" pitchFamily="18" charset="0"/>
                <a:cs typeface="Times New Roman" pitchFamily="18" charset="0"/>
              </a:rPr>
              <a:t>3. Заполнение первых двух столбцов карты ЗИУ.</a:t>
            </a:r>
          </a:p>
          <a:p>
            <a:pPr marL="514350" indent="-514350"/>
            <a:endParaRPr lang="ru-RU" dirty="0"/>
          </a:p>
        </p:txBody>
      </p:sp>
      <p:sp>
        <p:nvSpPr>
          <p:cNvPr id="4" name="TextBox 3"/>
          <p:cNvSpPr txBox="1"/>
          <p:nvPr/>
        </p:nvSpPr>
        <p:spPr>
          <a:xfrm>
            <a:off x="1928794" y="357166"/>
            <a:ext cx="6215106" cy="707886"/>
          </a:xfrm>
          <a:prstGeom prst="rect">
            <a:avLst/>
          </a:prstGeom>
          <a:noFill/>
        </p:spPr>
        <p:txBody>
          <a:bodyPr wrap="square" rtlCol="0">
            <a:spAutoFit/>
          </a:bodyPr>
          <a:lstStyle/>
          <a:p>
            <a:pPr algn="ctr"/>
            <a:r>
              <a:rPr lang="ru-RU" sz="4000" b="1" dirty="0" smtClean="0">
                <a:latin typeface="Times New Roman" pitchFamily="18" charset="0"/>
                <a:cs typeface="Times New Roman" pitchFamily="18" charset="0"/>
              </a:rPr>
              <a:t>Ход мастер-класса</a:t>
            </a:r>
            <a:endParaRPr lang="ru-RU" sz="4000" b="1"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71546"/>
            <a:ext cx="8229600" cy="1214446"/>
          </a:xfrm>
        </p:spPr>
        <p:txBody>
          <a:bodyPr/>
          <a:lstStyle/>
          <a:p>
            <a:pPr algn="l"/>
            <a:r>
              <a:rPr lang="ru-RU" sz="1800" b="1" dirty="0" smtClean="0">
                <a:latin typeface="Times New Roman" pitchFamily="18" charset="0"/>
                <a:cs typeface="Times New Roman" pitchFamily="18" charset="0"/>
              </a:rPr>
              <a:t>Если всё прошло успешно, то Вы увидели надпись Опознавание прошло успешно.</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Перейдите в Персональную настройку сайта.</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После проверки и дополнений (изменений) нажмите кнопку Записать.</a:t>
            </a:r>
            <a:endParaRPr lang="ru-RU" sz="1800" b="1" dirty="0">
              <a:latin typeface="Times New Roman" pitchFamily="18" charset="0"/>
              <a:cs typeface="Times New Roman" pitchFamily="18" charset="0"/>
            </a:endParaRPr>
          </a:p>
        </p:txBody>
      </p:sp>
      <p:pic>
        <p:nvPicPr>
          <p:cNvPr id="9218" name="Picture 2" descr="C:\Documents and Settings\Administrator\Рабочий стол\2010-11-16_221139.png"/>
          <p:cNvPicPr>
            <a:picLocks noChangeAspect="1" noChangeArrowheads="1"/>
          </p:cNvPicPr>
          <p:nvPr/>
        </p:nvPicPr>
        <p:blipFill>
          <a:blip r:embed="rId2"/>
          <a:srcRect/>
          <a:stretch>
            <a:fillRect/>
          </a:stretch>
        </p:blipFill>
        <p:spPr bwMode="auto">
          <a:xfrm>
            <a:off x="500034" y="2500306"/>
            <a:ext cx="8279100" cy="3786214"/>
          </a:xfrm>
          <a:prstGeom prst="rect">
            <a:avLst/>
          </a:prstGeom>
          <a:noFill/>
        </p:spPr>
      </p:pic>
      <p:sp>
        <p:nvSpPr>
          <p:cNvPr id="4" name="Овал 3"/>
          <p:cNvSpPr/>
          <p:nvPr/>
        </p:nvSpPr>
        <p:spPr>
          <a:xfrm>
            <a:off x="4786314" y="2428868"/>
            <a:ext cx="57150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274638"/>
            <a:ext cx="7472386" cy="725470"/>
          </a:xfrm>
        </p:spPr>
        <p:txBody>
          <a:bodyPr/>
          <a:lstStyle/>
          <a:p>
            <a:r>
              <a:rPr lang="ru-RU" sz="3200" b="1" dirty="0" smtClean="0">
                <a:latin typeface="Times New Roman" pitchFamily="18" charset="0"/>
                <a:cs typeface="Times New Roman" pitchFamily="18" charset="0"/>
              </a:rPr>
              <a:t>Начнем оформление Вашей страницы!</a:t>
            </a:r>
            <a:endParaRPr lang="ru-RU" sz="3200" b="1" dirty="0">
              <a:latin typeface="Times New Roman" pitchFamily="18" charset="0"/>
              <a:cs typeface="Times New Roman" pitchFamily="18" charset="0"/>
            </a:endParaRPr>
          </a:p>
        </p:txBody>
      </p:sp>
      <p:pic>
        <p:nvPicPr>
          <p:cNvPr id="10242" name="Picture 2" descr="C:\Documents and Settings\Administrator\Рабочий стол\2010-11-16_221139.png"/>
          <p:cNvPicPr>
            <a:picLocks noChangeAspect="1" noChangeArrowheads="1"/>
          </p:cNvPicPr>
          <p:nvPr/>
        </p:nvPicPr>
        <p:blipFill>
          <a:blip r:embed="rId2"/>
          <a:srcRect/>
          <a:stretch>
            <a:fillRect/>
          </a:stretch>
        </p:blipFill>
        <p:spPr bwMode="auto">
          <a:xfrm>
            <a:off x="285720" y="2571744"/>
            <a:ext cx="8643998" cy="3953088"/>
          </a:xfrm>
          <a:prstGeom prst="rect">
            <a:avLst/>
          </a:prstGeom>
          <a:noFill/>
        </p:spPr>
      </p:pic>
      <p:sp>
        <p:nvSpPr>
          <p:cNvPr id="4" name="Овал 3"/>
          <p:cNvSpPr/>
          <p:nvPr/>
        </p:nvSpPr>
        <p:spPr>
          <a:xfrm>
            <a:off x="2500298" y="2643182"/>
            <a:ext cx="50006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857224" y="1357298"/>
            <a:ext cx="7500990" cy="830997"/>
          </a:xfrm>
          <a:prstGeom prst="rect">
            <a:avLst/>
          </a:prstGeom>
          <a:noFill/>
        </p:spPr>
        <p:txBody>
          <a:bodyPr wrap="square" rtlCol="0">
            <a:spAutoFit/>
          </a:bodyPr>
          <a:lstStyle/>
          <a:p>
            <a:r>
              <a:rPr lang="ru-RU" sz="4800" b="1" dirty="0" smtClean="0">
                <a:latin typeface="Times New Roman" pitchFamily="18" charset="0"/>
                <a:cs typeface="Times New Roman" pitchFamily="18" charset="0"/>
              </a:rPr>
              <a:t>Нажмите кнопку Править</a:t>
            </a:r>
            <a:endParaRPr lang="ru-RU" sz="48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543824" cy="725470"/>
          </a:xfrm>
        </p:spPr>
        <p:txBody>
          <a:bodyPr/>
          <a:lstStyle/>
          <a:p>
            <a:r>
              <a:rPr lang="ru-RU" sz="3200" b="1" dirty="0" smtClean="0">
                <a:latin typeface="Times New Roman" pitchFamily="18" charset="0"/>
                <a:cs typeface="Times New Roman" pitchFamily="18" charset="0"/>
              </a:rPr>
              <a:t>О</a:t>
            </a:r>
            <a:r>
              <a:rPr lang="ru-RU" sz="3200" b="1" dirty="0" smtClean="0">
                <a:latin typeface="Times New Roman" pitchFamily="18" charset="0"/>
                <a:cs typeface="Times New Roman" pitchFamily="18" charset="0"/>
              </a:rPr>
              <a:t>формление </a:t>
            </a:r>
            <a:r>
              <a:rPr lang="ru-RU" sz="3200" b="1" dirty="0" smtClean="0">
                <a:latin typeface="Times New Roman" pitchFamily="18" charset="0"/>
                <a:cs typeface="Times New Roman" pitchFamily="18" charset="0"/>
              </a:rPr>
              <a:t>Вашей страницы!</a:t>
            </a:r>
            <a:endParaRPr lang="ru-RU" sz="3200" dirty="0"/>
          </a:p>
        </p:txBody>
      </p:sp>
      <p:sp>
        <p:nvSpPr>
          <p:cNvPr id="3" name="Прямоугольник 2"/>
          <p:cNvSpPr/>
          <p:nvPr/>
        </p:nvSpPr>
        <p:spPr>
          <a:xfrm>
            <a:off x="285720" y="1142984"/>
            <a:ext cx="8572560" cy="5355312"/>
          </a:xfrm>
          <a:prstGeom prst="rect">
            <a:avLst/>
          </a:prstGeom>
        </p:spPr>
        <p:txBody>
          <a:bodyPr wrap="square">
            <a:spAutoFit/>
          </a:bodyPr>
          <a:lstStyle/>
          <a:p>
            <a:endParaRPr lang="ru-RU" dirty="0" smtClean="0"/>
          </a:p>
          <a:p>
            <a:r>
              <a:rPr lang="ru-RU" b="1" dirty="0" smtClean="0">
                <a:latin typeface="Times New Roman" pitchFamily="18" charset="0"/>
                <a:cs typeface="Times New Roman" pitchFamily="18" charset="0"/>
              </a:rPr>
              <a:t>Чтобы на Вашей странице появился текст необходимо использовать язык разметки ВИКИ-ВИКИ: </a:t>
            </a:r>
          </a:p>
          <a:p>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Пример</a:t>
            </a:r>
          </a:p>
          <a:p>
            <a:endParaRPr lang="ru-RU" b="1" dirty="0" smtClean="0">
              <a:latin typeface="Times New Roman" pitchFamily="18" charset="0"/>
              <a:cs typeface="Times New Roman" pitchFamily="18" charset="0"/>
            </a:endParaRPr>
          </a:p>
          <a:p>
            <a:r>
              <a:rPr lang="ru-RU" b="1" dirty="0" smtClean="0">
                <a:latin typeface="+mj-lt"/>
                <a:cs typeface="Times New Roman" pitchFamily="18" charset="0"/>
              </a:rPr>
              <a:t>''</a:t>
            </a:r>
            <a:r>
              <a:rPr lang="ru-RU" b="1" dirty="0" smtClean="0">
                <a:latin typeface="+mj-lt"/>
                <a:cs typeface="Times New Roman" pitchFamily="18" charset="0"/>
              </a:rPr>
              <a:t>'ФИО:''' Сычева Светлана Николаевна </a:t>
            </a:r>
          </a:p>
          <a:p>
            <a:endParaRPr lang="ru-RU" b="1" dirty="0" smtClean="0">
              <a:latin typeface="+mj-lt"/>
              <a:cs typeface="Times New Roman" pitchFamily="18" charset="0"/>
            </a:endParaRPr>
          </a:p>
          <a:p>
            <a:r>
              <a:rPr lang="ru-RU" b="1" dirty="0" smtClean="0">
                <a:latin typeface="+mj-lt"/>
                <a:cs typeface="Times New Roman" pitchFamily="18" charset="0"/>
              </a:rPr>
              <a:t>'''Город:''' Балаково Саратовская область </a:t>
            </a:r>
          </a:p>
          <a:p>
            <a:endParaRPr lang="ru-RU" b="1" dirty="0" smtClean="0">
              <a:latin typeface="+mj-lt"/>
              <a:cs typeface="Times New Roman" pitchFamily="18" charset="0"/>
            </a:endParaRPr>
          </a:p>
          <a:p>
            <a:r>
              <a:rPr lang="ru-RU" b="1" dirty="0" smtClean="0">
                <a:latin typeface="+mj-lt"/>
                <a:cs typeface="Times New Roman" pitchFamily="18" charset="0"/>
              </a:rPr>
              <a:t>'''Место работы:''' Муниципальное общеобразовательное учреждение "Средняя общеобразовательная школа № 12"</a:t>
            </a:r>
          </a:p>
          <a:p>
            <a:endParaRPr lang="ru-RU" b="1" dirty="0" smtClean="0">
              <a:latin typeface="+mj-lt"/>
              <a:cs typeface="Times New Roman" pitchFamily="18" charset="0"/>
            </a:endParaRPr>
          </a:p>
          <a:p>
            <a:r>
              <a:rPr lang="ru-RU" b="1" dirty="0" smtClean="0">
                <a:latin typeface="+mj-lt"/>
                <a:cs typeface="Times New Roman" pitchFamily="18" charset="0"/>
              </a:rPr>
              <a:t>'''Должность:''' учитель информатики и технологии</a:t>
            </a:r>
          </a:p>
          <a:p>
            <a:endParaRPr lang="ru-RU" b="1" dirty="0" smtClean="0">
              <a:latin typeface="+mj-lt"/>
              <a:cs typeface="Times New Roman" pitchFamily="18" charset="0"/>
            </a:endParaRPr>
          </a:p>
          <a:p>
            <a:r>
              <a:rPr lang="ru-RU" b="1" dirty="0" smtClean="0">
                <a:latin typeface="+mj-lt"/>
                <a:cs typeface="Times New Roman" pitchFamily="18" charset="0"/>
              </a:rPr>
              <a:t>'''</a:t>
            </a:r>
            <a:r>
              <a:rPr lang="ru-RU" b="1" dirty="0" err="1" smtClean="0">
                <a:latin typeface="+mj-lt"/>
                <a:cs typeface="Times New Roman" pitchFamily="18" charset="0"/>
              </a:rPr>
              <a:t>Cкайп-имя</a:t>
            </a:r>
            <a:r>
              <a:rPr lang="ru-RU" b="1" dirty="0" smtClean="0">
                <a:latin typeface="+mj-lt"/>
                <a:cs typeface="Times New Roman" pitchFamily="18" charset="0"/>
              </a:rPr>
              <a:t>:''' </a:t>
            </a:r>
            <a:r>
              <a:rPr lang="ru-RU" b="1" dirty="0" err="1" smtClean="0">
                <a:latin typeface="+mj-lt"/>
                <a:cs typeface="Times New Roman" pitchFamily="18" charset="0"/>
              </a:rPr>
              <a:t>SwetlanaNS</a:t>
            </a:r>
            <a:endParaRPr lang="ru-RU" b="1" dirty="0" smtClean="0">
              <a:latin typeface="+mj-lt"/>
              <a:cs typeface="Times New Roman" pitchFamily="18" charset="0"/>
            </a:endParaRPr>
          </a:p>
          <a:p>
            <a:endParaRPr lang="ru-RU" b="1" dirty="0" smtClean="0">
              <a:latin typeface="+mj-lt"/>
              <a:cs typeface="Times New Roman" pitchFamily="18" charset="0"/>
            </a:endParaRPr>
          </a:p>
          <a:p>
            <a:r>
              <a:rPr lang="ru-RU" b="1" dirty="0" smtClean="0">
                <a:latin typeface="+mj-lt"/>
                <a:cs typeface="Times New Roman" pitchFamily="18" charset="0"/>
              </a:rPr>
              <a:t>'''</a:t>
            </a:r>
            <a:r>
              <a:rPr lang="ru-RU" b="1" dirty="0" err="1" smtClean="0">
                <a:latin typeface="+mj-lt"/>
                <a:cs typeface="Times New Roman" pitchFamily="18" charset="0"/>
              </a:rPr>
              <a:t>e-mail</a:t>
            </a:r>
            <a:r>
              <a:rPr lang="ru-RU" b="1" dirty="0" smtClean="0">
                <a:latin typeface="+mj-lt"/>
                <a:cs typeface="Times New Roman" pitchFamily="18" charset="0"/>
              </a:rPr>
              <a:t>:''' </a:t>
            </a:r>
            <a:r>
              <a:rPr lang="ru-RU" b="1" dirty="0" smtClean="0">
                <a:latin typeface="+mj-lt"/>
                <a:cs typeface="Times New Roman" pitchFamily="18" charset="0"/>
              </a:rPr>
              <a:t>sns12@indox.ru</a:t>
            </a:r>
          </a:p>
          <a:p>
            <a:endParaRPr lang="ru-RU" b="1"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543824" cy="725470"/>
          </a:xfrm>
        </p:spPr>
        <p:txBody>
          <a:bodyPr/>
          <a:lstStyle/>
          <a:p>
            <a:r>
              <a:rPr lang="ru-RU" dirty="0" smtClean="0"/>
              <a:t>Минимальный </a:t>
            </a:r>
            <a:r>
              <a:rPr lang="ru-RU" dirty="0" err="1" smtClean="0"/>
              <a:t>ВикиВики</a:t>
            </a:r>
            <a:endParaRPr lang="ru-RU" dirty="0"/>
          </a:p>
        </p:txBody>
      </p:sp>
      <p:sp>
        <p:nvSpPr>
          <p:cNvPr id="3" name="TextBox 2"/>
          <p:cNvSpPr txBox="1"/>
          <p:nvPr/>
        </p:nvSpPr>
        <p:spPr>
          <a:xfrm>
            <a:off x="500034" y="1071546"/>
            <a:ext cx="8286808" cy="5201424"/>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Заголовок 1 уровня</a:t>
            </a:r>
          </a:p>
          <a:p>
            <a:r>
              <a:rPr lang="ru-RU" sz="2000" b="1" dirty="0" smtClean="0">
                <a:latin typeface="Times New Roman" pitchFamily="18" charset="0"/>
                <a:cs typeface="Times New Roman" pitchFamily="18" charset="0"/>
              </a:rPr>
              <a:t>Синтаксис</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a:t>
            </a:r>
            <a:r>
              <a:rPr lang="ru-RU" sz="2000" b="1" dirty="0" err="1" smtClean="0">
                <a:latin typeface="Times New Roman" pitchFamily="18" charset="0"/>
                <a:cs typeface="Times New Roman" pitchFamily="18" charset="0"/>
              </a:rPr>
              <a:t>Заголовок</a:t>
            </a:r>
            <a:r>
              <a:rPr lang="ru-RU" sz="2000" b="1" dirty="0" smtClean="0">
                <a:latin typeface="Times New Roman" pitchFamily="18" charset="0"/>
                <a:cs typeface="Times New Roman" pitchFamily="18" charset="0"/>
              </a:rPr>
              <a:t> 1 </a:t>
            </a:r>
            <a:r>
              <a:rPr lang="ru-RU" sz="2000" b="1" dirty="0" err="1" smtClean="0">
                <a:latin typeface="Times New Roman" pitchFamily="18" charset="0"/>
                <a:cs typeface="Times New Roman" pitchFamily="18" charset="0"/>
              </a:rPr>
              <a:t>уровня=</a:t>
            </a:r>
            <a:r>
              <a:rPr lang="ru-RU" sz="2000" b="1"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Заголовок 2 уровня</a:t>
            </a:r>
          </a:p>
          <a:p>
            <a:r>
              <a:rPr lang="ru-RU" sz="2000" b="1" dirty="0" smtClean="0">
                <a:latin typeface="Times New Roman" pitchFamily="18" charset="0"/>
                <a:cs typeface="Times New Roman" pitchFamily="18" charset="0"/>
              </a:rPr>
              <a:t>Синтаксис</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a:t>
            </a:r>
            <a:r>
              <a:rPr lang="ru-RU" sz="2000" b="1" dirty="0" err="1" smtClean="0">
                <a:latin typeface="Times New Roman" pitchFamily="18" charset="0"/>
                <a:cs typeface="Times New Roman" pitchFamily="18" charset="0"/>
              </a:rPr>
              <a:t>Заголовок</a:t>
            </a:r>
            <a:r>
              <a:rPr lang="ru-RU" sz="2000" b="1" dirty="0" smtClean="0">
                <a:latin typeface="Times New Roman" pitchFamily="18" charset="0"/>
                <a:cs typeface="Times New Roman" pitchFamily="18" charset="0"/>
              </a:rPr>
              <a:t> 2 </a:t>
            </a:r>
            <a:r>
              <a:rPr lang="ru-RU" sz="2000" b="1" dirty="0" err="1" smtClean="0">
                <a:latin typeface="Times New Roman" pitchFamily="18" charset="0"/>
                <a:cs typeface="Times New Roman" pitchFamily="18" charset="0"/>
              </a:rPr>
              <a:t>уровня==</a:t>
            </a:r>
            <a:r>
              <a:rPr lang="ru-RU" sz="2000" b="1"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Заголовок 3 уровня</a:t>
            </a:r>
          </a:p>
          <a:p>
            <a:r>
              <a:rPr lang="ru-RU" sz="2000" b="1" dirty="0" smtClean="0">
                <a:latin typeface="Times New Roman" pitchFamily="18" charset="0"/>
                <a:cs typeface="Times New Roman" pitchFamily="18" charset="0"/>
              </a:rPr>
              <a:t>Синтаксис</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a:t>
            </a:r>
            <a:r>
              <a:rPr lang="ru-RU" sz="2000" b="1" dirty="0" err="1" smtClean="0">
                <a:latin typeface="Times New Roman" pitchFamily="18" charset="0"/>
                <a:cs typeface="Times New Roman" pitchFamily="18" charset="0"/>
              </a:rPr>
              <a:t>Заголовок</a:t>
            </a:r>
            <a:r>
              <a:rPr lang="ru-RU" sz="2000" b="1" dirty="0" smtClean="0">
                <a:latin typeface="Times New Roman" pitchFamily="18" charset="0"/>
                <a:cs typeface="Times New Roman" pitchFamily="18" charset="0"/>
              </a:rPr>
              <a:t> 3 </a:t>
            </a:r>
            <a:r>
              <a:rPr lang="ru-RU" sz="2000" b="1" dirty="0" err="1" smtClean="0">
                <a:latin typeface="Times New Roman" pitchFamily="18" charset="0"/>
                <a:cs typeface="Times New Roman" pitchFamily="18" charset="0"/>
              </a:rPr>
              <a:t>уровня</a:t>
            </a:r>
            <a:r>
              <a:rPr lang="ru-RU" sz="2000" b="1" dirty="0" err="1" smtClean="0">
                <a:latin typeface="Times New Roman" pitchFamily="18" charset="0"/>
                <a:cs typeface="Times New Roman" pitchFamily="18" charset="0"/>
              </a:rPr>
              <a:t>===</a:t>
            </a:r>
            <a:endParaRPr lang="ru-RU" sz="2000" b="1" dirty="0" smtClean="0">
              <a:latin typeface="Times New Roman" pitchFamily="18" charset="0"/>
              <a:cs typeface="Times New Roman" pitchFamily="18" charset="0"/>
            </a:endParaRPr>
          </a:p>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Как сделать ссылку на страничку школы или статью в Летописях</a:t>
            </a:r>
          </a:p>
          <a:p>
            <a:r>
              <a:rPr lang="ru-RU" sz="2000" b="1" dirty="0" smtClean="0">
                <a:latin typeface="Times New Roman" pitchFamily="18" charset="0"/>
                <a:cs typeface="Times New Roman" pitchFamily="18" charset="0"/>
              </a:rPr>
              <a:t>Пример</a:t>
            </a:r>
            <a:r>
              <a:rPr lang="ru-RU" sz="2000" b="1" dirty="0" smtClean="0">
                <a:latin typeface="Times New Roman" pitchFamily="18" charset="0"/>
                <a:cs typeface="Times New Roman" pitchFamily="18" charset="0"/>
              </a:rPr>
              <a:t>: </a:t>
            </a:r>
          </a:p>
          <a:p>
            <a:r>
              <a:rPr lang="ru-RU" sz="2000" b="1" dirty="0" smtClean="0">
                <a:latin typeface="Times New Roman" pitchFamily="18" charset="0"/>
                <a:cs typeface="Times New Roman" pitchFamily="18" charset="0"/>
              </a:rPr>
              <a:t>Синтаксис: [[</a:t>
            </a:r>
            <a:r>
              <a:rPr lang="ru-RU" sz="2000" b="1" dirty="0" smtClean="0">
                <a:latin typeface="Times New Roman" pitchFamily="18" charset="0"/>
                <a:cs typeface="Times New Roman" pitchFamily="18" charset="0"/>
              </a:rPr>
              <a:t>Прогимназия №40 (г.Мурманск</a:t>
            </a:r>
            <a:r>
              <a:rPr lang="ru-RU" sz="2000" b="1" dirty="0" smtClean="0">
                <a:latin typeface="Times New Roman" pitchFamily="18" charset="0"/>
                <a:cs typeface="Times New Roman" pitchFamily="18" charset="0"/>
              </a:rPr>
              <a:t>)]]</a:t>
            </a:r>
          </a:p>
          <a:p>
            <a:endParaRPr lang="ru-RU" sz="2000" b="1" dirty="0" smtClean="0">
              <a:latin typeface="Times New Roman" pitchFamily="18" charset="0"/>
              <a:cs typeface="Times New Roman" pitchFamily="18" charset="0"/>
            </a:endParaRPr>
          </a:p>
          <a:p>
            <a:r>
              <a:rPr lang="ru-RU" sz="3600" b="1" u="sng" dirty="0" smtClean="0">
                <a:solidFill>
                  <a:srgbClr val="C00000"/>
                </a:solidFill>
                <a:latin typeface="Times New Roman" pitchFamily="18" charset="0"/>
                <a:cs typeface="Times New Roman" pitchFamily="18" charset="0"/>
              </a:rPr>
              <a:t>Более подробно  о правилах и разметке на главной странице внизу</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74638"/>
            <a:ext cx="7258072" cy="796908"/>
          </a:xfrm>
        </p:spPr>
        <p:txBody>
          <a:bodyPr/>
          <a:lstStyle/>
          <a:p>
            <a:r>
              <a:rPr lang="ru-RU" b="1" dirty="0" smtClean="0">
                <a:latin typeface="Times New Roman" pitchFamily="18" charset="0"/>
                <a:cs typeface="Times New Roman" pitchFamily="18" charset="0"/>
              </a:rPr>
              <a:t>Вставим изображение!</a:t>
            </a:r>
            <a:endParaRPr lang="ru-RU" b="1" dirty="0">
              <a:latin typeface="Times New Roman" pitchFamily="18" charset="0"/>
              <a:cs typeface="Times New Roman" pitchFamily="18" charset="0"/>
            </a:endParaRPr>
          </a:p>
        </p:txBody>
      </p:sp>
      <p:sp>
        <p:nvSpPr>
          <p:cNvPr id="3" name="Прямоугольник 2"/>
          <p:cNvSpPr/>
          <p:nvPr/>
        </p:nvSpPr>
        <p:spPr>
          <a:xfrm>
            <a:off x="357158" y="1214422"/>
            <a:ext cx="8572560" cy="5478423"/>
          </a:xfrm>
          <a:prstGeom prst="rect">
            <a:avLst/>
          </a:prstGeom>
        </p:spPr>
        <p:txBody>
          <a:bodyPr wrap="square">
            <a:spAutoFit/>
          </a:bodyPr>
          <a:lstStyle/>
          <a:p>
            <a:r>
              <a:rPr lang="ru-RU" sz="1600" b="1" dirty="0" smtClean="0">
                <a:latin typeface="Times New Roman" pitchFamily="18" charset="0"/>
                <a:cs typeface="Times New Roman" pitchFamily="18" charset="0"/>
              </a:rPr>
              <a:t>Загружать </a:t>
            </a:r>
            <a:r>
              <a:rPr lang="ru-RU" sz="1600" b="1" dirty="0" smtClean="0">
                <a:latin typeface="Times New Roman" pitchFamily="18" charset="0"/>
                <a:cs typeface="Times New Roman" pitchFamily="18" charset="0"/>
              </a:rPr>
              <a:t>файлы могут только зарегистрированные участники. Последовательность действий описана на странице </a:t>
            </a:r>
            <a:endParaRPr lang="ru-RU" sz="1600" b="1" dirty="0" smtClean="0">
              <a:latin typeface="Times New Roman" pitchFamily="18" charset="0"/>
              <a:cs typeface="Times New Roman" pitchFamily="18" charset="0"/>
            </a:endParaRP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Загрузить </a:t>
            </a:r>
            <a:r>
              <a:rPr lang="ru-RU" sz="1600" b="1" dirty="0" smtClean="0">
                <a:latin typeface="Times New Roman" pitchFamily="18" charset="0"/>
                <a:cs typeface="Times New Roman" pitchFamily="18" charset="0"/>
              </a:rPr>
              <a:t>файл. При загрузке учитывайте некоторые особенности вики-сайта:</a:t>
            </a:r>
          </a:p>
          <a:p>
            <a:r>
              <a:rPr lang="ru-RU" sz="1600" b="1" dirty="0" smtClean="0">
                <a:latin typeface="Times New Roman" pitchFamily="18" charset="0"/>
                <a:cs typeface="Times New Roman" pitchFamily="18" charset="0"/>
              </a:rPr>
              <a:t>для переименования изображения требуется новая загрузка файла. Старая версия должна быть стёрта администратором;</a:t>
            </a:r>
          </a:p>
          <a:p>
            <a:r>
              <a:rPr lang="ru-RU" sz="1600" b="1" dirty="0" smtClean="0">
                <a:latin typeface="Times New Roman" pitchFamily="18" charset="0"/>
                <a:cs typeface="Times New Roman" pitchFamily="18" charset="0"/>
              </a:rPr>
              <a:t>при загрузке изображения более высокого качества под тем же названием старое изображение не стирается, а сохраняется в «Истории», как и любой другой файл на </a:t>
            </a:r>
            <a:r>
              <a:rPr lang="ru-RU" sz="1600" b="1" dirty="0" err="1" smtClean="0">
                <a:latin typeface="Times New Roman" pitchFamily="18" charset="0"/>
                <a:cs typeface="Times New Roman" pitchFamily="18" charset="0"/>
              </a:rPr>
              <a:t>вики-сайте</a:t>
            </a:r>
            <a:r>
              <a:rPr lang="ru-RU" sz="1600" b="1" dirty="0" smtClean="0">
                <a:latin typeface="Times New Roman" pitchFamily="18" charset="0"/>
                <a:cs typeface="Times New Roman" pitchFamily="18" charset="0"/>
              </a:rPr>
              <a:t>;</a:t>
            </a:r>
          </a:p>
          <a:p>
            <a:r>
              <a:rPr lang="ru-RU" sz="1600" b="1" dirty="0" smtClean="0">
                <a:latin typeface="Times New Roman" pitchFamily="18" charset="0"/>
                <a:cs typeface="Times New Roman" pitchFamily="18" charset="0"/>
              </a:rPr>
              <a:t>в названии файлов различают написание ПРОПИСНЫМИ и строчными буквами.</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Загрузка и удаление файлов отражаются в галерее новых файлов. Просмотреть все загруженные файлы можно в списке загруженных изображений.</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Чтобы </a:t>
            </a:r>
            <a:r>
              <a:rPr lang="ru-RU" sz="1600" b="1" dirty="0" smtClean="0">
                <a:latin typeface="Times New Roman" pitchFamily="18" charset="0"/>
                <a:cs typeface="Times New Roman" pitchFamily="18" charset="0"/>
              </a:rPr>
              <a:t>вставить загруженное изображение в статью, достаточно указать ссылку на него: [[Изображение:1553s.png]]. Изображение будет воспроизводиться слева в полную величину, а текст начинаться ниже его.</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Задание</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На </a:t>
            </a:r>
            <a:r>
              <a:rPr lang="ru-RU" sz="1600" b="1" dirty="0" smtClean="0">
                <a:latin typeface="Times New Roman" pitchFamily="18" charset="0"/>
                <a:cs typeface="Times New Roman" pitchFamily="18" charset="0"/>
              </a:rPr>
              <a:t>своей странице разместите изображение из папки Мастер-класс на рабочем столе.</a:t>
            </a:r>
            <a:endParaRPr lang="ru-RU" sz="1600" b="1" dirty="0" smtClean="0">
              <a:latin typeface="Times New Roman" pitchFamily="18" charset="0"/>
              <a:cs typeface="Times New Roman" pitchFamily="18" charset="0"/>
            </a:endParaRPr>
          </a:p>
          <a:p>
            <a:endParaRPr lang="ru-RU" sz="1400" b="1" dirty="0" smtClean="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dministrator\Рабочий стол\2010-11-16_223818.png"/>
          <p:cNvPicPr>
            <a:picLocks noChangeAspect="1" noChangeArrowheads="1"/>
          </p:cNvPicPr>
          <p:nvPr/>
        </p:nvPicPr>
        <p:blipFill>
          <a:blip r:embed="rId2"/>
          <a:srcRect/>
          <a:stretch>
            <a:fillRect/>
          </a:stretch>
        </p:blipFill>
        <p:spPr bwMode="auto">
          <a:xfrm>
            <a:off x="357158" y="1142984"/>
            <a:ext cx="8416165" cy="5500726"/>
          </a:xfrm>
          <a:prstGeom prst="rect">
            <a:avLst/>
          </a:prstGeom>
          <a:noFill/>
        </p:spPr>
      </p:pic>
      <p:sp>
        <p:nvSpPr>
          <p:cNvPr id="3" name="Овал 2"/>
          <p:cNvSpPr/>
          <p:nvPr/>
        </p:nvSpPr>
        <p:spPr>
          <a:xfrm>
            <a:off x="285720" y="4214818"/>
            <a:ext cx="1000132"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dministrator\Рабочий стол\2010-11-16_224023.png"/>
          <p:cNvPicPr>
            <a:picLocks noChangeAspect="1" noChangeArrowheads="1"/>
          </p:cNvPicPr>
          <p:nvPr/>
        </p:nvPicPr>
        <p:blipFill>
          <a:blip r:embed="rId2"/>
          <a:srcRect/>
          <a:stretch>
            <a:fillRect/>
          </a:stretch>
        </p:blipFill>
        <p:spPr bwMode="auto">
          <a:xfrm>
            <a:off x="285720" y="1643050"/>
            <a:ext cx="8620186" cy="4286280"/>
          </a:xfrm>
          <a:prstGeom prst="rect">
            <a:avLst/>
          </a:prstGeom>
          <a:noFill/>
        </p:spPr>
      </p:pic>
      <p:sp>
        <p:nvSpPr>
          <p:cNvPr id="3" name="Овал 2"/>
          <p:cNvSpPr/>
          <p:nvPr/>
        </p:nvSpPr>
        <p:spPr>
          <a:xfrm>
            <a:off x="4214810" y="3714752"/>
            <a:ext cx="857256"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Administrator\Рабочий стол\2010-11-16_224557.png"/>
          <p:cNvPicPr>
            <a:picLocks noChangeAspect="1" noChangeArrowheads="1"/>
          </p:cNvPicPr>
          <p:nvPr/>
        </p:nvPicPr>
        <p:blipFill>
          <a:blip r:embed="rId2"/>
          <a:srcRect/>
          <a:stretch>
            <a:fillRect/>
          </a:stretch>
        </p:blipFill>
        <p:spPr bwMode="auto">
          <a:xfrm>
            <a:off x="285720" y="1785926"/>
            <a:ext cx="8653301" cy="4214842"/>
          </a:xfrm>
          <a:prstGeom prst="rect">
            <a:avLst/>
          </a:prstGeom>
          <a:noFill/>
        </p:spPr>
      </p:pic>
      <p:sp>
        <p:nvSpPr>
          <p:cNvPr id="3" name="Овал 2"/>
          <p:cNvSpPr/>
          <p:nvPr/>
        </p:nvSpPr>
        <p:spPr>
          <a:xfrm>
            <a:off x="2000232" y="3714752"/>
            <a:ext cx="3143272"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2357422" y="5214950"/>
            <a:ext cx="857256"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Administrator\Рабочий стол\2010-11-16_224819.png"/>
          <p:cNvPicPr>
            <a:picLocks noChangeAspect="1" noChangeArrowheads="1"/>
          </p:cNvPicPr>
          <p:nvPr/>
        </p:nvPicPr>
        <p:blipFill>
          <a:blip r:embed="rId2"/>
          <a:srcRect/>
          <a:stretch>
            <a:fillRect/>
          </a:stretch>
        </p:blipFill>
        <p:spPr bwMode="auto">
          <a:xfrm>
            <a:off x="1000100" y="1071546"/>
            <a:ext cx="7429552" cy="5632128"/>
          </a:xfrm>
          <a:prstGeom prst="rect">
            <a:avLst/>
          </a:prstGeom>
          <a:noFill/>
        </p:spPr>
      </p:pic>
      <p:sp>
        <p:nvSpPr>
          <p:cNvPr id="4" name="Овал 3"/>
          <p:cNvSpPr/>
          <p:nvPr/>
        </p:nvSpPr>
        <p:spPr>
          <a:xfrm>
            <a:off x="2786050" y="1928802"/>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Administrator\Рабочий стол\2010-11-16_230032.png"/>
          <p:cNvPicPr>
            <a:picLocks noChangeAspect="1" noChangeArrowheads="1"/>
          </p:cNvPicPr>
          <p:nvPr/>
        </p:nvPicPr>
        <p:blipFill>
          <a:blip r:embed="rId2"/>
          <a:srcRect/>
          <a:stretch>
            <a:fillRect/>
          </a:stretch>
        </p:blipFill>
        <p:spPr bwMode="auto">
          <a:xfrm>
            <a:off x="428596" y="1142984"/>
            <a:ext cx="8358246" cy="5510559"/>
          </a:xfrm>
          <a:prstGeom prst="rect">
            <a:avLst/>
          </a:prstGeom>
          <a:noFill/>
        </p:spPr>
      </p:pic>
      <p:sp>
        <p:nvSpPr>
          <p:cNvPr id="3" name="Овал 2"/>
          <p:cNvSpPr/>
          <p:nvPr/>
        </p:nvSpPr>
        <p:spPr>
          <a:xfrm>
            <a:off x="428596" y="2000240"/>
            <a:ext cx="6929486" cy="1928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Овал 3"/>
          <p:cNvSpPr/>
          <p:nvPr/>
        </p:nvSpPr>
        <p:spPr>
          <a:xfrm>
            <a:off x="2357422" y="5143512"/>
            <a:ext cx="1428760"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20" y="1071546"/>
            <a:ext cx="8715436" cy="5509200"/>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В настоящее время информационные технологии все шире входят в жизнь человека, меняют ее, </a:t>
            </a:r>
            <a:r>
              <a:rPr lang="ru-RU" sz="1600" b="1" dirty="0" smtClean="0">
                <a:latin typeface="Times New Roman" pitchFamily="18" charset="0"/>
                <a:cs typeface="Times New Roman" pitchFamily="18" charset="0"/>
              </a:rPr>
              <a:t>формируют </a:t>
            </a:r>
            <a:r>
              <a:rPr lang="ru-RU" sz="1600" b="1" dirty="0" smtClean="0">
                <a:latin typeface="Times New Roman" pitchFamily="18" charset="0"/>
                <a:cs typeface="Times New Roman" pitchFamily="18" charset="0"/>
              </a:rPr>
              <a:t>новые потребности и открывают возможности, которые не были доступны ранее. </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Кто бы еще 10 лет назад мог подумать, что мы будем искать друзей в «Одноклассниках», вести персональные </a:t>
            </a:r>
            <a:r>
              <a:rPr lang="ru-RU" sz="1600" b="1" dirty="0" err="1" smtClean="0">
                <a:latin typeface="Times New Roman" pitchFamily="18" charset="0"/>
                <a:cs typeface="Times New Roman" pitchFamily="18" charset="0"/>
              </a:rPr>
              <a:t>блоги</a:t>
            </a:r>
            <a:r>
              <a:rPr lang="ru-RU" sz="1600" b="1" dirty="0" smtClean="0">
                <a:latin typeface="Times New Roman" pitchFamily="18" charset="0"/>
                <a:cs typeface="Times New Roman" pitchFamily="18" charset="0"/>
              </a:rPr>
              <a:t>, общаться через Интернет, писать друг другу электронные письма, смотреть видео и фото, ходить в Интернет–магазины, а также работать совместно в сети находясь в разных уголках земного шара) Однако сейчас это реальность! </a:t>
            </a:r>
            <a:endParaRPr lang="ru-RU" sz="1600" b="1" dirty="0" smtClean="0">
              <a:latin typeface="Times New Roman" pitchFamily="18" charset="0"/>
              <a:cs typeface="Times New Roman" pitchFamily="18" charset="0"/>
            </a:endParaRP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Появилось даже понятие в мировой практике Образование 2.0, основанное на использовании в образовательном процессе социальных сервисов интернет. </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Интернет–сервисы (социальные сервисы интернет)– это бесплатное программное обеспечение, которое позволяет общаться через Интернет, совместно создавать и размещать </a:t>
            </a:r>
            <a:r>
              <a:rPr lang="ru-RU" sz="1600" b="1" dirty="0" err="1" smtClean="0">
                <a:latin typeface="Times New Roman" pitchFamily="18" charset="0"/>
                <a:cs typeface="Times New Roman" pitchFamily="18" charset="0"/>
              </a:rPr>
              <a:t>контент</a:t>
            </a:r>
            <a:r>
              <a:rPr lang="ru-RU" sz="1600" b="1" dirty="0" smtClean="0">
                <a:latin typeface="Times New Roman" pitchFamily="18" charset="0"/>
                <a:cs typeface="Times New Roman" pitchFamily="18" charset="0"/>
              </a:rPr>
              <a:t> на сайты без помощи администраторов, вести авторские сайты (</a:t>
            </a:r>
            <a:r>
              <a:rPr lang="ru-RU" sz="1600" b="1" dirty="0" err="1" smtClean="0">
                <a:latin typeface="Times New Roman" pitchFamily="18" charset="0"/>
                <a:cs typeface="Times New Roman" pitchFamily="18" charset="0"/>
              </a:rPr>
              <a:t>блоги</a:t>
            </a:r>
            <a:r>
              <a:rPr lang="ru-RU" sz="1600" b="1" dirty="0" smtClean="0">
                <a:latin typeface="Times New Roman" pitchFamily="18" charset="0"/>
                <a:cs typeface="Times New Roman" pitchFamily="18" charset="0"/>
              </a:rPr>
              <a:t>), обмениваться информацией, вместе работать над документами в сети, быть в курсе того, что происходит у других, планировать индивидуальную и групповую деятельность, объединяться в сообщества и группы. </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Интернет–сервисы открывают огромные возможности для работы психолога с целевыми группами, при условии, если уметь пользоваться этими инструментами и знать как всем богатством пользоваться для достижения желаемого результата.</a:t>
            </a:r>
            <a:endParaRPr lang="ru-RU" sz="1600" b="1" dirty="0">
              <a:latin typeface="Times New Roman" pitchFamily="18" charset="0"/>
              <a:cs typeface="Times New Roman" pitchFamily="18" charset="0"/>
            </a:endParaRPr>
          </a:p>
        </p:txBody>
      </p:sp>
      <p:sp>
        <p:nvSpPr>
          <p:cNvPr id="6" name="TextBox 5"/>
          <p:cNvSpPr txBox="1"/>
          <p:nvPr/>
        </p:nvSpPr>
        <p:spPr>
          <a:xfrm>
            <a:off x="1214414" y="285729"/>
            <a:ext cx="7643866" cy="830997"/>
          </a:xfrm>
          <a:prstGeom prst="rect">
            <a:avLst/>
          </a:prstGeom>
          <a:noFill/>
        </p:spPr>
        <p:txBody>
          <a:bodyPr wrap="square" rtlCol="0">
            <a:spAutoFit/>
          </a:bodyPr>
          <a:lstStyle/>
          <a:p>
            <a:pPr algn="ctr"/>
            <a:r>
              <a:rPr lang="ru-RU" sz="4800" b="1" dirty="0" smtClean="0">
                <a:latin typeface="Times New Roman" pitchFamily="18" charset="0"/>
                <a:cs typeface="Times New Roman" pitchFamily="18" charset="0"/>
              </a:rPr>
              <a:t>Вступительное слово</a:t>
            </a:r>
            <a:endParaRPr lang="ru-RU" sz="4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Administrator\Рабочий стол\2010-11-16_230231.png"/>
          <p:cNvPicPr>
            <a:picLocks noChangeAspect="1" noChangeArrowheads="1"/>
          </p:cNvPicPr>
          <p:nvPr/>
        </p:nvPicPr>
        <p:blipFill>
          <a:blip r:embed="rId2"/>
          <a:srcRect/>
          <a:stretch>
            <a:fillRect/>
          </a:stretch>
        </p:blipFill>
        <p:spPr bwMode="auto">
          <a:xfrm>
            <a:off x="357158" y="1142984"/>
            <a:ext cx="8501122" cy="4797244"/>
          </a:xfrm>
          <a:prstGeom prst="rect">
            <a:avLst/>
          </a:prstGeom>
          <a:noFill/>
        </p:spPr>
      </p:pic>
      <p:sp>
        <p:nvSpPr>
          <p:cNvPr id="3" name="TextBox 2"/>
          <p:cNvSpPr txBox="1"/>
          <p:nvPr/>
        </p:nvSpPr>
        <p:spPr>
          <a:xfrm>
            <a:off x="1643042" y="214290"/>
            <a:ext cx="6254276" cy="707886"/>
          </a:xfrm>
          <a:prstGeom prst="rect">
            <a:avLst/>
          </a:prstGeom>
          <a:noFill/>
        </p:spPr>
        <p:txBody>
          <a:bodyPr wrap="none" rtlCol="0">
            <a:spAutoFit/>
          </a:bodyPr>
          <a:lstStyle/>
          <a:p>
            <a:pPr algn="ctr"/>
            <a:r>
              <a:rPr lang="ru-RU" sz="4000" b="1" dirty="0" smtClean="0">
                <a:latin typeface="Times New Roman" pitchFamily="18" charset="0"/>
                <a:cs typeface="Times New Roman" pitchFamily="18" charset="0"/>
              </a:rPr>
              <a:t>Что должно получиться…</a:t>
            </a:r>
            <a:endParaRPr lang="ru-RU" sz="4000" b="1" dirty="0">
              <a:latin typeface="Times New Roman" pitchFamily="18" charset="0"/>
              <a:cs typeface="Times New Roman" pitchFamily="18" charset="0"/>
            </a:endParaRPr>
          </a:p>
        </p:txBody>
      </p:sp>
      <p:sp>
        <p:nvSpPr>
          <p:cNvPr id="4" name="TextBox 3"/>
          <p:cNvSpPr txBox="1"/>
          <p:nvPr/>
        </p:nvSpPr>
        <p:spPr>
          <a:xfrm>
            <a:off x="357158" y="6072206"/>
            <a:ext cx="8501122"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В дальнейшей работе это изображение нужно заменить на свое фото!</a:t>
            </a:r>
            <a:endParaRPr lang="ru-RU" sz="2000"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74638"/>
            <a:ext cx="7258072" cy="796908"/>
          </a:xfrm>
        </p:spPr>
        <p:txBody>
          <a:bodyPr/>
          <a:lstStyle/>
          <a:p>
            <a:r>
              <a:rPr lang="ru-RU" dirty="0" smtClean="0"/>
              <a:t>Анализ работы </a:t>
            </a:r>
            <a:endParaRPr lang="ru-RU" dirty="0"/>
          </a:p>
        </p:txBody>
      </p:sp>
      <p:graphicFrame>
        <p:nvGraphicFramePr>
          <p:cNvPr id="4" name="Содержимое 3"/>
          <p:cNvGraphicFramePr>
            <a:graphicFrameLocks noGrp="1"/>
          </p:cNvGraphicFramePr>
          <p:nvPr>
            <p:ph idx="1"/>
          </p:nvPr>
        </p:nvGraphicFramePr>
        <p:xfrm>
          <a:off x="500034" y="1285860"/>
          <a:ext cx="8229598" cy="5242560"/>
        </p:xfrm>
        <a:graphic>
          <a:graphicData uri="http://schemas.openxmlformats.org/drawingml/2006/table">
            <a:tbl>
              <a:tblPr firstRow="1" bandRow="1">
                <a:tableStyleId>{5940675A-B579-460E-94D1-54222C63F5DA}</a:tableStyleId>
              </a:tblPr>
              <a:tblGrid>
                <a:gridCol w="614338"/>
                <a:gridCol w="3143272"/>
                <a:gridCol w="1500198"/>
                <a:gridCol w="1500198"/>
                <a:gridCol w="1471592"/>
              </a:tblGrid>
              <a:tr h="500050">
                <a:tc gridSpan="2">
                  <a:txBody>
                    <a:bodyPr/>
                    <a:lstStyle/>
                    <a:p>
                      <a:r>
                        <a:rPr lang="ru-RU" dirty="0" smtClean="0"/>
                        <a:t>Карта ЗИУ</a:t>
                      </a:r>
                      <a:endParaRPr lang="ru-RU" dirty="0"/>
                    </a:p>
                  </a:txBody>
                  <a:tcPr/>
                </a:tc>
                <a:tc hMerge="1">
                  <a:txBody>
                    <a:bodyPr/>
                    <a:lstStyle/>
                    <a:p>
                      <a:endParaRPr lang="ru-RU" dirty="0"/>
                    </a:p>
                  </a:txBody>
                  <a:tcPr/>
                </a:tc>
                <a:tc gridSpan="3">
                  <a:txBody>
                    <a:bodyPr/>
                    <a:lstStyle/>
                    <a:p>
                      <a:pPr algn="ctr"/>
                      <a:endParaRPr lang="ru-RU" dirty="0"/>
                    </a:p>
                  </a:txBody>
                  <a:tcPr/>
                </a:tc>
                <a:tc hMerge="1">
                  <a:txBody>
                    <a:bodyPr/>
                    <a:lstStyle/>
                    <a:p>
                      <a:endParaRPr lang="ru-RU"/>
                    </a:p>
                  </a:txBody>
                  <a:tcPr/>
                </a:tc>
                <a:tc hMerge="1">
                  <a:txBody>
                    <a:bodyPr/>
                    <a:lstStyle/>
                    <a:p>
                      <a:endParaRPr lang="ru-RU"/>
                    </a:p>
                  </a:txBody>
                  <a:tcPr/>
                </a:tc>
              </a:tr>
              <a:tr h="500050">
                <a:tc rowSpan="2">
                  <a:txBody>
                    <a:bodyPr/>
                    <a:lstStyle/>
                    <a:p>
                      <a:r>
                        <a:rPr lang="ru-RU" sz="1600" b="1"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a:txBody>
                  <a:tcPr/>
                </a:tc>
                <a:tc rowSpan="2">
                  <a:txBody>
                    <a:bodyPr/>
                    <a:lstStyle/>
                    <a:p>
                      <a:r>
                        <a:rPr lang="ru-RU" sz="1600" b="1" dirty="0" smtClean="0">
                          <a:latin typeface="Times New Roman" pitchFamily="18" charset="0"/>
                          <a:cs typeface="Times New Roman" pitchFamily="18" charset="0"/>
                        </a:rPr>
                        <a:t>Критерии</a:t>
                      </a:r>
                      <a:endParaRPr lang="ru-RU" sz="1600" b="1" dirty="0">
                        <a:latin typeface="Times New Roman" pitchFamily="18" charset="0"/>
                        <a:cs typeface="Times New Roman" pitchFamily="18" charset="0"/>
                      </a:endParaRPr>
                    </a:p>
                  </a:txBody>
                  <a:tcPr/>
                </a:tc>
                <a:tc gridSpan="3">
                  <a:txBody>
                    <a:bodyPr/>
                    <a:lstStyle/>
                    <a:p>
                      <a:pPr algn="ctr"/>
                      <a:r>
                        <a:rPr lang="ru-RU" sz="1600" b="1" dirty="0" smtClean="0">
                          <a:latin typeface="Times New Roman" pitchFamily="18" charset="0"/>
                          <a:cs typeface="Times New Roman" pitchFamily="18" charset="0"/>
                        </a:rPr>
                        <a:t>Показатели</a:t>
                      </a:r>
                      <a:endParaRPr lang="ru-RU" sz="1600" b="1" dirty="0">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r>
              <a:tr h="481956">
                <a:tc vMerge="1">
                  <a:txBody>
                    <a:bodyPr/>
                    <a:lstStyle/>
                    <a:p>
                      <a:endParaRPr lang="ru-RU" dirty="0"/>
                    </a:p>
                  </a:txBody>
                  <a:tcPr/>
                </a:tc>
                <a:tc vMerge="1">
                  <a:txBody>
                    <a:bodyPr/>
                    <a:lstStyle/>
                    <a:p>
                      <a:endParaRPr lang="ru-RU" dirty="0"/>
                    </a:p>
                  </a:txBody>
                  <a:tcPr/>
                </a:tc>
                <a:tc>
                  <a:txBody>
                    <a:bodyPr/>
                    <a:lstStyle/>
                    <a:p>
                      <a:r>
                        <a:rPr lang="ru-RU" sz="1600" b="1" dirty="0" smtClean="0">
                          <a:latin typeface="Times New Roman" pitchFamily="18" charset="0"/>
                          <a:cs typeface="Times New Roman" pitchFamily="18" charset="0"/>
                        </a:rPr>
                        <a:t>Что я знаю?</a:t>
                      </a:r>
                      <a:endParaRPr lang="ru-RU" sz="1600" b="1" dirty="0">
                        <a:latin typeface="Times New Roman" pitchFamily="18" charset="0"/>
                        <a:cs typeface="Times New Roman" pitchFamily="18" charset="0"/>
                      </a:endParaRPr>
                    </a:p>
                  </a:txBody>
                  <a:tcPr/>
                </a:tc>
                <a:tc>
                  <a:txBody>
                    <a:bodyPr/>
                    <a:lstStyle/>
                    <a:p>
                      <a:r>
                        <a:rPr lang="ru-RU" sz="1600" b="1" dirty="0" smtClean="0">
                          <a:latin typeface="Times New Roman" pitchFamily="18" charset="0"/>
                          <a:cs typeface="Times New Roman" pitchFamily="18" charset="0"/>
                        </a:rPr>
                        <a:t>Чем</a:t>
                      </a:r>
                      <a:r>
                        <a:rPr lang="ru-RU" sz="1600" b="1" baseline="0" dirty="0" smtClean="0">
                          <a:latin typeface="Times New Roman" pitchFamily="18" charset="0"/>
                          <a:cs typeface="Times New Roman" pitchFamily="18" charset="0"/>
                        </a:rPr>
                        <a:t> я интересуюсь?</a:t>
                      </a:r>
                      <a:endParaRPr lang="ru-RU" sz="1600" b="1" dirty="0">
                        <a:latin typeface="Times New Roman" pitchFamily="18" charset="0"/>
                        <a:cs typeface="Times New Roman" pitchFamily="18" charset="0"/>
                      </a:endParaRPr>
                    </a:p>
                  </a:txBody>
                  <a:tcPr/>
                </a:tc>
                <a:tc>
                  <a:txBody>
                    <a:bodyPr/>
                    <a:lstStyle/>
                    <a:p>
                      <a:r>
                        <a:rPr lang="ru-RU" sz="1600" b="1" dirty="0" smtClean="0">
                          <a:latin typeface="Times New Roman" pitchFamily="18" charset="0"/>
                          <a:cs typeface="Times New Roman" pitchFamily="18" charset="0"/>
                        </a:rPr>
                        <a:t>Что я узнал?</a:t>
                      </a:r>
                      <a:endParaRPr lang="ru-RU" sz="1600" b="1" dirty="0">
                        <a:latin typeface="Times New Roman" pitchFamily="18" charset="0"/>
                        <a:cs typeface="Times New Roman" pitchFamily="18" charset="0"/>
                      </a:endParaRPr>
                    </a:p>
                  </a:txBody>
                  <a:tcPr/>
                </a:tc>
              </a:tr>
              <a:tr h="688670">
                <a:tc>
                  <a:txBody>
                    <a:bodyPr/>
                    <a:lstStyle/>
                    <a:p>
                      <a:r>
                        <a:rPr lang="ru-RU"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Какие социальные сервисы мне известны?</a:t>
                      </a:r>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sz="1600">
                        <a:latin typeface="Times New Roman" pitchFamily="18" charset="0"/>
                        <a:cs typeface="Times New Roman" pitchFamily="18" charset="0"/>
                      </a:endParaRPr>
                    </a:p>
                  </a:txBody>
                  <a:tcPr/>
                </a:tc>
              </a:tr>
              <a:tr h="904879">
                <a:tc>
                  <a:txBody>
                    <a:bodyPr/>
                    <a:lstStyle/>
                    <a:p>
                      <a:r>
                        <a:rPr lang="ru-RU"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Как</a:t>
                      </a:r>
                      <a:r>
                        <a:rPr lang="ru-RU" sz="1600" baseline="0" dirty="0" smtClean="0">
                          <a:latin typeface="Times New Roman" pitchFamily="18" charset="0"/>
                          <a:cs typeface="Times New Roman" pitchFamily="18" charset="0"/>
                        </a:rPr>
                        <a:t> может использовать социальные сервисы в профессиональной деятельности педагог?</a:t>
                      </a:r>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sz="1600">
                        <a:latin typeface="Times New Roman" pitchFamily="18" charset="0"/>
                        <a:cs typeface="Times New Roman" pitchFamily="18" charset="0"/>
                      </a:endParaRPr>
                    </a:p>
                  </a:txBody>
                  <a:tcPr/>
                </a:tc>
              </a:tr>
              <a:tr h="574379">
                <a:tc>
                  <a:txBody>
                    <a:bodyPr/>
                    <a:lstStyle/>
                    <a:p>
                      <a:r>
                        <a:rPr lang="ru-RU"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Как могут использовать социальные сервисы учащиеся?</a:t>
                      </a:r>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r>
              <a:tr h="904879">
                <a:tc>
                  <a:txBody>
                    <a:bodyPr/>
                    <a:lstStyle/>
                    <a:p>
                      <a:r>
                        <a:rPr lang="ru-RU"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Каков</a:t>
                      </a:r>
                      <a:r>
                        <a:rPr lang="ru-RU" sz="1600" baseline="0" dirty="0" smtClean="0">
                          <a:latin typeface="Times New Roman" pitchFamily="18" charset="0"/>
                          <a:cs typeface="Times New Roman" pitchFamily="18" charset="0"/>
                        </a:rPr>
                        <a:t> уровень моих практических навыков использования социальных сервисов? (по </a:t>
                      </a:r>
                      <a:r>
                        <a:rPr lang="ru-RU" sz="1600" baseline="0" dirty="0" err="1" smtClean="0">
                          <a:latin typeface="Times New Roman" pitchFamily="18" charset="0"/>
                          <a:cs typeface="Times New Roman" pitchFamily="18" charset="0"/>
                        </a:rPr>
                        <a:t>пятибальной</a:t>
                      </a:r>
                      <a:r>
                        <a:rPr lang="ru-RU" sz="1600" baseline="0" dirty="0" smtClean="0">
                          <a:latin typeface="Times New Roman" pitchFamily="18" charset="0"/>
                          <a:cs typeface="Times New Roman" pitchFamily="18" charset="0"/>
                        </a:rPr>
                        <a:t> шкале)</a:t>
                      </a:r>
                      <a:endParaRPr lang="ru-RU" sz="1600" dirty="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c>
                  <a:txBody>
                    <a:bodyPr/>
                    <a:lstStyle/>
                    <a:p>
                      <a:endParaRPr lang="ru-RU" sz="1600">
                        <a:latin typeface="Times New Roman" pitchFamily="18" charset="0"/>
                        <a:cs typeface="Times New Roman" pitchFamily="18" charset="0"/>
                      </a:endParaRPr>
                    </a:p>
                  </a:txBody>
                  <a:tcPr/>
                </a:tc>
                <a:tc>
                  <a:txBody>
                    <a:bodyPr/>
                    <a:lstStyle/>
                    <a:p>
                      <a:endParaRPr lang="ru-RU" sz="16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b="1" dirty="0" smtClean="0">
                <a:latin typeface="Times New Roman" pitchFamily="18" charset="0"/>
                <a:cs typeface="Times New Roman" pitchFamily="18" charset="0"/>
              </a:rPr>
              <a:t>Вступительное слово</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5429288"/>
          </a:xfrm>
        </p:spPr>
        <p:txBody>
          <a:bodyPr/>
          <a:lstStyle/>
          <a:p>
            <a:r>
              <a:rPr lang="ru-RU" sz="2300" b="1" dirty="0" smtClean="0">
                <a:latin typeface="Times New Roman" pitchFamily="18" charset="0"/>
                <a:cs typeface="Times New Roman" pitchFamily="18" charset="0"/>
              </a:rPr>
              <a:t>Социальные сервисы </a:t>
            </a:r>
            <a:r>
              <a:rPr lang="ru-RU" sz="2300" b="1" dirty="0" smtClean="0">
                <a:latin typeface="Times New Roman" pitchFamily="18" charset="0"/>
                <a:cs typeface="Times New Roman" pitchFamily="18" charset="0"/>
              </a:rPr>
              <a:t>- </a:t>
            </a:r>
            <a:r>
              <a:rPr lang="ru-RU" sz="2300" b="1" dirty="0" smtClean="0">
                <a:latin typeface="Times New Roman" pitchFamily="18" charset="0"/>
                <a:cs typeface="Times New Roman" pitchFamily="18" charset="0"/>
              </a:rPr>
              <a:t>это возможность изменить формы и стиль взаимодействия ученика и учителя и эффективно добиваться основных результатов обучения. </a:t>
            </a:r>
            <a:endParaRPr lang="ru-RU" sz="2300" b="1" dirty="0" smtClean="0">
              <a:latin typeface="Times New Roman" pitchFamily="18" charset="0"/>
              <a:cs typeface="Times New Roman" pitchFamily="18" charset="0"/>
            </a:endParaRPr>
          </a:p>
          <a:p>
            <a:r>
              <a:rPr lang="ru-RU" sz="2300" b="1" dirty="0" smtClean="0">
                <a:latin typeface="Times New Roman" pitchFamily="18" charset="0"/>
                <a:cs typeface="Times New Roman" pitchFamily="18" charset="0"/>
              </a:rPr>
              <a:t>Благодаря </a:t>
            </a:r>
            <a:r>
              <a:rPr lang="ru-RU" sz="2300" b="1" dirty="0" smtClean="0">
                <a:latin typeface="Times New Roman" pitchFamily="18" charset="0"/>
                <a:cs typeface="Times New Roman" pitchFamily="18" charset="0"/>
              </a:rPr>
              <a:t>социальным сервисам проектная деятельность не просто стала более интересной для учителей и ребят, но и поднялась на более высокую ступень своего развития. </a:t>
            </a:r>
            <a:endParaRPr lang="ru-RU" sz="2300" b="1" dirty="0" smtClean="0">
              <a:latin typeface="Times New Roman" pitchFamily="18" charset="0"/>
              <a:cs typeface="Times New Roman" pitchFamily="18" charset="0"/>
            </a:endParaRPr>
          </a:p>
          <a:p>
            <a:r>
              <a:rPr lang="ru-RU" sz="2300" b="1" dirty="0" smtClean="0">
                <a:latin typeface="Times New Roman" pitchFamily="18" charset="0"/>
                <a:cs typeface="Times New Roman" pitchFamily="18" charset="0"/>
              </a:rPr>
              <a:t>Содружество </a:t>
            </a:r>
            <a:r>
              <a:rPr lang="ru-RU" sz="2300" b="1" dirty="0" smtClean="0">
                <a:latin typeface="Times New Roman" pitchFamily="18" charset="0"/>
                <a:cs typeface="Times New Roman" pitchFamily="18" charset="0"/>
              </a:rPr>
              <a:t>педагогов, ученых и учащихся, организация совместной научно-исследовательской деятельности, создание различных образовательных проектов даст возможность каждому участнику образовательного процесса построить собственную траекторию развития, наиболее полно реализовать свои профессиональные и творческие способности.</a:t>
            </a:r>
            <a:endParaRPr lang="ru-RU" sz="23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b="1" dirty="0" smtClean="0">
                <a:latin typeface="Times New Roman" pitchFamily="18" charset="0"/>
                <a:cs typeface="Times New Roman" pitchFamily="18" charset="0"/>
              </a:rPr>
              <a:t>Вступительное слово</a:t>
            </a:r>
            <a:endParaRPr lang="ru-RU" dirty="0"/>
          </a:p>
        </p:txBody>
      </p:sp>
      <p:sp>
        <p:nvSpPr>
          <p:cNvPr id="3" name="Содержимое 2"/>
          <p:cNvSpPr>
            <a:spLocks noGrp="1"/>
          </p:cNvSpPr>
          <p:nvPr>
            <p:ph idx="1"/>
          </p:nvPr>
        </p:nvSpPr>
        <p:spPr>
          <a:xfrm>
            <a:off x="357158" y="1071546"/>
            <a:ext cx="8501122" cy="5500726"/>
          </a:xfrm>
        </p:spPr>
        <p:txBody>
          <a:bodyPr/>
          <a:lstStyle/>
          <a:p>
            <a:r>
              <a:rPr lang="ru-RU" sz="2000" dirty="0" smtClean="0">
                <a:latin typeface="Times New Roman" pitchFamily="18" charset="0"/>
                <a:cs typeface="Times New Roman" pitchFamily="18" charset="0"/>
              </a:rPr>
              <a:t>Пройдя в декабре 2009 года дистанционный </a:t>
            </a:r>
            <a:r>
              <a:rPr lang="ru-RU" sz="2000" dirty="0" smtClean="0">
                <a:latin typeface="Times New Roman" pitchFamily="18" charset="0"/>
                <a:cs typeface="Times New Roman" pitchFamily="18" charset="0"/>
              </a:rPr>
              <a:t>семинар для </a:t>
            </a:r>
            <a:r>
              <a:rPr lang="ru-RU" sz="2000" dirty="0" err="1" smtClean="0">
                <a:latin typeface="Times New Roman" pitchFamily="18" charset="0"/>
                <a:cs typeface="Times New Roman" pitchFamily="18" charset="0"/>
              </a:rPr>
              <a:t>тьюторов</a:t>
            </a:r>
            <a:r>
              <a:rPr lang="ru-RU" sz="2000" dirty="0" smtClean="0">
                <a:latin typeface="Times New Roman" pitchFamily="18" charset="0"/>
                <a:cs typeface="Times New Roman" pitchFamily="18" charset="0"/>
              </a:rPr>
              <a:t> программы </a:t>
            </a:r>
            <a:r>
              <a:rPr lang="ru-RU" sz="2000" dirty="0" err="1" smtClean="0">
                <a:latin typeface="Times New Roman" pitchFamily="18" charset="0"/>
                <a:cs typeface="Times New Roman" pitchFamily="18" charset="0"/>
              </a:rPr>
              <a:t>Intel</a:t>
            </a:r>
            <a:r>
              <a:rPr lang="ru-RU" sz="2000" dirty="0" smtClean="0">
                <a:latin typeface="Times New Roman" pitchFamily="18" charset="0"/>
                <a:cs typeface="Times New Roman" pitchFamily="18" charset="0"/>
              </a:rPr>
              <a:t> "Обучение для </a:t>
            </a:r>
            <a:r>
              <a:rPr lang="ru-RU" sz="2000" dirty="0" smtClean="0">
                <a:latin typeface="Times New Roman" pitchFamily="18" charset="0"/>
                <a:cs typeface="Times New Roman" pitchFamily="18" charset="0"/>
              </a:rPr>
              <a:t>будущего», который проводила </a:t>
            </a:r>
            <a:r>
              <a:rPr lang="ru-RU" sz="2000" dirty="0" err="1" smtClean="0">
                <a:latin typeface="Times New Roman" pitchFamily="18" charset="0"/>
                <a:cs typeface="Times New Roman" pitchFamily="18" charset="0"/>
              </a:rPr>
              <a:t>С</a:t>
            </a:r>
            <a:r>
              <a:rPr lang="ru-RU" sz="2000" dirty="0" err="1" smtClean="0">
                <a:latin typeface="Times New Roman" pitchFamily="18" charset="0"/>
                <a:cs typeface="Times New Roman" pitchFamily="18" charset="0"/>
              </a:rPr>
              <a:t>клемина</a:t>
            </a:r>
            <a:r>
              <a:rPr lang="ru-RU" sz="2000" dirty="0" smtClean="0">
                <a:latin typeface="Times New Roman" pitchFamily="18" charset="0"/>
                <a:cs typeface="Times New Roman" pitchFamily="18" charset="0"/>
              </a:rPr>
              <a:t> Галина Александровна, я для себя открыла такое направление профессиональной деятельности, которое очертило новые возможности и перспективы, которые лично мне дали не только ценные умения и навыки, но и возможность  такой организации обучающего пространства, в которой мои ученики могут показать и раскрыть себя с личностно-значимых позиций в новых и интересных для себя условиях.</a:t>
            </a:r>
          </a:p>
          <a:p>
            <a:r>
              <a:rPr lang="ru-RU" sz="2000" dirty="0" smtClean="0">
                <a:latin typeface="Times New Roman" pitchFamily="18" charset="0"/>
                <a:cs typeface="Times New Roman" pitchFamily="18" charset="0"/>
              </a:rPr>
              <a:t>Со своими учениками в том же году мы </a:t>
            </a:r>
            <a:r>
              <a:rPr lang="ru-RU" sz="2000" dirty="0" smtClean="0">
                <a:latin typeface="Times New Roman" pitchFamily="18" charset="0"/>
                <a:cs typeface="Times New Roman" pitchFamily="18" charset="0"/>
              </a:rPr>
              <a:t>приняли участие в </a:t>
            </a:r>
            <a:r>
              <a:rPr lang="ru-RU" sz="2000" dirty="0" smtClean="0">
                <a:latin typeface="Times New Roman" pitchFamily="18" charset="0"/>
                <a:cs typeface="Times New Roman" pitchFamily="18" charset="0"/>
              </a:rPr>
              <a:t>межмуниципальной </a:t>
            </a:r>
            <a:r>
              <a:rPr lang="ru-RU" sz="2000" dirty="0" err="1" smtClean="0">
                <a:latin typeface="Times New Roman" pitchFamily="18" charset="0"/>
                <a:cs typeface="Times New Roman" pitchFamily="18" charset="0"/>
              </a:rPr>
              <a:t>Интернет-конференции</a:t>
            </a:r>
            <a:r>
              <a:rPr lang="ru-RU" sz="2000" dirty="0" smtClean="0">
                <a:latin typeface="Times New Roman" pitchFamily="18" charset="0"/>
                <a:cs typeface="Times New Roman" pitchFamily="18" charset="0"/>
              </a:rPr>
              <a:t> "Мой </a:t>
            </a:r>
            <a:r>
              <a:rPr lang="ru-RU" sz="2000" dirty="0" smtClean="0">
                <a:latin typeface="Times New Roman" pitchFamily="18" charset="0"/>
                <a:cs typeface="Times New Roman" pitchFamily="18" charset="0"/>
              </a:rPr>
              <a:t>помощник </a:t>
            </a:r>
            <a:r>
              <a:rPr lang="ru-RU" sz="2000" dirty="0" smtClean="0">
                <a:latin typeface="Times New Roman" pitchFamily="18" charset="0"/>
                <a:cs typeface="Times New Roman" pitchFamily="18" charset="0"/>
              </a:rPr>
              <a:t>компьютер», </a:t>
            </a:r>
            <a:r>
              <a:rPr lang="ru-RU" sz="2000" dirty="0" smtClean="0">
                <a:latin typeface="Times New Roman" pitchFamily="18" charset="0"/>
                <a:cs typeface="Times New Roman" pitchFamily="18" charset="0"/>
              </a:rPr>
              <a:t>обучились </a:t>
            </a:r>
            <a:r>
              <a:rPr lang="ru-RU" sz="2000" dirty="0" smtClean="0">
                <a:latin typeface="Times New Roman" pitchFamily="18" charset="0"/>
                <a:cs typeface="Times New Roman" pitchFamily="18" charset="0"/>
              </a:rPr>
              <a:t> на мастер-классе «</a:t>
            </a:r>
            <a:r>
              <a:rPr lang="ru-RU" sz="2000" dirty="0" err="1" smtClean="0">
                <a:latin typeface="Times New Roman" pitchFamily="18" charset="0"/>
                <a:cs typeface="Times New Roman" pitchFamily="18" charset="0"/>
              </a:rPr>
              <a:t>Скретч</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новая среда </a:t>
            </a:r>
            <a:r>
              <a:rPr lang="ru-RU" sz="2000" dirty="0" smtClean="0">
                <a:latin typeface="Times New Roman" pitchFamily="18" charset="0"/>
                <a:cs typeface="Times New Roman" pitchFamily="18" charset="0"/>
              </a:rPr>
              <a:t>программирования»,  поучаствовали в </a:t>
            </a:r>
            <a:r>
              <a:rPr lang="ru-RU" sz="2000" dirty="0" err="1" smtClean="0">
                <a:latin typeface="Times New Roman" pitchFamily="18" charset="0"/>
                <a:cs typeface="Times New Roman" pitchFamily="18" charset="0"/>
              </a:rPr>
              <a:t>интернет-викторине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Вундер-киндер</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Хочется отметить наши достижения: 2 место в конференции, 3 место в викторине.</a:t>
            </a:r>
          </a:p>
          <a:p>
            <a:r>
              <a:rPr lang="ru-RU" sz="2000" dirty="0" smtClean="0">
                <a:latin typeface="Times New Roman" pitchFamily="18" charset="0"/>
                <a:cs typeface="Times New Roman" pitchFamily="18" charset="0"/>
              </a:rPr>
              <a:t>Все перечисленные мероприятия проводились в среде </a:t>
            </a:r>
            <a:r>
              <a:rPr lang="ru-RU" sz="2000" dirty="0" err="1" smtClean="0">
                <a:latin typeface="Times New Roman" pitchFamily="18" charset="0"/>
                <a:cs typeface="Times New Roman" pitchFamily="18" charset="0"/>
              </a:rPr>
              <a:t>СарВИКИ</a:t>
            </a:r>
            <a:r>
              <a:rPr lang="ru-RU" sz="2000" dirty="0" smtClean="0">
                <a:latin typeface="Times New Roman" pitchFamily="18" charset="0"/>
                <a:cs typeface="Times New Roman" pitchFamily="18" charset="0"/>
              </a:rPr>
              <a:t>, ознакомиться с которой я сегодня хочу предложить.</a:t>
            </a:r>
          </a:p>
          <a:p>
            <a:pPr>
              <a:buNone/>
            </a:pPr>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74638"/>
            <a:ext cx="7543824" cy="796908"/>
          </a:xfrm>
        </p:spPr>
        <p:txBody>
          <a:bodyPr/>
          <a:lstStyle/>
          <a:p>
            <a:r>
              <a:rPr lang="ru-RU" b="1" dirty="0" smtClean="0">
                <a:latin typeface="Times New Roman" pitchFamily="18" charset="0"/>
                <a:cs typeface="Times New Roman" pitchFamily="18" charset="0"/>
              </a:rPr>
              <a:t>Основная часть</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142984"/>
            <a:ext cx="8229600" cy="4983179"/>
          </a:xfrm>
        </p:spPr>
        <p:txBody>
          <a:bodyPr/>
          <a:lstStyle/>
          <a:p>
            <a:pPr marL="514350" indent="-514350">
              <a:buAutoNum type="arabicPeriod"/>
            </a:pPr>
            <a:r>
              <a:rPr lang="ru-RU" b="1" dirty="0" smtClean="0">
                <a:latin typeface="Times New Roman" pitchFamily="18" charset="0"/>
                <a:cs typeface="Times New Roman" pitchFamily="18" charset="0"/>
              </a:rPr>
              <a:t>Обзор возможностей некоторых социальных сервисов.</a:t>
            </a:r>
          </a:p>
          <a:p>
            <a:pPr marL="514350" indent="-514350">
              <a:buNone/>
            </a:pPr>
            <a:r>
              <a:rPr lang="ru-RU" sz="18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Народная мудрость гласит, что лучше 1 раз увидеть, чем 100 раз услышать. А как увидеть то, что находится от тебя за много километров? А как увидеть в обычном что-то новое? Конечно, с помощью фотографии! Это простой и доступный способ сделать далекое - близким, обычное - незаурядным! Это возможность, не отходя от своего компьютера, совершить путешествие, лучше понять, что взволновало других людей, что их интересует, чем они дорожат. Но как организовать обмен фотографиями между людьми, которые находятся на значительных расстояниях друг от друга, или не располагающих возможностью обменяться фотографиями при личных встречах? Конечно с помощью социальных </a:t>
            </a:r>
            <a:r>
              <a:rPr lang="ru-RU" sz="2000" dirty="0" err="1" smtClean="0">
                <a:latin typeface="Times New Roman" pitchFamily="18" charset="0"/>
                <a:cs typeface="Times New Roman" pitchFamily="18" charset="0"/>
              </a:rPr>
              <a:t>фотосервисов</a:t>
            </a:r>
            <a:r>
              <a:rPr lang="ru-RU" sz="2000" dirty="0" smtClean="0">
                <a:latin typeface="Times New Roman" pitchFamily="18" charset="0"/>
                <a:cs typeface="Times New Roman" pitchFamily="18" charset="0"/>
              </a:rPr>
              <a:t>! Сегодня мы познакомимся с одним из популярных и простых в обращении </a:t>
            </a:r>
            <a:r>
              <a:rPr lang="ru-RU" sz="2000" dirty="0" err="1" smtClean="0">
                <a:latin typeface="Times New Roman" pitchFamily="18" charset="0"/>
                <a:cs typeface="Times New Roman" pitchFamily="18" charset="0"/>
              </a:rPr>
              <a:t>фотосервисов</a:t>
            </a:r>
            <a:r>
              <a:rPr lang="ru-RU" sz="2000" dirty="0" smtClean="0">
                <a:latin typeface="Times New Roman" pitchFamily="18" charset="0"/>
                <a:cs typeface="Times New Roman" pitchFamily="18" charset="0"/>
              </a:rPr>
              <a:t> – это </a:t>
            </a:r>
            <a:r>
              <a:rPr lang="ru-RU" sz="2000" dirty="0" err="1" smtClean="0">
                <a:latin typeface="Times New Roman" pitchFamily="18" charset="0"/>
                <a:cs typeface="Times New Roman" pitchFamily="18" charset="0"/>
              </a:rPr>
              <a:t>веб-альбомы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Picasa</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Рабочий стол\Веб альбомы Pikasa.png"/>
          <p:cNvPicPr>
            <a:picLocks noChangeAspect="1" noChangeArrowheads="1"/>
          </p:cNvPicPr>
          <p:nvPr/>
        </p:nvPicPr>
        <p:blipFill>
          <a:blip r:embed="rId2"/>
          <a:srcRect/>
          <a:stretch>
            <a:fillRect/>
          </a:stretch>
        </p:blipFill>
        <p:spPr bwMode="auto">
          <a:xfrm>
            <a:off x="285721" y="285728"/>
            <a:ext cx="8614340" cy="62865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214422"/>
            <a:ext cx="8501122" cy="3816429"/>
          </a:xfrm>
          <a:prstGeom prst="rect">
            <a:avLst/>
          </a:prstGeom>
        </p:spPr>
        <p:txBody>
          <a:bodyPr wrap="square">
            <a:spAutoFit/>
          </a:bodyPr>
          <a:lstStyle/>
          <a:p>
            <a:r>
              <a:rPr lang="en-US" sz="2800" b="1" dirty="0" smtClean="0">
                <a:latin typeface="Times New Roman" pitchFamily="18" charset="0"/>
                <a:cs typeface="Times New Roman" pitchFamily="18" charset="0"/>
              </a:rPr>
              <a:t>C</a:t>
            </a:r>
            <a:r>
              <a:rPr lang="ru-RU" sz="2800" b="1" dirty="0" err="1" smtClean="0">
                <a:latin typeface="Times New Roman" pitchFamily="18" charset="0"/>
                <a:cs typeface="Times New Roman" pitchFamily="18" charset="0"/>
              </a:rPr>
              <a:t>ервис</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SCRIBD</a:t>
            </a:r>
            <a:r>
              <a:rPr lang="ru-RU"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на котором можно размещать различные документы, предоставлять к ним доступ определенным группам лиц, организовывать обсуждения. Вы скажете, а зачем это нужно, ведь есть электронная почта. Однако, познакомившись с возможностями этого сервиса, Вы сможете найти ему массу применений и убедиться в справедливости </a:t>
            </a:r>
            <a:r>
              <a:rPr lang="ru-RU" sz="2800" b="1" dirty="0" smtClean="0">
                <a:latin typeface="Times New Roman" pitchFamily="18" charset="0"/>
                <a:cs typeface="Times New Roman" pitchFamily="18" charset="0"/>
              </a:rPr>
              <a:t>утверждения</a:t>
            </a:r>
          </a:p>
          <a:p>
            <a:endParaRPr lang="ru-RU" dirty="0"/>
          </a:p>
        </p:txBody>
      </p:sp>
      <p:sp>
        <p:nvSpPr>
          <p:cNvPr id="3" name="Прямоугольник 2"/>
          <p:cNvSpPr/>
          <p:nvPr/>
        </p:nvSpPr>
        <p:spPr>
          <a:xfrm>
            <a:off x="857224" y="5000636"/>
            <a:ext cx="7109895" cy="923330"/>
          </a:xfrm>
          <a:prstGeom prst="rect">
            <a:avLst/>
          </a:prstGeom>
        </p:spPr>
        <p:txBody>
          <a:bodyPr wrap="none">
            <a:spAutoFit/>
          </a:bodyPr>
          <a:lstStyle/>
          <a:p>
            <a:r>
              <a:rPr lang="en-US" sz="5400" b="1" dirty="0" smtClean="0">
                <a:latin typeface="Times New Roman" pitchFamily="18" charset="0"/>
                <a:cs typeface="Times New Roman" pitchFamily="18" charset="0"/>
              </a:rPr>
              <a:t>http://www.scribd.com/</a:t>
            </a:r>
            <a:endParaRPr lang="ru-RU" sz="54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or\Рабочий стол\Скрибд.png"/>
          <p:cNvPicPr>
            <a:picLocks noChangeAspect="1" noChangeArrowheads="1"/>
          </p:cNvPicPr>
          <p:nvPr/>
        </p:nvPicPr>
        <p:blipFill>
          <a:blip r:embed="rId2"/>
          <a:srcRect/>
          <a:stretch>
            <a:fillRect/>
          </a:stretch>
        </p:blipFill>
        <p:spPr bwMode="auto">
          <a:xfrm>
            <a:off x="285720" y="285728"/>
            <a:ext cx="8695546" cy="6357982"/>
          </a:xfrm>
          <a:prstGeom prst="rect">
            <a:avLst/>
          </a:prstGeom>
          <a:noFill/>
        </p:spPr>
      </p:pic>
    </p:spTree>
  </p:cSld>
  <p:clrMapOvr>
    <a:masterClrMapping/>
  </p:clrMapOvr>
</p:sld>
</file>

<file path=ppt/theme/theme1.xml><?xml version="1.0" encoding="utf-8"?>
<a:theme xmlns:a="http://schemas.openxmlformats.org/drawingml/2006/main" name="пчёлк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пчёлка</Template>
  <TotalTime>293</TotalTime>
  <Words>1444</Words>
  <PresentationFormat>Экран (4:3)</PresentationFormat>
  <Paragraphs>145</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пчёлка</vt:lpstr>
      <vt:lpstr>Мастер-класс по теме «Социальные сервисы сети Интернет в профессиональной деятельности педагога»</vt:lpstr>
      <vt:lpstr>Слайд 2</vt:lpstr>
      <vt:lpstr>Слайд 3</vt:lpstr>
      <vt:lpstr>Вступительное слово</vt:lpstr>
      <vt:lpstr>Вступительное слово</vt:lpstr>
      <vt:lpstr>Основная часть</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Практическая часть </vt:lpstr>
      <vt:lpstr>Если всё прошло успешно, то Вы увидели надпись Опознавание прошло успешно. Перейдите в Персональную настройку сайта. После проверки и дополнений (изменений) нажмите кнопку Записать.</vt:lpstr>
      <vt:lpstr>Начнем оформление Вашей страницы!</vt:lpstr>
      <vt:lpstr>Оформление Вашей страницы!</vt:lpstr>
      <vt:lpstr>Минимальный ВикиВики</vt:lpstr>
      <vt:lpstr>Вставим изображение!</vt:lpstr>
      <vt:lpstr>Слайд 25</vt:lpstr>
      <vt:lpstr>Слайд 26</vt:lpstr>
      <vt:lpstr>Слайд 27</vt:lpstr>
      <vt:lpstr>Слайд 28</vt:lpstr>
      <vt:lpstr>Слайд 29</vt:lpstr>
      <vt:lpstr>Слайд 30</vt:lpstr>
      <vt:lpstr>Анализ работы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по теме «Социальные сервисы сети Интеренет в профессиональной деятельности педагога»</dc:title>
  <cp:lastModifiedBy>Admin</cp:lastModifiedBy>
  <cp:revision>33</cp:revision>
  <dcterms:modified xsi:type="dcterms:W3CDTF">2010-11-16T20:34:37Z</dcterms:modified>
</cp:coreProperties>
</file>