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7" r:id="rId4"/>
    <p:sldId id="258" r:id="rId5"/>
    <p:sldId id="259" r:id="rId6"/>
    <p:sldId id="266" r:id="rId7"/>
    <p:sldId id="260" r:id="rId8"/>
    <p:sldId id="261" r:id="rId9"/>
    <p:sldId id="262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76" autoAdjust="0"/>
    <p:restoredTop sz="94660"/>
  </p:normalViewPr>
  <p:slideViewPr>
    <p:cSldViewPr>
      <p:cViewPr varScale="1">
        <p:scale>
          <a:sx n="69" d="100"/>
          <a:sy n="69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976E633-0B61-4F25-98BA-95A0C52D2E3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AF66E4-10C9-4998-8C6B-551B9CBA51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6E633-0B61-4F25-98BA-95A0C52D2E3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F66E4-10C9-4998-8C6B-551B9CBA51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6E633-0B61-4F25-98BA-95A0C52D2E3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F66E4-10C9-4998-8C6B-551B9CBA51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6E633-0B61-4F25-98BA-95A0C52D2E3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F66E4-10C9-4998-8C6B-551B9CBA51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976E633-0B61-4F25-98BA-95A0C52D2E3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AF66E4-10C9-4998-8C6B-551B9CBA51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6E633-0B61-4F25-98BA-95A0C52D2E3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FAF66E4-10C9-4998-8C6B-551B9CBA51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6E633-0B61-4F25-98BA-95A0C52D2E3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FAF66E4-10C9-4998-8C6B-551B9CBA51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6E633-0B61-4F25-98BA-95A0C52D2E3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F66E4-10C9-4998-8C6B-551B9CBA51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6E633-0B61-4F25-98BA-95A0C52D2E3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F66E4-10C9-4998-8C6B-551B9CBA51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976E633-0B61-4F25-98BA-95A0C52D2E3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AF66E4-10C9-4998-8C6B-551B9CBA51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976E633-0B61-4F25-98BA-95A0C52D2E3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AF66E4-10C9-4998-8C6B-551B9CBA51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976E633-0B61-4F25-98BA-95A0C52D2E3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FAF66E4-10C9-4998-8C6B-551B9CBA51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Оформление бланков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Угловое и продольное </a:t>
            </a:r>
            <a:r>
              <a:rPr lang="ru-RU" smtClean="0"/>
              <a:t>расположение </a:t>
            </a:r>
            <a:r>
              <a:rPr lang="ru-RU" smtClean="0"/>
              <a:t>реквизитов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w?SetPi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4143404" cy="5356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85786" y="6072206"/>
            <a:ext cx="407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Образец  бланка конкретного вида документа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214942" y="357166"/>
            <a:ext cx="364333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Бланк конкретного вида документа может содержать реквизиты: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 Государственный Герб Российской Федерации;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 герб субъекта Российской Федерации;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 эмблема организации или товарный знак (</a:t>
            </a:r>
            <a:r>
              <a:rPr lang="ru-RU" sz="1600" dirty="0" err="1" smtClean="0"/>
              <a:t>знак</a:t>
            </a:r>
            <a:r>
              <a:rPr lang="ru-RU" sz="1600" dirty="0" smtClean="0"/>
              <a:t> обслуживания);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 Код организации по Общероссийскому классификатору предприятий и организаций (ОКПО);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 наименование организации (автора документа)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 наименование вида документа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 место составления или издания документа (географический пункт)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Также на бланке конкретного вида документа предусмотрено нанесение отметок для размещения реквизитов даты и регистрационного номера документа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6439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Бланк конкретного должностного лица </a:t>
            </a:r>
          </a:p>
          <a:p>
            <a:pPr algn="just"/>
            <a:r>
              <a:rPr lang="ru-RU" dirty="0" smtClean="0"/>
              <a:t>Если правом подписи документов обладает не только руководитель организации, но и руководители структурных подразделений, а также отдельные должностные лица, то организация может иметь бланки писем структурных подразделений и должностных лиц</a:t>
            </a:r>
            <a:endParaRPr lang="ru-RU" dirty="0"/>
          </a:p>
        </p:txBody>
      </p:sp>
      <p:pic>
        <p:nvPicPr>
          <p:cNvPr id="2050" name="Picture 2" descr="new?SetPi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000240"/>
            <a:ext cx="335758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643438" y="6215082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Образец бланка конкретного должностного лица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71481"/>
            <a:ext cx="4090590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071538" y="592933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Образец двуязычного бланка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929322" y="500042"/>
            <a:ext cx="2786082" cy="550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Организации, осуществляющие переписку с зарубежными партнерами, используют бланки на двух языках – русском и иностранным.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Реквизиты на русском </a:t>
            </a:r>
            <a:r>
              <a:rPr lang="ru-RU" smtClean="0"/>
              <a:t>языке оформляют </a:t>
            </a:r>
            <a:r>
              <a:rPr lang="ru-RU" dirty="0" smtClean="0"/>
              <a:t>угловым способом слева, а реквизиты на национальном языке – справа.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85794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Управленческие документы, как  правило, изготавливаются на бланках.</a:t>
            </a:r>
          </a:p>
          <a:p>
            <a:pPr algn="just"/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Бланк документа </a:t>
            </a:r>
            <a:r>
              <a:rPr lang="ru-RU" sz="2200" dirty="0" smtClean="0"/>
              <a:t>– это стандартный лист бумаги, с нанесенными на нем постоянными реквизитами, содержащими информацию об организации – авторе документа.</a:t>
            </a:r>
          </a:p>
          <a:p>
            <a:pPr algn="just"/>
            <a:r>
              <a:rPr lang="ru-RU" sz="2200" dirty="0" smtClean="0"/>
              <a:t>Бланки могут быть изготовлены с помощью средств оперативной полиграфии или воспроизведены с помощью компьютера.</a:t>
            </a:r>
          </a:p>
          <a:p>
            <a:pPr algn="just"/>
            <a:r>
              <a:rPr lang="ru-RU" sz="2200" dirty="0" smtClean="0"/>
              <a:t>Отдельные реквизиты являются абсолютно обязательными для каждого вида документа, независимо от его вида. Отсутствие таких реквизитов в документе лишает его юридической силы.</a:t>
            </a:r>
          </a:p>
          <a:p>
            <a:pPr algn="just"/>
            <a:r>
              <a:rPr lang="ru-RU" sz="2200" dirty="0" smtClean="0"/>
              <a:t>Бланки с изображением Государственного Герба Российской Федерации (гербовые бланки) изготавливаются только типографским способом организациями, имеющими сертификат и лицензию на этот вид деятельности. На гербовых бланках должны быть проставлены порядковые номера и серии. Эти бланки подлежат учету в организациях (фирмах). 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14290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</a:rPr>
              <a:t> ГЕРБ РФ, ГЕРБ СУБЪЕКТА РФ, ЭМБЛЕМЫ</a:t>
            </a:r>
            <a:endParaRPr lang="ru-RU" sz="3600" dirty="0">
              <a:solidFill>
                <a:schemeClr val="accent1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071678"/>
            <a:ext cx="1447798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143380"/>
            <a:ext cx="64135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5643578"/>
            <a:ext cx="8953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1928802"/>
            <a:ext cx="12668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1714488"/>
            <a:ext cx="16002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5572140"/>
            <a:ext cx="2286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14415" y="3786191"/>
            <a:ext cx="857255" cy="15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92" y="5572140"/>
            <a:ext cx="156210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8586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ГОСТ Р 6.30-2003 устанавливает следующие основные виды бланков:</a:t>
            </a:r>
          </a:p>
          <a:p>
            <a:pPr algn="ctr"/>
            <a:endParaRPr lang="ru-RU" sz="36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200" dirty="0"/>
              <a:t> </a:t>
            </a:r>
            <a:r>
              <a:rPr lang="ru-RU" sz="3200" dirty="0" smtClean="0"/>
              <a:t>Бланк для писем;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200" dirty="0"/>
              <a:t> </a:t>
            </a:r>
            <a:r>
              <a:rPr lang="ru-RU" sz="3200" dirty="0" smtClean="0"/>
              <a:t>Общий бланк;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200" dirty="0"/>
              <a:t> </a:t>
            </a:r>
            <a:r>
              <a:rPr lang="ru-RU" sz="3200" dirty="0" smtClean="0"/>
              <a:t>Бланк конкретного вида документа;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200" dirty="0"/>
              <a:t> </a:t>
            </a:r>
            <a:r>
              <a:rPr lang="ru-RU" sz="3200" dirty="0" smtClean="0"/>
              <a:t>Бланк конкретного должностного лица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Бланк для писем используется при переписке организаций (фирмы) со сторонними организациями.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Бланк письма включает реквизиты: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Наименование организации;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Справочные данные об организации;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Код организации по Общероссийскому классификатору       предприятий и</a:t>
            </a:r>
            <a:r>
              <a:rPr lang="ru-RU" sz="2400" dirty="0"/>
              <a:t> </a:t>
            </a:r>
            <a:r>
              <a:rPr lang="ru-RU" sz="2400" dirty="0" smtClean="0"/>
              <a:t>организаций (ОКПО);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В бланке письма обозначают места расположения реквизитов: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дата документа;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регистрационный номер документа;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ссылка на регистрационный номер документа и дату документа.</a:t>
            </a:r>
          </a:p>
          <a:p>
            <a:pPr algn="just"/>
            <a:r>
              <a:rPr lang="ru-RU" sz="2400" dirty="0" smtClean="0"/>
              <a:t>Бланк письма может содержать также изображение герба или эмблемы и наименование вышестоящей организации.</a:t>
            </a:r>
          </a:p>
          <a:p>
            <a:pPr algn="just"/>
            <a:r>
              <a:rPr lang="ru-RU" sz="2400" dirty="0" smtClean="0"/>
              <a:t>Реквизиты бланка письма могут иметь угловое или продольное расположение.</a:t>
            </a:r>
          </a:p>
          <a:p>
            <a:pPr algn="just"/>
            <a:r>
              <a:rPr lang="ru-RU" sz="2400" dirty="0" smtClean="0"/>
              <a:t>На бланке для писем не указывается наименование вида документа («слово письмо»)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w?SetPict"/>
          <p:cNvPicPr>
            <a:picLocks noChangeAspect="1" noChangeArrowheads="1"/>
          </p:cNvPicPr>
          <p:nvPr/>
        </p:nvPicPr>
        <p:blipFill>
          <a:blip r:embed="rId2"/>
          <a:srcRect r="14309"/>
          <a:stretch>
            <a:fillRect/>
          </a:stretch>
        </p:blipFill>
        <p:spPr bwMode="auto">
          <a:xfrm>
            <a:off x="111996" y="142852"/>
            <a:ext cx="403137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057781"/>
            <a:ext cx="421481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Образец бланка письма с угловым центрированным расположением реквизитов</a:t>
            </a: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57686" y="285729"/>
            <a:ext cx="46434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Бланк для писем используется при переписке организаций (фирмы) со сторонними организациями.</a:t>
            </a:r>
          </a:p>
          <a:p>
            <a:r>
              <a:rPr lang="ru-RU" sz="2000" dirty="0" smtClean="0"/>
              <a:t>Бланк письма включает реквизиты: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7686" y="1643050"/>
            <a:ext cx="450059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Наименование организации;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Справочные данные об организации;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Код организации по Общероссийскому классификатору предприятий и организаций (ОКПО);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дата документа;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регистрационный номер документа;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ссылка на регистрационный номер документа и дату документа;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бланк письма может содержать также изображение герба или эмблемы и наименование вышестоящей организации.</a:t>
            </a:r>
          </a:p>
          <a:p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785794"/>
            <a:ext cx="2214578" cy="3571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142984"/>
            <a:ext cx="2214578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571612"/>
            <a:ext cx="2214578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1857364"/>
            <a:ext cx="1143008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1857364"/>
            <a:ext cx="1071570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2000240"/>
            <a:ext cx="2286016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500042"/>
            <a:ext cx="2214578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w?SetPict"/>
          <p:cNvPicPr>
            <a:picLocks noChangeAspect="1" noChangeArrowheads="1"/>
          </p:cNvPicPr>
          <p:nvPr/>
        </p:nvPicPr>
        <p:blipFill>
          <a:blip r:embed="rId2"/>
          <a:srcRect r="14309"/>
          <a:stretch>
            <a:fillRect/>
          </a:stretch>
        </p:blipFill>
        <p:spPr bwMode="auto">
          <a:xfrm>
            <a:off x="111996" y="142852"/>
            <a:ext cx="403137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429124" y="6057781"/>
            <a:ext cx="421481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Образец бланка письма с продольным центрированным расположением реквизитов</a:t>
            </a:r>
          </a:p>
          <a:p>
            <a:pPr algn="ctr"/>
            <a:endParaRPr lang="ru-RU" dirty="0"/>
          </a:p>
        </p:txBody>
      </p:sp>
      <p:pic>
        <p:nvPicPr>
          <p:cNvPr id="1027" name="Picture 3" descr="new?SetPict"/>
          <p:cNvPicPr>
            <a:picLocks noChangeAspect="1" noChangeArrowheads="1"/>
          </p:cNvPicPr>
          <p:nvPr/>
        </p:nvPicPr>
        <p:blipFill>
          <a:blip r:embed="rId3"/>
          <a:srcRect l="4476" r="4522"/>
          <a:stretch>
            <a:fillRect/>
          </a:stretch>
        </p:blipFill>
        <p:spPr bwMode="auto">
          <a:xfrm>
            <a:off x="4429124" y="142852"/>
            <a:ext cx="4357718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057781"/>
            <a:ext cx="421481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Образец бланка письма с угловым центрированным расположением реквизитов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07249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Общий бланк используется для изготовления большинства внутренних документов организации (фирмы).</a:t>
            </a:r>
          </a:p>
          <a:p>
            <a:pPr algn="just"/>
            <a:endParaRPr lang="ru-RU" sz="2200" dirty="0" smtClean="0"/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Бланк называется общим, так как он содержит одинаковый набор реквизитов для всех видов документов, которые на нем создаются.</a:t>
            </a:r>
          </a:p>
          <a:p>
            <a:pPr algn="just"/>
            <a:endParaRPr lang="ru-RU" sz="2200" dirty="0" smtClean="0"/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Если общий бланк дополнить наименованием вида документа, он становится бланком этого вида документа.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w?SetPi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8"/>
            <a:ext cx="4000528" cy="4654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85786" y="5715016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Образец общего бланка с продольным расположением реквизитов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785794"/>
            <a:ext cx="37862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Общий бланк в зависимости от учредительных документов организации (фирмы) может содержать следующие реквизиты: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 Государственный Герб Российской Федерации;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 герб субъекта Российской Федерации;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 эмблема организации или товарный знак (</a:t>
            </a:r>
            <a:r>
              <a:rPr lang="ru-RU" sz="1600" dirty="0" err="1" smtClean="0"/>
              <a:t>знак</a:t>
            </a:r>
            <a:r>
              <a:rPr lang="ru-RU" sz="1600" dirty="0" smtClean="0"/>
              <a:t> обслуживания);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 Код организации по Общероссийскому классификатору предприятий и организаций (ОКПО);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 наименование организации (автора документа)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 место составления или издания документа (географический пункт)</a:t>
            </a:r>
          </a:p>
          <a:p>
            <a:pPr algn="just"/>
            <a:r>
              <a:rPr lang="ru-RU" sz="1600" dirty="0" smtClean="0"/>
              <a:t>Также на общем бланке предусмотрено нанесение отметок для размещения реквизитов даты и регистрационного номера документа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315</TotalTime>
  <Words>669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Оформление бланков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SERVER</dc:creator>
  <cp:lastModifiedBy>****</cp:lastModifiedBy>
  <cp:revision>41</cp:revision>
  <dcterms:created xsi:type="dcterms:W3CDTF">2010-04-09T05:55:28Z</dcterms:created>
  <dcterms:modified xsi:type="dcterms:W3CDTF">2010-04-20T04:35:56Z</dcterms:modified>
</cp:coreProperties>
</file>