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3"/>
  </p:notesMasterIdLst>
  <p:sldIdLst>
    <p:sldId id="256" r:id="rId2"/>
    <p:sldId id="269" r:id="rId3"/>
    <p:sldId id="270" r:id="rId4"/>
    <p:sldId id="271" r:id="rId5"/>
    <p:sldId id="272" r:id="rId6"/>
    <p:sldId id="284" r:id="rId7"/>
    <p:sldId id="308" r:id="rId8"/>
    <p:sldId id="285" r:id="rId9"/>
    <p:sldId id="274" r:id="rId10"/>
    <p:sldId id="273" r:id="rId11"/>
    <p:sldId id="276" r:id="rId12"/>
    <p:sldId id="277" r:id="rId13"/>
    <p:sldId id="278" r:id="rId14"/>
    <p:sldId id="275" r:id="rId15"/>
    <p:sldId id="286" r:id="rId16"/>
    <p:sldId id="279" r:id="rId17"/>
    <p:sldId id="280" r:id="rId18"/>
    <p:sldId id="281" r:id="rId19"/>
    <p:sldId id="310" r:id="rId20"/>
    <p:sldId id="311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rind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66"/>
    <a:srgbClr val="993300"/>
    <a:srgbClr val="FF99FF"/>
    <a:srgbClr val="CC6600"/>
    <a:srgbClr val="FFFF99"/>
    <a:srgbClr val="FFCC0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8" autoAdjust="0"/>
    <p:restoredTop sz="86377" autoAdjust="0"/>
  </p:normalViewPr>
  <p:slideViewPr>
    <p:cSldViewPr>
      <p:cViewPr varScale="1">
        <p:scale>
          <a:sx n="78" d="100"/>
          <a:sy n="78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88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A8542-FE10-4A25-B6F1-94373B99D6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C5D9E64-FD98-4078-B977-943B6704A0FD}">
      <dgm:prSet phldrT="[Текст]" custT="1"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sz="2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Общие сведения</a:t>
          </a:r>
          <a:endParaRPr lang="ru-RU" sz="20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35D894-FA96-4BAF-BB97-5A3F3B28C092}" type="parTrans" cxnId="{BB47FEA0-52B8-40F5-B4A3-9A8CACD93DE5}">
      <dgm:prSet/>
      <dgm:spPr/>
      <dgm:t>
        <a:bodyPr/>
        <a:lstStyle/>
        <a:p>
          <a:endParaRPr lang="ru-RU"/>
        </a:p>
      </dgm:t>
    </dgm:pt>
    <dgm:pt modelId="{D48F3463-407B-4874-BD53-66C92CD78B31}" type="sibTrans" cxnId="{BB47FEA0-52B8-40F5-B4A3-9A8CACD93DE5}">
      <dgm:prSet/>
      <dgm:spPr/>
      <dgm:t>
        <a:bodyPr/>
        <a:lstStyle/>
        <a:p>
          <a:endParaRPr lang="ru-RU"/>
        </a:p>
      </dgm:t>
    </dgm:pt>
    <dgm:pt modelId="{6F392623-DFF8-4023-8026-01E8DE0519F4}">
      <dgm:prSet phldrT="[Текст]"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Обобщение опыта</a:t>
          </a:r>
          <a:endParaRPr lang="ru-RU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0DC9F2-DA12-4E6F-9AA0-576AF0664FDE}" type="parTrans" cxnId="{72B91569-2619-46CD-A1C6-672334A7C8E2}">
      <dgm:prSet/>
      <dgm:spPr/>
      <dgm:t>
        <a:bodyPr/>
        <a:lstStyle/>
        <a:p>
          <a:endParaRPr lang="ru-RU"/>
        </a:p>
      </dgm:t>
    </dgm:pt>
    <dgm:pt modelId="{4249451C-EDAC-458D-8D36-F5FE5E7B0735}" type="sibTrans" cxnId="{72B91569-2619-46CD-A1C6-672334A7C8E2}">
      <dgm:prSet/>
      <dgm:spPr/>
      <dgm:t>
        <a:bodyPr/>
        <a:lstStyle/>
        <a:p>
          <a:endParaRPr lang="ru-RU"/>
        </a:p>
      </dgm:t>
    </dgm:pt>
    <dgm:pt modelId="{6EA0EDD6-43D2-4974-999E-D97536DBB9B5}">
      <dgm:prSet phldrT="[Текст]"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Публикации  и отзывы о публикациях</a:t>
          </a:r>
          <a:endParaRPr lang="ru-RU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49D26D-E9F4-4DC6-867D-FD3068D02CFE}" type="parTrans" cxnId="{007BEC5F-4CB0-48F6-B7DB-C4E25685FBE5}">
      <dgm:prSet/>
      <dgm:spPr/>
      <dgm:t>
        <a:bodyPr/>
        <a:lstStyle/>
        <a:p>
          <a:endParaRPr lang="ru-RU"/>
        </a:p>
      </dgm:t>
    </dgm:pt>
    <dgm:pt modelId="{B659DC1C-58F9-43AB-837E-BFF5DD11A7B1}" type="sibTrans" cxnId="{007BEC5F-4CB0-48F6-B7DB-C4E25685FBE5}">
      <dgm:prSet/>
      <dgm:spPr/>
      <dgm:t>
        <a:bodyPr/>
        <a:lstStyle/>
        <a:p>
          <a:endParaRPr lang="ru-RU"/>
        </a:p>
      </dgm:t>
    </dgm:pt>
    <dgm:pt modelId="{C9C883EB-62D0-4A37-A65D-61B61B9869FA}">
      <dgm:prSet custT="1"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sz="2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Сведения об аттестации</a:t>
          </a:r>
          <a:endParaRPr lang="ru-RU" sz="20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8A16F6-5F87-49E7-AB3F-E05B07F8D3D7}" type="parTrans" cxnId="{91B73E63-4B3F-4FC2-9153-5D898D3A9F69}">
      <dgm:prSet/>
      <dgm:spPr/>
      <dgm:t>
        <a:bodyPr/>
        <a:lstStyle/>
        <a:p>
          <a:endParaRPr lang="ru-RU"/>
        </a:p>
      </dgm:t>
    </dgm:pt>
    <dgm:pt modelId="{BB5B6AFA-30B8-475F-B9FA-802D5C124F7B}" type="sibTrans" cxnId="{91B73E63-4B3F-4FC2-9153-5D898D3A9F69}">
      <dgm:prSet/>
      <dgm:spPr/>
      <dgm:t>
        <a:bodyPr/>
        <a:lstStyle/>
        <a:p>
          <a:endParaRPr lang="ru-RU"/>
        </a:p>
      </dgm:t>
    </dgm:pt>
    <dgm:pt modelId="{D690DA1B-ACED-4BCB-A803-99C93DC04849}">
      <dgm:prSet custT="1"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sz="2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Повышение квалификации</a:t>
          </a:r>
          <a:endParaRPr lang="ru-RU" sz="20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FE2AE-54DB-49DA-BABA-D1527FE3A5D3}" type="parTrans" cxnId="{7DF4A0C8-36E8-46CC-8F3A-57845A7B1102}">
      <dgm:prSet/>
      <dgm:spPr/>
      <dgm:t>
        <a:bodyPr/>
        <a:lstStyle/>
        <a:p>
          <a:endParaRPr lang="ru-RU"/>
        </a:p>
      </dgm:t>
    </dgm:pt>
    <dgm:pt modelId="{675EA563-6888-4046-B38D-CC71E3A866EA}" type="sibTrans" cxnId="{7DF4A0C8-36E8-46CC-8F3A-57845A7B1102}">
      <dgm:prSet/>
      <dgm:spPr/>
      <dgm:t>
        <a:bodyPr/>
        <a:lstStyle/>
        <a:p>
          <a:endParaRPr lang="ru-RU"/>
        </a:p>
      </dgm:t>
    </dgm:pt>
    <dgm:pt modelId="{B8EE9CA1-7663-4E15-A74A-F0F59D962883}">
      <dgm:prSet custT="1"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sz="2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Учебно-материальная база </a:t>
          </a:r>
          <a:endParaRPr lang="ru-RU" sz="20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A3496E-BE6C-4A41-8518-6DF5DACE02C1}" type="parTrans" cxnId="{58940D57-B72A-4620-BE8A-1DF77C0EDEDC}">
      <dgm:prSet/>
      <dgm:spPr/>
      <dgm:t>
        <a:bodyPr/>
        <a:lstStyle/>
        <a:p>
          <a:endParaRPr lang="ru-RU"/>
        </a:p>
      </dgm:t>
    </dgm:pt>
    <dgm:pt modelId="{DF7FF9CF-1270-48C7-A8C1-338E06BC3D21}" type="sibTrans" cxnId="{58940D57-B72A-4620-BE8A-1DF77C0EDEDC}">
      <dgm:prSet/>
      <dgm:spPr/>
      <dgm:t>
        <a:bodyPr/>
        <a:lstStyle/>
        <a:p>
          <a:endParaRPr lang="ru-RU"/>
        </a:p>
      </dgm:t>
    </dgm:pt>
    <dgm:pt modelId="{2740F437-F058-4F77-937E-9D2146A9DE5E}">
      <dgm:prSet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Результаты педагогической деятельности</a:t>
          </a:r>
          <a:endParaRPr lang="ru-RU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EEEA00-F668-4F66-979D-889BA17BF69F}" type="parTrans" cxnId="{88ADD493-A206-4940-80F3-1F67F58F9FA8}">
      <dgm:prSet/>
      <dgm:spPr/>
      <dgm:t>
        <a:bodyPr/>
        <a:lstStyle/>
        <a:p>
          <a:endParaRPr lang="ru-RU"/>
        </a:p>
      </dgm:t>
    </dgm:pt>
    <dgm:pt modelId="{A0C333E6-09F7-4C52-96EA-42DFAE9D42EB}" type="sibTrans" cxnId="{88ADD493-A206-4940-80F3-1F67F58F9FA8}">
      <dgm:prSet/>
      <dgm:spPr/>
      <dgm:t>
        <a:bodyPr/>
        <a:lstStyle/>
        <a:p>
          <a:endParaRPr lang="ru-RU"/>
        </a:p>
      </dgm:t>
    </dgm:pt>
    <dgm:pt modelId="{C8F5835A-ECA5-4691-BDEB-FD211E569437}">
      <dgm:prSet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Внеурочная деятельность по предмету</a:t>
          </a:r>
          <a:endParaRPr lang="ru-RU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BF042B-B34A-4E81-99E8-FF83CBE125D5}" type="parTrans" cxnId="{99907537-8CD6-43DF-BDD0-E97505C6642E}">
      <dgm:prSet/>
      <dgm:spPr/>
      <dgm:t>
        <a:bodyPr/>
        <a:lstStyle/>
        <a:p>
          <a:endParaRPr lang="ru-RU"/>
        </a:p>
      </dgm:t>
    </dgm:pt>
    <dgm:pt modelId="{6589AD28-9009-493E-8D8E-B276EC787B1E}" type="sibTrans" cxnId="{99907537-8CD6-43DF-BDD0-E97505C6642E}">
      <dgm:prSet/>
      <dgm:spPr/>
      <dgm:t>
        <a:bodyPr/>
        <a:lstStyle/>
        <a:p>
          <a:endParaRPr lang="ru-RU"/>
        </a:p>
      </dgm:t>
    </dgm:pt>
    <dgm:pt modelId="{B1921916-490B-4774-80B9-183E195FA7E9}">
      <dgm:prSet/>
      <dgm:spPr>
        <a:solidFill>
          <a:srgbClr val="FFFF99"/>
        </a:solidFill>
        <a:ln>
          <a:solidFill>
            <a:srgbClr val="CC6600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Научно- методическая деятельность</a:t>
          </a:r>
          <a:endParaRPr lang="ru-RU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0FAF84-6210-45D3-AF8E-5A7CE49A64A3}" type="parTrans" cxnId="{C05F3BE6-56D9-4C6B-B1E9-54AFBB19D0F6}">
      <dgm:prSet/>
      <dgm:spPr/>
      <dgm:t>
        <a:bodyPr/>
        <a:lstStyle/>
        <a:p>
          <a:endParaRPr lang="ru-RU"/>
        </a:p>
      </dgm:t>
    </dgm:pt>
    <dgm:pt modelId="{D81FE380-F63F-447B-B1C5-5F6F45B2BFC1}" type="sibTrans" cxnId="{C05F3BE6-56D9-4C6B-B1E9-54AFBB19D0F6}">
      <dgm:prSet/>
      <dgm:spPr/>
      <dgm:t>
        <a:bodyPr/>
        <a:lstStyle/>
        <a:p>
          <a:endParaRPr lang="ru-RU"/>
        </a:p>
      </dgm:t>
    </dgm:pt>
    <dgm:pt modelId="{2E3A023A-9870-4B7E-B10C-BF87B747B165}" type="pres">
      <dgm:prSet presAssocID="{2D5A8542-FE10-4A25-B6F1-94373B99D677}" presName="linearFlow" presStyleCnt="0">
        <dgm:presLayoutVars>
          <dgm:dir/>
          <dgm:resizeHandles val="exact"/>
        </dgm:presLayoutVars>
      </dgm:prSet>
      <dgm:spPr/>
    </dgm:pt>
    <dgm:pt modelId="{24D83F78-19F0-47AF-9655-11B1E518B562}" type="pres">
      <dgm:prSet presAssocID="{DC5D9E64-FD98-4078-B977-943B6704A0FD}" presName="composite" presStyleCnt="0"/>
      <dgm:spPr/>
    </dgm:pt>
    <dgm:pt modelId="{A2B3FC36-EA0B-4145-9926-589A6FB70A80}" type="pres">
      <dgm:prSet presAssocID="{DC5D9E64-FD98-4078-B977-943B6704A0FD}" presName="imgShp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C6600"/>
          </a:solidFill>
        </a:ln>
      </dgm:spPr>
    </dgm:pt>
    <dgm:pt modelId="{4D79D1DE-24B7-45DC-BEDA-0303B45F6C1F}" type="pres">
      <dgm:prSet presAssocID="{DC5D9E64-FD98-4078-B977-943B6704A0FD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573F9-483B-4240-AD00-C47BCCE4AF11}" type="pres">
      <dgm:prSet presAssocID="{D48F3463-407B-4874-BD53-66C92CD78B31}" presName="spacing" presStyleCnt="0"/>
      <dgm:spPr/>
    </dgm:pt>
    <dgm:pt modelId="{DEE94C44-4BD2-4EC1-83C1-89520481B236}" type="pres">
      <dgm:prSet presAssocID="{C9C883EB-62D0-4A37-A65D-61B61B9869FA}" presName="composite" presStyleCnt="0"/>
      <dgm:spPr/>
    </dgm:pt>
    <dgm:pt modelId="{6D997DCA-A090-4E5E-A994-8176081ACCED}" type="pres">
      <dgm:prSet presAssocID="{C9C883EB-62D0-4A37-A65D-61B61B9869FA}" presName="imgShp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C6600"/>
          </a:solidFill>
        </a:ln>
      </dgm:spPr>
    </dgm:pt>
    <dgm:pt modelId="{06880B61-CE89-49E8-9B0A-C68C32F39A01}" type="pres">
      <dgm:prSet presAssocID="{C9C883EB-62D0-4A37-A65D-61B61B9869FA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5B1DA-77A6-4C58-A58D-6BDA66051947}" type="pres">
      <dgm:prSet presAssocID="{BB5B6AFA-30B8-475F-B9FA-802D5C124F7B}" presName="spacing" presStyleCnt="0"/>
      <dgm:spPr/>
    </dgm:pt>
    <dgm:pt modelId="{33D0064B-C54A-4B63-93CB-9E4F01216CBD}" type="pres">
      <dgm:prSet presAssocID="{D690DA1B-ACED-4BCB-A803-99C93DC04849}" presName="composite" presStyleCnt="0"/>
      <dgm:spPr/>
    </dgm:pt>
    <dgm:pt modelId="{1C8CB44F-14D4-4CFE-888C-1ADA1B1AFCFF}" type="pres">
      <dgm:prSet presAssocID="{D690DA1B-ACED-4BCB-A803-99C93DC04849}" presName="imgShp" presStyleLbl="fgImgPlac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C6600"/>
          </a:solidFill>
        </a:ln>
      </dgm:spPr>
    </dgm:pt>
    <dgm:pt modelId="{901B5021-6EB0-4C08-AC99-55EE767589D9}" type="pres">
      <dgm:prSet presAssocID="{D690DA1B-ACED-4BCB-A803-99C93DC04849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0A322-FF42-4D0B-8435-A0EC7A1F54BE}" type="pres">
      <dgm:prSet presAssocID="{675EA563-6888-4046-B38D-CC71E3A866EA}" presName="spacing" presStyleCnt="0"/>
      <dgm:spPr/>
    </dgm:pt>
    <dgm:pt modelId="{5C400297-2D24-43DD-8BB3-7301C7FCF3A9}" type="pres">
      <dgm:prSet presAssocID="{B8EE9CA1-7663-4E15-A74A-F0F59D962883}" presName="composite" presStyleCnt="0"/>
      <dgm:spPr/>
    </dgm:pt>
    <dgm:pt modelId="{2CF64C81-F28C-483F-8959-4306ADD371A8}" type="pres">
      <dgm:prSet presAssocID="{B8EE9CA1-7663-4E15-A74A-F0F59D962883}" presName="imgShp" presStyleLbl="fgImgPlac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CC6600"/>
          </a:solidFill>
        </a:ln>
      </dgm:spPr>
    </dgm:pt>
    <dgm:pt modelId="{32D064A5-FE36-45EC-BB04-ADC2F898E915}" type="pres">
      <dgm:prSet presAssocID="{B8EE9CA1-7663-4E15-A74A-F0F59D962883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8444F-A1C9-486D-99CB-391C58F49F88}" type="pres">
      <dgm:prSet presAssocID="{DF7FF9CF-1270-48C7-A8C1-338E06BC3D21}" presName="spacing" presStyleCnt="0"/>
      <dgm:spPr/>
    </dgm:pt>
    <dgm:pt modelId="{FBEA7FB8-BD88-4B0E-BF72-58CCC9B21969}" type="pres">
      <dgm:prSet presAssocID="{2740F437-F058-4F77-937E-9D2146A9DE5E}" presName="composite" presStyleCnt="0"/>
      <dgm:spPr/>
    </dgm:pt>
    <dgm:pt modelId="{134E538E-1A25-4486-8DC2-8A53BFB333E5}" type="pres">
      <dgm:prSet presAssocID="{2740F437-F058-4F77-937E-9D2146A9DE5E}" presName="imgShp" presStyleLbl="fgImgPlac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CC6600"/>
          </a:solidFill>
        </a:ln>
      </dgm:spPr>
    </dgm:pt>
    <dgm:pt modelId="{EA80FF78-E332-4C88-8BCC-28F0EA98DD77}" type="pres">
      <dgm:prSet presAssocID="{2740F437-F058-4F77-937E-9D2146A9DE5E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7053D-B449-4C50-9FB8-94E423D8F7C6}" type="pres">
      <dgm:prSet presAssocID="{A0C333E6-09F7-4C52-96EA-42DFAE9D42EB}" presName="spacing" presStyleCnt="0"/>
      <dgm:spPr/>
    </dgm:pt>
    <dgm:pt modelId="{8469B0DF-C691-473D-A123-00B6901CAA34}" type="pres">
      <dgm:prSet presAssocID="{C8F5835A-ECA5-4691-BDEB-FD211E569437}" presName="composite" presStyleCnt="0"/>
      <dgm:spPr/>
    </dgm:pt>
    <dgm:pt modelId="{504588FD-325E-41E8-91BB-C028647FEF55}" type="pres">
      <dgm:prSet presAssocID="{C8F5835A-ECA5-4691-BDEB-FD211E569437}" presName="imgShp" presStyleLbl="fgImgPlac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CC6600"/>
          </a:solidFill>
        </a:ln>
      </dgm:spPr>
    </dgm:pt>
    <dgm:pt modelId="{8CDB6C19-DD08-4B7A-9546-1E9BFEAABCD6}" type="pres">
      <dgm:prSet presAssocID="{C8F5835A-ECA5-4691-BDEB-FD211E569437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80D8-C619-459E-8DE6-17E92A82CC65}" type="pres">
      <dgm:prSet presAssocID="{6589AD28-9009-493E-8D8E-B276EC787B1E}" presName="spacing" presStyleCnt="0"/>
      <dgm:spPr/>
    </dgm:pt>
    <dgm:pt modelId="{B1F7707A-475A-4CB4-BFF2-6D3E1D85DFA3}" type="pres">
      <dgm:prSet presAssocID="{B1921916-490B-4774-80B9-183E195FA7E9}" presName="composite" presStyleCnt="0"/>
      <dgm:spPr/>
    </dgm:pt>
    <dgm:pt modelId="{D3FDABD8-479C-4E9D-9716-9D23A5AE0DC7}" type="pres">
      <dgm:prSet presAssocID="{B1921916-490B-4774-80B9-183E195FA7E9}" presName="imgShp" presStyleLbl="fgImgPlac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rgbClr val="CC6600"/>
          </a:solidFill>
        </a:ln>
      </dgm:spPr>
    </dgm:pt>
    <dgm:pt modelId="{2B3D9806-21A7-41C8-89FD-E7629F5A904C}" type="pres">
      <dgm:prSet presAssocID="{B1921916-490B-4774-80B9-183E195FA7E9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2A0D7-FD20-4710-9C1C-B459EC2CB016}" type="pres">
      <dgm:prSet presAssocID="{D81FE380-F63F-447B-B1C5-5F6F45B2BFC1}" presName="spacing" presStyleCnt="0"/>
      <dgm:spPr/>
    </dgm:pt>
    <dgm:pt modelId="{10F14761-7D53-43E8-8158-E641E617D195}" type="pres">
      <dgm:prSet presAssocID="{6F392623-DFF8-4023-8026-01E8DE0519F4}" presName="composite" presStyleCnt="0"/>
      <dgm:spPr/>
    </dgm:pt>
    <dgm:pt modelId="{80D02472-C790-45BF-A532-96D92F8F9612}" type="pres">
      <dgm:prSet presAssocID="{6F392623-DFF8-4023-8026-01E8DE0519F4}" presName="imgShp" presStyleLbl="fgImgPlac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  <a:ln>
          <a:solidFill>
            <a:srgbClr val="CC6600"/>
          </a:solidFill>
        </a:ln>
      </dgm:spPr>
    </dgm:pt>
    <dgm:pt modelId="{F64E4D7E-7404-4938-859D-258C0FAF623B}" type="pres">
      <dgm:prSet presAssocID="{6F392623-DFF8-4023-8026-01E8DE0519F4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114E9-26AD-4429-9E2E-CF7E6FC8CFB4}" type="pres">
      <dgm:prSet presAssocID="{4249451C-EDAC-458D-8D36-F5FE5E7B0735}" presName="spacing" presStyleCnt="0"/>
      <dgm:spPr/>
    </dgm:pt>
    <dgm:pt modelId="{48D15902-9BD1-4FE7-B33B-1655D7F5299B}" type="pres">
      <dgm:prSet presAssocID="{6EA0EDD6-43D2-4974-999E-D97536DBB9B5}" presName="composite" presStyleCnt="0"/>
      <dgm:spPr/>
    </dgm:pt>
    <dgm:pt modelId="{A98168B0-DD9E-4D3F-BB4D-243592BFD271}" type="pres">
      <dgm:prSet presAssocID="{6EA0EDD6-43D2-4974-999E-D97536DBB9B5}" presName="imgShp" presStyleLbl="fgImgPlac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  <a:ln>
          <a:solidFill>
            <a:srgbClr val="CC6600"/>
          </a:solidFill>
        </a:ln>
      </dgm:spPr>
    </dgm:pt>
    <dgm:pt modelId="{4EDCE229-756A-47D1-A366-F2BCDD8CA760}" type="pres">
      <dgm:prSet presAssocID="{6EA0EDD6-43D2-4974-999E-D97536DBB9B5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22488-2291-4CA4-8841-F0BFFB562167}" type="presOf" srcId="{C8F5835A-ECA5-4691-BDEB-FD211E569437}" destId="{8CDB6C19-DD08-4B7A-9546-1E9BFEAABCD6}" srcOrd="0" destOrd="0" presId="urn:microsoft.com/office/officeart/2005/8/layout/vList3"/>
    <dgm:cxn modelId="{007BEC5F-4CB0-48F6-B7DB-C4E25685FBE5}" srcId="{2D5A8542-FE10-4A25-B6F1-94373B99D677}" destId="{6EA0EDD6-43D2-4974-999E-D97536DBB9B5}" srcOrd="8" destOrd="0" parTransId="{D949D26D-E9F4-4DC6-867D-FD3068D02CFE}" sibTransId="{B659DC1C-58F9-43AB-837E-BFF5DD11A7B1}"/>
    <dgm:cxn modelId="{C05F3BE6-56D9-4C6B-B1E9-54AFBB19D0F6}" srcId="{2D5A8542-FE10-4A25-B6F1-94373B99D677}" destId="{B1921916-490B-4774-80B9-183E195FA7E9}" srcOrd="6" destOrd="0" parTransId="{400FAF84-6210-45D3-AF8E-5A7CE49A64A3}" sibTransId="{D81FE380-F63F-447B-B1C5-5F6F45B2BFC1}"/>
    <dgm:cxn modelId="{88ADD493-A206-4940-80F3-1F67F58F9FA8}" srcId="{2D5A8542-FE10-4A25-B6F1-94373B99D677}" destId="{2740F437-F058-4F77-937E-9D2146A9DE5E}" srcOrd="4" destOrd="0" parTransId="{5AEEEA00-F668-4F66-979D-889BA17BF69F}" sibTransId="{A0C333E6-09F7-4C52-96EA-42DFAE9D42EB}"/>
    <dgm:cxn modelId="{7F0E3C74-DC03-49A2-B401-A122B1B434C4}" type="presOf" srcId="{DC5D9E64-FD98-4078-B977-943B6704A0FD}" destId="{4D79D1DE-24B7-45DC-BEDA-0303B45F6C1F}" srcOrd="0" destOrd="0" presId="urn:microsoft.com/office/officeart/2005/8/layout/vList3"/>
    <dgm:cxn modelId="{BB47FEA0-52B8-40F5-B4A3-9A8CACD93DE5}" srcId="{2D5A8542-FE10-4A25-B6F1-94373B99D677}" destId="{DC5D9E64-FD98-4078-B977-943B6704A0FD}" srcOrd="0" destOrd="0" parTransId="{EC35D894-FA96-4BAF-BB97-5A3F3B28C092}" sibTransId="{D48F3463-407B-4874-BD53-66C92CD78B31}"/>
    <dgm:cxn modelId="{B73C4A47-CB4D-4618-8B4B-DB3A1593E462}" type="presOf" srcId="{D690DA1B-ACED-4BCB-A803-99C93DC04849}" destId="{901B5021-6EB0-4C08-AC99-55EE767589D9}" srcOrd="0" destOrd="0" presId="urn:microsoft.com/office/officeart/2005/8/layout/vList3"/>
    <dgm:cxn modelId="{7E6D3FCD-36A1-4B9A-8964-00C92EF57C67}" type="presOf" srcId="{6EA0EDD6-43D2-4974-999E-D97536DBB9B5}" destId="{4EDCE229-756A-47D1-A366-F2BCDD8CA760}" srcOrd="0" destOrd="0" presId="urn:microsoft.com/office/officeart/2005/8/layout/vList3"/>
    <dgm:cxn modelId="{DFC83FEA-371B-41A1-A3A2-DF5E765C6681}" type="presOf" srcId="{B1921916-490B-4774-80B9-183E195FA7E9}" destId="{2B3D9806-21A7-41C8-89FD-E7629F5A904C}" srcOrd="0" destOrd="0" presId="urn:microsoft.com/office/officeart/2005/8/layout/vList3"/>
    <dgm:cxn modelId="{72B91569-2619-46CD-A1C6-672334A7C8E2}" srcId="{2D5A8542-FE10-4A25-B6F1-94373B99D677}" destId="{6F392623-DFF8-4023-8026-01E8DE0519F4}" srcOrd="7" destOrd="0" parTransId="{B60DC9F2-DA12-4E6F-9AA0-576AF0664FDE}" sibTransId="{4249451C-EDAC-458D-8D36-F5FE5E7B0735}"/>
    <dgm:cxn modelId="{44484E96-6193-4153-828B-2FA2F3C4885E}" type="presOf" srcId="{2D5A8542-FE10-4A25-B6F1-94373B99D677}" destId="{2E3A023A-9870-4B7E-B10C-BF87B747B165}" srcOrd="0" destOrd="0" presId="urn:microsoft.com/office/officeart/2005/8/layout/vList3"/>
    <dgm:cxn modelId="{B1DB7AE7-7747-429B-AA4A-3A17546CF4BC}" type="presOf" srcId="{C9C883EB-62D0-4A37-A65D-61B61B9869FA}" destId="{06880B61-CE89-49E8-9B0A-C68C32F39A01}" srcOrd="0" destOrd="0" presId="urn:microsoft.com/office/officeart/2005/8/layout/vList3"/>
    <dgm:cxn modelId="{91B73E63-4B3F-4FC2-9153-5D898D3A9F69}" srcId="{2D5A8542-FE10-4A25-B6F1-94373B99D677}" destId="{C9C883EB-62D0-4A37-A65D-61B61B9869FA}" srcOrd="1" destOrd="0" parTransId="{168A16F6-5F87-49E7-AB3F-E05B07F8D3D7}" sibTransId="{BB5B6AFA-30B8-475F-B9FA-802D5C124F7B}"/>
    <dgm:cxn modelId="{A3A3DE1C-79F0-429A-BECD-D9F235D5D402}" type="presOf" srcId="{B8EE9CA1-7663-4E15-A74A-F0F59D962883}" destId="{32D064A5-FE36-45EC-BB04-ADC2F898E915}" srcOrd="0" destOrd="0" presId="urn:microsoft.com/office/officeart/2005/8/layout/vList3"/>
    <dgm:cxn modelId="{99907537-8CD6-43DF-BDD0-E97505C6642E}" srcId="{2D5A8542-FE10-4A25-B6F1-94373B99D677}" destId="{C8F5835A-ECA5-4691-BDEB-FD211E569437}" srcOrd="5" destOrd="0" parTransId="{6ABF042B-B34A-4E81-99E8-FF83CBE125D5}" sibTransId="{6589AD28-9009-493E-8D8E-B276EC787B1E}"/>
    <dgm:cxn modelId="{A40CCD8B-0BA9-4182-87DD-2209B466612E}" type="presOf" srcId="{2740F437-F058-4F77-937E-9D2146A9DE5E}" destId="{EA80FF78-E332-4C88-8BCC-28F0EA98DD77}" srcOrd="0" destOrd="0" presId="urn:microsoft.com/office/officeart/2005/8/layout/vList3"/>
    <dgm:cxn modelId="{7DF4A0C8-36E8-46CC-8F3A-57845A7B1102}" srcId="{2D5A8542-FE10-4A25-B6F1-94373B99D677}" destId="{D690DA1B-ACED-4BCB-A803-99C93DC04849}" srcOrd="2" destOrd="0" parTransId="{76DFE2AE-54DB-49DA-BABA-D1527FE3A5D3}" sibTransId="{675EA563-6888-4046-B38D-CC71E3A866EA}"/>
    <dgm:cxn modelId="{58940D57-B72A-4620-BE8A-1DF77C0EDEDC}" srcId="{2D5A8542-FE10-4A25-B6F1-94373B99D677}" destId="{B8EE9CA1-7663-4E15-A74A-F0F59D962883}" srcOrd="3" destOrd="0" parTransId="{FAA3496E-BE6C-4A41-8518-6DF5DACE02C1}" sibTransId="{DF7FF9CF-1270-48C7-A8C1-338E06BC3D21}"/>
    <dgm:cxn modelId="{E36ACAFF-AA78-4804-83BD-7F69E0675A84}" type="presOf" srcId="{6F392623-DFF8-4023-8026-01E8DE0519F4}" destId="{F64E4D7E-7404-4938-859D-258C0FAF623B}" srcOrd="0" destOrd="0" presId="urn:microsoft.com/office/officeart/2005/8/layout/vList3"/>
    <dgm:cxn modelId="{7ABBCA76-CAEB-4944-B10B-5B01B2F4CEF6}" type="presParOf" srcId="{2E3A023A-9870-4B7E-B10C-BF87B747B165}" destId="{24D83F78-19F0-47AF-9655-11B1E518B562}" srcOrd="0" destOrd="0" presId="urn:microsoft.com/office/officeart/2005/8/layout/vList3"/>
    <dgm:cxn modelId="{9EA7F152-15A9-49FB-A6BD-61925B538B80}" type="presParOf" srcId="{24D83F78-19F0-47AF-9655-11B1E518B562}" destId="{A2B3FC36-EA0B-4145-9926-589A6FB70A80}" srcOrd="0" destOrd="0" presId="urn:microsoft.com/office/officeart/2005/8/layout/vList3"/>
    <dgm:cxn modelId="{6D17ACAA-4C80-417B-885D-64E0B9E632FD}" type="presParOf" srcId="{24D83F78-19F0-47AF-9655-11B1E518B562}" destId="{4D79D1DE-24B7-45DC-BEDA-0303B45F6C1F}" srcOrd="1" destOrd="0" presId="urn:microsoft.com/office/officeart/2005/8/layout/vList3"/>
    <dgm:cxn modelId="{B9081657-225C-4A3D-928A-3906B7171C9B}" type="presParOf" srcId="{2E3A023A-9870-4B7E-B10C-BF87B747B165}" destId="{26A573F9-483B-4240-AD00-C47BCCE4AF11}" srcOrd="1" destOrd="0" presId="urn:microsoft.com/office/officeart/2005/8/layout/vList3"/>
    <dgm:cxn modelId="{2E512B58-1BE4-4146-ACE3-D4DB20D30AF7}" type="presParOf" srcId="{2E3A023A-9870-4B7E-B10C-BF87B747B165}" destId="{DEE94C44-4BD2-4EC1-83C1-89520481B236}" srcOrd="2" destOrd="0" presId="urn:microsoft.com/office/officeart/2005/8/layout/vList3"/>
    <dgm:cxn modelId="{0F1A0DE2-DD3D-4F00-9AEA-7685FB98E17E}" type="presParOf" srcId="{DEE94C44-4BD2-4EC1-83C1-89520481B236}" destId="{6D997DCA-A090-4E5E-A994-8176081ACCED}" srcOrd="0" destOrd="0" presId="urn:microsoft.com/office/officeart/2005/8/layout/vList3"/>
    <dgm:cxn modelId="{229E5F56-C9AA-4E37-B8EF-2AD5B532274B}" type="presParOf" srcId="{DEE94C44-4BD2-4EC1-83C1-89520481B236}" destId="{06880B61-CE89-49E8-9B0A-C68C32F39A01}" srcOrd="1" destOrd="0" presId="urn:microsoft.com/office/officeart/2005/8/layout/vList3"/>
    <dgm:cxn modelId="{05FD52AE-B869-47B7-97F1-5D07C1D4159F}" type="presParOf" srcId="{2E3A023A-9870-4B7E-B10C-BF87B747B165}" destId="{B865B1DA-77A6-4C58-A58D-6BDA66051947}" srcOrd="3" destOrd="0" presId="urn:microsoft.com/office/officeart/2005/8/layout/vList3"/>
    <dgm:cxn modelId="{49EDD648-9E99-463D-AE8C-A51C8C71E087}" type="presParOf" srcId="{2E3A023A-9870-4B7E-B10C-BF87B747B165}" destId="{33D0064B-C54A-4B63-93CB-9E4F01216CBD}" srcOrd="4" destOrd="0" presId="urn:microsoft.com/office/officeart/2005/8/layout/vList3"/>
    <dgm:cxn modelId="{C805F12A-F550-4E1E-B3AF-C4BA3394555F}" type="presParOf" srcId="{33D0064B-C54A-4B63-93CB-9E4F01216CBD}" destId="{1C8CB44F-14D4-4CFE-888C-1ADA1B1AFCFF}" srcOrd="0" destOrd="0" presId="urn:microsoft.com/office/officeart/2005/8/layout/vList3"/>
    <dgm:cxn modelId="{EA2CFE34-1949-4949-82F0-08822A60C22B}" type="presParOf" srcId="{33D0064B-C54A-4B63-93CB-9E4F01216CBD}" destId="{901B5021-6EB0-4C08-AC99-55EE767589D9}" srcOrd="1" destOrd="0" presId="urn:microsoft.com/office/officeart/2005/8/layout/vList3"/>
    <dgm:cxn modelId="{7BEEC596-E52E-4536-9F02-140EEF7EE67E}" type="presParOf" srcId="{2E3A023A-9870-4B7E-B10C-BF87B747B165}" destId="{CF50A322-FF42-4D0B-8435-A0EC7A1F54BE}" srcOrd="5" destOrd="0" presId="urn:microsoft.com/office/officeart/2005/8/layout/vList3"/>
    <dgm:cxn modelId="{04A5FB48-3CB9-4255-A2BA-64EE5E187267}" type="presParOf" srcId="{2E3A023A-9870-4B7E-B10C-BF87B747B165}" destId="{5C400297-2D24-43DD-8BB3-7301C7FCF3A9}" srcOrd="6" destOrd="0" presId="urn:microsoft.com/office/officeart/2005/8/layout/vList3"/>
    <dgm:cxn modelId="{35EDD969-0543-4587-9972-BE38A2177581}" type="presParOf" srcId="{5C400297-2D24-43DD-8BB3-7301C7FCF3A9}" destId="{2CF64C81-F28C-483F-8959-4306ADD371A8}" srcOrd="0" destOrd="0" presId="urn:microsoft.com/office/officeart/2005/8/layout/vList3"/>
    <dgm:cxn modelId="{9F303A9A-309A-4D60-9140-BBA9CA42E72A}" type="presParOf" srcId="{5C400297-2D24-43DD-8BB3-7301C7FCF3A9}" destId="{32D064A5-FE36-45EC-BB04-ADC2F898E915}" srcOrd="1" destOrd="0" presId="urn:microsoft.com/office/officeart/2005/8/layout/vList3"/>
    <dgm:cxn modelId="{BF43CD6F-3A02-4BC0-9577-8B64B921E079}" type="presParOf" srcId="{2E3A023A-9870-4B7E-B10C-BF87B747B165}" destId="{DFF8444F-A1C9-486D-99CB-391C58F49F88}" srcOrd="7" destOrd="0" presId="urn:microsoft.com/office/officeart/2005/8/layout/vList3"/>
    <dgm:cxn modelId="{905456FE-1F1A-45AC-BF27-DBBA6093152D}" type="presParOf" srcId="{2E3A023A-9870-4B7E-B10C-BF87B747B165}" destId="{FBEA7FB8-BD88-4B0E-BF72-58CCC9B21969}" srcOrd="8" destOrd="0" presId="urn:microsoft.com/office/officeart/2005/8/layout/vList3"/>
    <dgm:cxn modelId="{A58567B6-655B-45A1-A572-24E3DEFA5CE5}" type="presParOf" srcId="{FBEA7FB8-BD88-4B0E-BF72-58CCC9B21969}" destId="{134E538E-1A25-4486-8DC2-8A53BFB333E5}" srcOrd="0" destOrd="0" presId="urn:microsoft.com/office/officeart/2005/8/layout/vList3"/>
    <dgm:cxn modelId="{F7FC32D2-FBEB-4ADB-A28A-850D52808F2B}" type="presParOf" srcId="{FBEA7FB8-BD88-4B0E-BF72-58CCC9B21969}" destId="{EA80FF78-E332-4C88-8BCC-28F0EA98DD77}" srcOrd="1" destOrd="0" presId="urn:microsoft.com/office/officeart/2005/8/layout/vList3"/>
    <dgm:cxn modelId="{27F3092E-85A4-4BD0-9A6E-7182AB6D335D}" type="presParOf" srcId="{2E3A023A-9870-4B7E-B10C-BF87B747B165}" destId="{7857053D-B449-4C50-9FB8-94E423D8F7C6}" srcOrd="9" destOrd="0" presId="urn:microsoft.com/office/officeart/2005/8/layout/vList3"/>
    <dgm:cxn modelId="{CF1992DE-2124-43BA-9426-B29D0EFAFADB}" type="presParOf" srcId="{2E3A023A-9870-4B7E-B10C-BF87B747B165}" destId="{8469B0DF-C691-473D-A123-00B6901CAA34}" srcOrd="10" destOrd="0" presId="urn:microsoft.com/office/officeart/2005/8/layout/vList3"/>
    <dgm:cxn modelId="{90B60588-FF31-4F10-8CE4-B927184C3A9F}" type="presParOf" srcId="{8469B0DF-C691-473D-A123-00B6901CAA34}" destId="{504588FD-325E-41E8-91BB-C028647FEF55}" srcOrd="0" destOrd="0" presId="urn:microsoft.com/office/officeart/2005/8/layout/vList3"/>
    <dgm:cxn modelId="{7D2185F6-EDC7-4C23-A901-2BA478B4AF3B}" type="presParOf" srcId="{8469B0DF-C691-473D-A123-00B6901CAA34}" destId="{8CDB6C19-DD08-4B7A-9546-1E9BFEAABCD6}" srcOrd="1" destOrd="0" presId="urn:microsoft.com/office/officeart/2005/8/layout/vList3"/>
    <dgm:cxn modelId="{BAA77637-996B-412E-A111-E28D42AF2DB5}" type="presParOf" srcId="{2E3A023A-9870-4B7E-B10C-BF87B747B165}" destId="{181A80D8-C619-459E-8DE6-17E92A82CC65}" srcOrd="11" destOrd="0" presId="urn:microsoft.com/office/officeart/2005/8/layout/vList3"/>
    <dgm:cxn modelId="{0AD8B936-A05A-480C-8E23-1505AEE88BB3}" type="presParOf" srcId="{2E3A023A-9870-4B7E-B10C-BF87B747B165}" destId="{B1F7707A-475A-4CB4-BFF2-6D3E1D85DFA3}" srcOrd="12" destOrd="0" presId="urn:microsoft.com/office/officeart/2005/8/layout/vList3"/>
    <dgm:cxn modelId="{8B3ADB32-9BC5-4B9F-AB1D-06E591FD67C6}" type="presParOf" srcId="{B1F7707A-475A-4CB4-BFF2-6D3E1D85DFA3}" destId="{D3FDABD8-479C-4E9D-9716-9D23A5AE0DC7}" srcOrd="0" destOrd="0" presId="urn:microsoft.com/office/officeart/2005/8/layout/vList3"/>
    <dgm:cxn modelId="{EDA37AFC-13C3-4127-BF62-A39C2EEE61E9}" type="presParOf" srcId="{B1F7707A-475A-4CB4-BFF2-6D3E1D85DFA3}" destId="{2B3D9806-21A7-41C8-89FD-E7629F5A904C}" srcOrd="1" destOrd="0" presId="urn:microsoft.com/office/officeart/2005/8/layout/vList3"/>
    <dgm:cxn modelId="{94686526-AB5A-4689-A72C-60E41A3AF59F}" type="presParOf" srcId="{2E3A023A-9870-4B7E-B10C-BF87B747B165}" destId="{0122A0D7-FD20-4710-9C1C-B459EC2CB016}" srcOrd="13" destOrd="0" presId="urn:microsoft.com/office/officeart/2005/8/layout/vList3"/>
    <dgm:cxn modelId="{7496FB65-F413-4074-B026-F393AB9ABC42}" type="presParOf" srcId="{2E3A023A-9870-4B7E-B10C-BF87B747B165}" destId="{10F14761-7D53-43E8-8158-E641E617D195}" srcOrd="14" destOrd="0" presId="urn:microsoft.com/office/officeart/2005/8/layout/vList3"/>
    <dgm:cxn modelId="{381E19D8-1B47-45F6-99FC-B3E26003BFF9}" type="presParOf" srcId="{10F14761-7D53-43E8-8158-E641E617D195}" destId="{80D02472-C790-45BF-A532-96D92F8F9612}" srcOrd="0" destOrd="0" presId="urn:microsoft.com/office/officeart/2005/8/layout/vList3"/>
    <dgm:cxn modelId="{CCC9A368-2765-4A0A-9535-F96AFD3D2A5F}" type="presParOf" srcId="{10F14761-7D53-43E8-8158-E641E617D195}" destId="{F64E4D7E-7404-4938-859D-258C0FAF623B}" srcOrd="1" destOrd="0" presId="urn:microsoft.com/office/officeart/2005/8/layout/vList3"/>
    <dgm:cxn modelId="{6843D9B0-8CF8-4DAC-A6F8-41F407AAB2EE}" type="presParOf" srcId="{2E3A023A-9870-4B7E-B10C-BF87B747B165}" destId="{653114E9-26AD-4429-9E2E-CF7E6FC8CFB4}" srcOrd="15" destOrd="0" presId="urn:microsoft.com/office/officeart/2005/8/layout/vList3"/>
    <dgm:cxn modelId="{91A2504C-2A76-4517-809C-1B41E2839854}" type="presParOf" srcId="{2E3A023A-9870-4B7E-B10C-BF87B747B165}" destId="{48D15902-9BD1-4FE7-B33B-1655D7F5299B}" srcOrd="16" destOrd="0" presId="urn:microsoft.com/office/officeart/2005/8/layout/vList3"/>
    <dgm:cxn modelId="{84289F37-B769-40F1-8300-E75C7F68F389}" type="presParOf" srcId="{48D15902-9BD1-4FE7-B33B-1655D7F5299B}" destId="{A98168B0-DD9E-4D3F-BB4D-243592BFD271}" srcOrd="0" destOrd="0" presId="urn:microsoft.com/office/officeart/2005/8/layout/vList3"/>
    <dgm:cxn modelId="{3E0894BB-BDD8-4FEC-9F02-8C07B566948D}" type="presParOf" srcId="{48D15902-9BD1-4FE7-B33B-1655D7F5299B}" destId="{4EDCE229-756A-47D1-A366-F2BCDD8CA7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9D1DE-24B7-45DC-BEDA-0303B45F6C1F}">
      <dsp:nvSpPr>
        <dsp:cNvPr id="0" name=""/>
        <dsp:cNvSpPr/>
      </dsp:nvSpPr>
      <dsp:spPr>
        <a:xfrm rot="10800000">
          <a:off x="1449458" y="2569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Общие сведения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2569"/>
        <a:ext cx="5320702" cy="437128"/>
      </dsp:txXfrm>
    </dsp:sp>
    <dsp:sp modelId="{A2B3FC36-EA0B-4145-9926-589A6FB70A80}">
      <dsp:nvSpPr>
        <dsp:cNvPr id="0" name=""/>
        <dsp:cNvSpPr/>
      </dsp:nvSpPr>
      <dsp:spPr>
        <a:xfrm>
          <a:off x="1230894" y="2569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80B61-CE89-49E8-9B0A-C68C32F39A01}">
      <dsp:nvSpPr>
        <dsp:cNvPr id="0" name=""/>
        <dsp:cNvSpPr/>
      </dsp:nvSpPr>
      <dsp:spPr>
        <a:xfrm rot="10800000">
          <a:off x="1449458" y="570183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Сведения об аттестации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570183"/>
        <a:ext cx="5320702" cy="437128"/>
      </dsp:txXfrm>
    </dsp:sp>
    <dsp:sp modelId="{6D997DCA-A090-4E5E-A994-8176081ACCED}">
      <dsp:nvSpPr>
        <dsp:cNvPr id="0" name=""/>
        <dsp:cNvSpPr/>
      </dsp:nvSpPr>
      <dsp:spPr>
        <a:xfrm>
          <a:off x="1230894" y="570183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B5021-6EB0-4C08-AC99-55EE767589D9}">
      <dsp:nvSpPr>
        <dsp:cNvPr id="0" name=""/>
        <dsp:cNvSpPr/>
      </dsp:nvSpPr>
      <dsp:spPr>
        <a:xfrm rot="10800000">
          <a:off x="1449458" y="1137797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Повышение квалификации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1137797"/>
        <a:ext cx="5320702" cy="437128"/>
      </dsp:txXfrm>
    </dsp:sp>
    <dsp:sp modelId="{1C8CB44F-14D4-4CFE-888C-1ADA1B1AFCFF}">
      <dsp:nvSpPr>
        <dsp:cNvPr id="0" name=""/>
        <dsp:cNvSpPr/>
      </dsp:nvSpPr>
      <dsp:spPr>
        <a:xfrm>
          <a:off x="1230894" y="1137797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064A5-FE36-45EC-BB04-ADC2F898E915}">
      <dsp:nvSpPr>
        <dsp:cNvPr id="0" name=""/>
        <dsp:cNvSpPr/>
      </dsp:nvSpPr>
      <dsp:spPr>
        <a:xfrm rot="10800000">
          <a:off x="1449458" y="1705411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Учебно-материальная база 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1705411"/>
        <a:ext cx="5320702" cy="437128"/>
      </dsp:txXfrm>
    </dsp:sp>
    <dsp:sp modelId="{2CF64C81-F28C-483F-8959-4306ADD371A8}">
      <dsp:nvSpPr>
        <dsp:cNvPr id="0" name=""/>
        <dsp:cNvSpPr/>
      </dsp:nvSpPr>
      <dsp:spPr>
        <a:xfrm>
          <a:off x="1230894" y="1705411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0FF78-E332-4C88-8BCC-28F0EA98DD77}">
      <dsp:nvSpPr>
        <dsp:cNvPr id="0" name=""/>
        <dsp:cNvSpPr/>
      </dsp:nvSpPr>
      <dsp:spPr>
        <a:xfrm rot="10800000">
          <a:off x="1449458" y="2273025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Результаты педагогической деятельности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2273025"/>
        <a:ext cx="5320702" cy="437128"/>
      </dsp:txXfrm>
    </dsp:sp>
    <dsp:sp modelId="{134E538E-1A25-4486-8DC2-8A53BFB333E5}">
      <dsp:nvSpPr>
        <dsp:cNvPr id="0" name=""/>
        <dsp:cNvSpPr/>
      </dsp:nvSpPr>
      <dsp:spPr>
        <a:xfrm>
          <a:off x="1230894" y="2273025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B6C19-DD08-4B7A-9546-1E9BFEAABCD6}">
      <dsp:nvSpPr>
        <dsp:cNvPr id="0" name=""/>
        <dsp:cNvSpPr/>
      </dsp:nvSpPr>
      <dsp:spPr>
        <a:xfrm rot="10800000">
          <a:off x="1449458" y="2840639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Внеурочная деятельность по предмету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2840639"/>
        <a:ext cx="5320702" cy="437128"/>
      </dsp:txXfrm>
    </dsp:sp>
    <dsp:sp modelId="{504588FD-325E-41E8-91BB-C028647FEF55}">
      <dsp:nvSpPr>
        <dsp:cNvPr id="0" name=""/>
        <dsp:cNvSpPr/>
      </dsp:nvSpPr>
      <dsp:spPr>
        <a:xfrm>
          <a:off x="1230894" y="2840639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D9806-21A7-41C8-89FD-E7629F5A904C}">
      <dsp:nvSpPr>
        <dsp:cNvPr id="0" name=""/>
        <dsp:cNvSpPr/>
      </dsp:nvSpPr>
      <dsp:spPr>
        <a:xfrm rot="10800000">
          <a:off x="1449458" y="3408253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Научно- методическая деятельность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3408253"/>
        <a:ext cx="5320702" cy="437128"/>
      </dsp:txXfrm>
    </dsp:sp>
    <dsp:sp modelId="{D3FDABD8-479C-4E9D-9716-9D23A5AE0DC7}">
      <dsp:nvSpPr>
        <dsp:cNvPr id="0" name=""/>
        <dsp:cNvSpPr/>
      </dsp:nvSpPr>
      <dsp:spPr>
        <a:xfrm>
          <a:off x="1230894" y="3408253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E4D7E-7404-4938-859D-258C0FAF623B}">
      <dsp:nvSpPr>
        <dsp:cNvPr id="0" name=""/>
        <dsp:cNvSpPr/>
      </dsp:nvSpPr>
      <dsp:spPr>
        <a:xfrm rot="10800000">
          <a:off x="1449458" y="3975867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Обобщение опыта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3975867"/>
        <a:ext cx="5320702" cy="437128"/>
      </dsp:txXfrm>
    </dsp:sp>
    <dsp:sp modelId="{80D02472-C790-45BF-A532-96D92F8F9612}">
      <dsp:nvSpPr>
        <dsp:cNvPr id="0" name=""/>
        <dsp:cNvSpPr/>
      </dsp:nvSpPr>
      <dsp:spPr>
        <a:xfrm>
          <a:off x="1230894" y="3975867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CE229-756A-47D1-A366-F2BCDD8CA760}">
      <dsp:nvSpPr>
        <dsp:cNvPr id="0" name=""/>
        <dsp:cNvSpPr/>
      </dsp:nvSpPr>
      <dsp:spPr>
        <a:xfrm rot="10800000">
          <a:off x="1449458" y="4543481"/>
          <a:ext cx="5320702" cy="437128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6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Публикации  и отзывы о публикациях</a:t>
          </a: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49458" y="4543481"/>
        <a:ext cx="5320702" cy="437128"/>
      </dsp:txXfrm>
    </dsp:sp>
    <dsp:sp modelId="{A98168B0-DD9E-4D3F-BB4D-243592BFD271}">
      <dsp:nvSpPr>
        <dsp:cNvPr id="0" name=""/>
        <dsp:cNvSpPr/>
      </dsp:nvSpPr>
      <dsp:spPr>
        <a:xfrm>
          <a:off x="1230894" y="4543481"/>
          <a:ext cx="437128" cy="437128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rinda" pitchFamily="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rinda" pitchFamily="2" charset="0"/>
              </a:defRPr>
            </a:lvl1pPr>
          </a:lstStyle>
          <a:p>
            <a:pPr>
              <a:defRPr/>
            </a:pPr>
            <a:fld id="{79F00977-B890-44C6-A599-0B98FFED5820}" type="datetimeFigureOut">
              <a:rPr lang="ru-RU"/>
              <a:pPr>
                <a:defRPr/>
              </a:pPr>
              <a:t>26.05.2011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rinda" pitchFamily="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rinda" pitchFamily="2" charset="0"/>
              </a:defRPr>
            </a:lvl1pPr>
          </a:lstStyle>
          <a:p>
            <a:pPr>
              <a:defRPr/>
            </a:pPr>
            <a:fld id="{BA59ED4D-2DC5-4D59-99BF-76C61FF4F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5A2AE-1C5F-4F41-9792-67F2BC67BC00}" type="slidenum">
              <a:rPr lang="ru-RU" smtClean="0">
                <a:latin typeface="Vrinda" pitchFamily="34" charset="0"/>
              </a:rPr>
              <a:pPr/>
              <a:t>3</a:t>
            </a:fld>
            <a:endParaRPr lang="ru-RU" smtClean="0">
              <a:latin typeface="Vrind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E32279-FB1D-4308-ACB4-AF1AFC79B9E2}" type="slidenum">
              <a:rPr lang="ru-RU" smtClean="0">
                <a:latin typeface="Vrinda" pitchFamily="34" charset="0"/>
              </a:rPr>
              <a:pPr/>
              <a:t>10</a:t>
            </a:fld>
            <a:endParaRPr lang="ru-RU" smtClean="0">
              <a:latin typeface="Vrind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7EE0-A091-41FA-8A76-5D2C3CE12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5151-1618-4801-8BA1-A6FA77B0B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B4D3B-5D9F-4E2F-AD01-8317DB9BA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7BC2-5D9C-436C-A1B8-2F7CEE648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781B-CF18-45A1-8C64-B27780518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D41A-6606-4F84-AAC9-1E4B74D70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DAFD-280C-4019-90C4-CFE832701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377B8-D36B-4C8C-8F3C-EB33DD511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3876-ADB7-4A25-8ADD-1093CA2AE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BDEA-5FF9-424E-ACDB-12AA79354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A7F4-760D-4282-89A4-AFA22A9C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F89B-6500-4EBA-8C88-6C59D5539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EE0C55B-AEA8-4EBA-BD7D-B394B6ABC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&#1056;&#1072;&#1073;&#1086;&#1090;&#1099;%20&#1091;&#1095;&#1077;&#1085;&#1080;&#1082;&#1086;&#1074;" TargetMode="External"/><Relationship Id="rId4" Type="http://schemas.openxmlformats.org/officeDocument/2006/relationships/hyperlink" Target="&#1052;&#1072;&#1090;&#1077;&#1088;&#1080;&#1072;&#1083;&#1099;%20&#1074;&#1085;&#1077;&#1082;&#1083;&#1072;&#1089;&#1089;&#1085;&#1099;&#1093;%20&#1084;&#1077;&#1088;&#1086;&#1087;&#1088;&#1080;&#1103;&#1090;&#1080;&#1081;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teachers.ru/" TargetMode="External"/><Relationship Id="rId2" Type="http://schemas.openxmlformats.org/officeDocument/2006/relationships/hyperlink" Target="&#1087;&#1088;&#1080;&#1083;&#1086;&#1078;&#1077;&#1085;&#1080;&#1103;/&#1048;&#1090;&#1086;&#1075;&#1080;%20&#1082;&#1086;&#1085;&#1082;&#1091;&#1088;&#1089;&#1072;.do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pkro.bryansktel.ru/index.php?option=content&amp;task=view&amp;id=183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metodisty.ru/m/groups/view/prepodavanie_angliiskogo_yazyka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sedu.ru/detail_1568.html" TargetMode="External"/><Relationship Id="rId2" Type="http://schemas.openxmlformats.org/officeDocument/2006/relationships/hyperlink" Target="&#1048;&#1079;%20&#1086;&#1087;&#1099;&#1090;&#1072;%20&#1088;&#1072;&#1073;&#1086;&#1090;&#1099;/&#1052;&#1077;&#1090;&#1086;&#1076;&#1080;&#1095;&#1077;&#1089;&#1082;&#1080;&#1077;%20&#1088;&#1077;&#1082;&#1086;&#1084;&#1077;&#1085;&#1076;&#1072;&#1094;&#1080;&#1080;%20&#1087;&#1086;%20&#1086;&#1073;&#1091;&#1095;&#1077;&#1085;&#1080;&#1102;%20&#1075;&#1088;&#1072;&#1084;&#1084;&#1072;&#1090;&#1080;&#1082;&#1077;/&#1052;&#1077;&#1090;&#1086;&#1076;&#1080;&#1095;&#1077;&#1089;&#1082;&#1080;&#1077;%20&#1088;&#1077;&#1082;&#1086;&#1084;&#1077;&#1085;&#1076;&#1072;&#1094;&#1080;&#1080;%20&#1087;&#1086;%20&#1086;&#1073;&#1091;&#1095;&#1077;&#1085;&#1080;&#1102;%20&#1075;&#1088;&#1072;&#1084;&#1084;&#1072;&#1090;&#1080;&#1082;&#1077;.pp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rusedu.ru/detail_3953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hyperlink" Target="http://poznayko.at.ua/load/23" TargetMode="External"/><Relationship Id="rId7" Type="http://schemas.openxmlformats.org/officeDocument/2006/relationships/image" Target="../media/image35.gif"/><Relationship Id="rId2" Type="http://schemas.openxmlformats.org/officeDocument/2006/relationships/hyperlink" Target="http://rusedu.ru/member48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zavuch.info/component/mtree/owner/Nikstida.html" TargetMode="External"/><Relationship Id="rId5" Type="http://schemas.openxmlformats.org/officeDocument/2006/relationships/hyperlink" Target="http://metodisty.ru/" TargetMode="External"/><Relationship Id="rId4" Type="http://schemas.openxmlformats.org/officeDocument/2006/relationships/hyperlink" Target="http://www.englishteachers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sedu.ru/detail_3370.html" TargetMode="External"/><Relationship Id="rId3" Type="http://schemas.openxmlformats.org/officeDocument/2006/relationships/hyperlink" Target="http://rusedu.ru/detail_1556.html" TargetMode="External"/><Relationship Id="rId7" Type="http://schemas.openxmlformats.org/officeDocument/2006/relationships/hyperlink" Target="http://rusedu.ru/detail_2697.html" TargetMode="External"/><Relationship Id="rId2" Type="http://schemas.openxmlformats.org/officeDocument/2006/relationships/hyperlink" Target="http://rusedu.ru/detail_1563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sedu.ru/detail_1616.html" TargetMode="External"/><Relationship Id="rId5" Type="http://schemas.openxmlformats.org/officeDocument/2006/relationships/hyperlink" Target="http://rusedu.ru/detail_1566.html" TargetMode="External"/><Relationship Id="rId10" Type="http://schemas.openxmlformats.org/officeDocument/2006/relationships/slide" Target="slide19.xml"/><Relationship Id="rId4" Type="http://schemas.openxmlformats.org/officeDocument/2006/relationships/hyperlink" Target="http://rusedu.ru/detail_1533.html" TargetMode="External"/><Relationship Id="rId9" Type="http://schemas.openxmlformats.org/officeDocument/2006/relationships/hyperlink" Target="http://rusedu.ru/usercomments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y.ru/v_natalia_vl" TargetMode="External"/><Relationship Id="rId7" Type="http://schemas.openxmlformats.org/officeDocument/2006/relationships/hyperlink" Target="http://metodisty.ru/Tasha" TargetMode="External"/><Relationship Id="rId2" Type="http://schemas.openxmlformats.org/officeDocument/2006/relationships/hyperlink" Target="http://metodisty.ru/Maner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todisty.ru/Vladya" TargetMode="External"/><Relationship Id="rId5" Type="http://schemas.openxmlformats.org/officeDocument/2006/relationships/hyperlink" Target="http://metodisty.ru/Svechka" TargetMode="External"/><Relationship Id="rId4" Type="http://schemas.openxmlformats.org/officeDocument/2006/relationships/hyperlink" Target="http://metodisty.ru/Suc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isty.ru/ukka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aiviekste.narod.ru/portfolio.html" TargetMode="External"/><Relationship Id="rId2" Type="http://schemas.openxmlformats.org/officeDocument/2006/relationships/hyperlink" Target="mailto:tatyanamityugina@yandex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www.it-n.ru/communities.aspx?cat_no=4460&amp;lib_no=31650&amp;tmpl=li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oznayko.at.ua/load/23" TargetMode="External"/><Relationship Id="rId13" Type="http://schemas.openxmlformats.org/officeDocument/2006/relationships/hyperlink" Target="http://www.moi-universitet.ru/schoolkonkurs/schoolkon/" TargetMode="External"/><Relationship Id="rId3" Type="http://schemas.openxmlformats.org/officeDocument/2006/relationships/slide" Target="slide4.xml"/><Relationship Id="rId7" Type="http://schemas.openxmlformats.org/officeDocument/2006/relationships/hyperlink" Target="http://www.englishteachers.ru/" TargetMode="External"/><Relationship Id="rId12" Type="http://schemas.openxmlformats.org/officeDocument/2006/relationships/hyperlink" Target="http://metodisty.ru/m/groups/view/prepodavanie_angliiskogo_yazyka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kokino.032.ru/teachers/mitugina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sedu.ru/member48.html" TargetMode="External"/><Relationship Id="rId11" Type="http://schemas.openxmlformats.org/officeDocument/2006/relationships/hyperlink" Target="http://www.it-n.ru/communities.aspx?cat_no=14410&amp;tmpl=com" TargetMode="External"/><Relationship Id="rId5" Type="http://schemas.openxmlformats.org/officeDocument/2006/relationships/slide" Target="slide7.xml"/><Relationship Id="rId15" Type="http://schemas.openxmlformats.org/officeDocument/2006/relationships/image" Target="../media/image14.png"/><Relationship Id="rId10" Type="http://schemas.openxmlformats.org/officeDocument/2006/relationships/hyperlink" Target="http://www.zavuch.info/component/mtree/owner/Nikstida.html" TargetMode="External"/><Relationship Id="rId4" Type="http://schemas.openxmlformats.org/officeDocument/2006/relationships/slide" Target="slide6.xml"/><Relationship Id="rId9" Type="http://schemas.openxmlformats.org/officeDocument/2006/relationships/hyperlink" Target="http://metodisty.ru/" TargetMode="External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-n.ru/communities.aspx?cat_no=71684&amp;tmpl=com" TargetMode="External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hyperlink" Target="&#1087;&#1088;&#1080;&#1083;&#1086;&#1078;&#1077;&#1085;&#1080;&#1103;/&#1091;&#1076;&#1086;&#1089;&#1090;.200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t-n.ru/communities.aspx?cat_no=14410&amp;tmpl=com" TargetMode="External"/><Relationship Id="rId5" Type="http://schemas.openxmlformats.org/officeDocument/2006/relationships/slide" Target="slide11.xml"/><Relationship Id="rId10" Type="http://schemas.openxmlformats.org/officeDocument/2006/relationships/image" Target="../media/image17.jpeg"/><Relationship Id="rId4" Type="http://schemas.openxmlformats.org/officeDocument/2006/relationships/hyperlink" Target="&#1087;&#1088;&#1080;&#1083;&#1086;&#1078;&#1077;&#1085;&#1080;&#1103;/&#1089;&#1074;&#1080;&#1076;&#1077;&#1090;&#1077;&#1083;&#1100;&#1089;&#1090;&#1074;&#1086;%2009.jpg" TargetMode="External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2928938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 АНГЛИЙСКОГО ЯЗЫКА </a:t>
            </a:r>
          </a:p>
          <a:p>
            <a:pPr eaLnBrk="1" hangingPunct="1">
              <a:defRPr/>
            </a:pPr>
            <a:r>
              <a:rPr lang="ru-RU" b="1" dirty="0" err="1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Митюгиной</a:t>
            </a:r>
            <a:r>
              <a:rPr lang="ru-RU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Татьяны Геннадьевны</a:t>
            </a:r>
          </a:p>
        </p:txBody>
      </p:sp>
      <p:sp>
        <p:nvSpPr>
          <p:cNvPr id="2051" name="Заголовок 10"/>
          <p:cNvSpPr>
            <a:spLocks noGrp="1"/>
          </p:cNvSpPr>
          <p:nvPr>
            <p:ph type="ctrTitle"/>
          </p:nvPr>
        </p:nvSpPr>
        <p:spPr>
          <a:xfrm>
            <a:off x="642938" y="1357313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071563" y="642938"/>
            <a:ext cx="6786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МОУ  «</a:t>
            </a:r>
            <a:r>
              <a:rPr lang="ru-RU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Кокинская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Выгоничского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района Брянской области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643188" y="4643438"/>
            <a:ext cx="371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2005 - 2010</a:t>
            </a:r>
          </a:p>
        </p:txBody>
      </p:sp>
      <p:pic>
        <p:nvPicPr>
          <p:cNvPr id="2054" name="Рисунок 5" descr="00008900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57813"/>
            <a:ext cx="2547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500063" y="1357313"/>
            <a:ext cx="4040187" cy="639762"/>
          </a:xfrm>
        </p:spPr>
        <p:txBody>
          <a:bodyPr/>
          <a:lstStyle/>
          <a:p>
            <a:r>
              <a:rPr lang="ru-RU" i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Участие в олимпиадах 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857250" y="2000250"/>
            <a:ext cx="3357563" cy="3951288"/>
          </a:xfrm>
          <a:ln>
            <a:solidFill>
              <a:srgbClr val="9933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18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2006-2007г. </a:t>
            </a:r>
          </a:p>
          <a:p>
            <a:pPr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Районная олимпиада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место- Гуева Ирина</a:t>
            </a:r>
          </a:p>
          <a:p>
            <a:pPr>
              <a:buFontTx/>
              <a:buNone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место – Степанченко Алина</a:t>
            </a:r>
          </a:p>
          <a:p>
            <a:pPr>
              <a:buFontTx/>
              <a:buNone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место Полянская Анастасия</a:t>
            </a:r>
          </a:p>
          <a:p>
            <a:pPr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Областная олимпиада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Гуева Ирина  - 5 место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2007-2008г. </a:t>
            </a:r>
          </a:p>
          <a:p>
            <a:pPr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Районная олимпиада</a:t>
            </a:r>
          </a:p>
          <a:p>
            <a:pPr>
              <a:buFontTx/>
              <a:buNone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место – Гуева Ирина</a:t>
            </a:r>
          </a:p>
          <a:p>
            <a:pPr>
              <a:buFontTx/>
              <a:buNone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место – Степанченко Алина</a:t>
            </a:r>
          </a:p>
          <a:p>
            <a:pPr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Областная олимпиада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Гуева Ирина – 1 место</a:t>
            </a:r>
          </a:p>
          <a:p>
            <a:pPr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313"/>
            <a:ext cx="4041775" cy="639762"/>
          </a:xfrm>
        </p:spPr>
        <p:txBody>
          <a:bodyPr/>
          <a:lstStyle/>
          <a:p>
            <a:r>
              <a:rPr lang="ru-RU" i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Экзамены по выбору</a:t>
            </a:r>
          </a:p>
        </p:txBody>
      </p:sp>
      <p:pic>
        <p:nvPicPr>
          <p:cNvPr id="11270" name="Содержимое 7" descr="ИР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4938" y="4186238"/>
            <a:ext cx="1001712" cy="1804987"/>
          </a:xfrm>
          <a:ln>
            <a:solidFill>
              <a:srgbClr val="993300"/>
            </a:solidFill>
          </a:ln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000250" y="5857875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 i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Благодарственное </a:t>
            </a:r>
          </a:p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письмо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pic>
        <p:nvPicPr>
          <p:cNvPr id="11272" name="Рисунок 8" descr="Алин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214813"/>
            <a:ext cx="982662" cy="1785937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5500688" y="3786188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ЕГЭ - 2008</a:t>
            </a: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5214938" y="5929313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Гуева И.      Степанченко А.</a:t>
            </a:r>
          </a:p>
          <a:p>
            <a:r>
              <a:rPr lang="ru-RU" sz="1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студентки факультета ин. языков</a:t>
            </a: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4643438" y="2000250"/>
            <a:ext cx="3357562" cy="6461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2007г.       Селиванова Анна </a:t>
            </a:r>
          </a:p>
          <a:p>
            <a:r>
              <a:rPr lang="ru-RU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11 класс   Новикова Елена </a:t>
            </a: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4643438" y="3000375"/>
            <a:ext cx="3357562" cy="6461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2008г.         Гуева Ирина</a:t>
            </a:r>
          </a:p>
          <a:p>
            <a:r>
              <a:rPr lang="ru-RU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11 класс    Степанченко Алина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 по предмету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      Внеурочная деятельность по английскому языку – это конкурсы и викторины, концерты для младших школьников, виртуальные экскурсии по англо-говорящим странам и знакомство с их традициями. Они проводятся не только в рамках Недели иностранного языка в школе, но и ко всем знаменательным датам, связаны с пройденным на уроке материалом и значительно расширяют кругозор учеников и повышают мотивацию к изучению предмета.</a:t>
            </a:r>
          </a:p>
          <a:p>
            <a:pPr>
              <a:buFontTx/>
              <a:buNone/>
            </a:pPr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       Внеурочная деятельность – это помощь ученикам в создании их собственных работ. </a:t>
            </a:r>
          </a:p>
        </p:txBody>
      </p:sp>
      <p:pic>
        <p:nvPicPr>
          <p:cNvPr id="5" name="Содержимое 4" descr="P523003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57752" y="1357298"/>
            <a:ext cx="2714644" cy="2035983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857750" y="3286125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Встреча со стажером из Канады.</a:t>
            </a:r>
          </a:p>
        </p:txBody>
      </p:sp>
      <p:pic>
        <p:nvPicPr>
          <p:cNvPr id="7" name="Рисунок 6" descr="P523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3643314"/>
            <a:ext cx="2643206" cy="2169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929188" y="5786438"/>
            <a:ext cx="321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«День рождения» англо-русского словаря.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1857375" y="4786313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См. «Материалы внеклассных мероприятий»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2143125" y="6143625"/>
            <a:ext cx="300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См. «Работы учеников»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 методическая деятельность</a:t>
            </a:r>
            <a:endParaRPr lang="ru-RU" sz="3600" b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428875" y="928688"/>
            <a:ext cx="5572125" cy="17240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Март 2008г. 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Выступление на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Всероссийском семинаре «Обучение английскому языку в российских школах» 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- «Из опыта работы  по УМК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“Happy English.ru”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для 5-9 классов».</a:t>
            </a:r>
          </a:p>
          <a:p>
            <a:pPr algn="r"/>
            <a:r>
              <a:rPr lang="ru-RU" sz="1400" b="1" i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Программа семинара</a:t>
            </a:r>
          </a:p>
          <a:p>
            <a:pPr algn="r"/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Благодарность издательства»Титул»</a:t>
            </a:r>
            <a:endParaRPr lang="ru-RU" sz="1400" b="1" i="1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algn="r"/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Отчет о семинаре в журнале «АЯШ» №3,2008г.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428875" y="2786063"/>
            <a:ext cx="5572125" cy="15081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Март 2009г.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Выступление на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Всероссийском семинаре  «Обучение английскому языку в российских школах»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- «Особенности работы в 9 классе. Подготовка к ГИА».</a:t>
            </a:r>
          </a:p>
          <a:p>
            <a:pPr algn="r"/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Программа семинара</a:t>
            </a:r>
          </a:p>
          <a:p>
            <a:pPr algn="r"/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Письмо Конобеева А.В.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325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928670"/>
            <a:ext cx="132832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32500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2571744"/>
            <a:ext cx="142876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428875" y="4572000"/>
            <a:ext cx="5572125" cy="15700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Март 2010г.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Выступление на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Всероссийском семинаре «Обучение английскому языку в Российских школах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«Современный учебник английского языка для российских школ: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“Happy English.ru”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для 9 класса.»                      </a:t>
            </a:r>
            <a:r>
              <a:rPr lang="ru-RU" sz="16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Программа семинара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а 5м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224" y="4572008"/>
            <a:ext cx="1386456" cy="152382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 методическая деятельность</a:t>
            </a:r>
            <a:endParaRPr lang="ru-RU" sz="3600" b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85813" y="1214438"/>
            <a:ext cx="7286625" cy="12922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Декабрь 2009г.</a:t>
            </a:r>
          </a:p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Участие во Всероссийском конкурсе «Лучший школьный учебник английского языка»  - 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место (Грант на участие в пятом Всероссийском семинаре для учителей)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Сертификат победителя</a:t>
            </a:r>
            <a:endParaRPr lang="ru-RU" sz="1400" b="1" i="1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857250" y="3500438"/>
            <a:ext cx="7286625" cy="2586037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Май 2009г.</a:t>
            </a:r>
          </a:p>
          <a:p>
            <a:r>
              <a:rPr lang="ru-RU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Сентябрь 2009г.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Разработка тестов для итогового контроля (май) и вводного контроля(сентябрь) для учеников  5,6,7,8,9  классов по УМК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“Happy English.ru” –  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тесты были опубликованы на сайте</a:t>
            </a:r>
            <a:endParaRPr lang="en-US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>
                <a:latin typeface="Times New Roman" pitchFamily="18" charset="0"/>
                <a:cs typeface="Times New Roman" pitchFamily="18" charset="0"/>
                <a:hlinkClick r:id="rId3"/>
              </a:rPr>
              <a:t> http://www.</a:t>
            </a:r>
            <a:r>
              <a:rPr lang="en-US" b="1" i="1" u="sng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b="1" i="1" u="sng">
                <a:latin typeface="Times New Roman" pitchFamily="18" charset="0"/>
                <a:cs typeface="Times New Roman" pitchFamily="18" charset="0"/>
                <a:hlinkClick r:id="rId3"/>
              </a:rPr>
              <a:t>teachers.ru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  и выполнялись российскими школьниками  онлайн.</a:t>
            </a:r>
          </a:p>
          <a:p>
            <a:pPr algn="r"/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Благодарность</a:t>
            </a:r>
            <a:r>
              <a:rPr lang="en-US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издательства «Титул» 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 </a:t>
            </a:r>
          </a:p>
        </p:txBody>
      </p:sp>
      <p:pic>
        <p:nvPicPr>
          <p:cNvPr id="5" name="Рисунок 4" descr="PB2300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2143116"/>
            <a:ext cx="2428892" cy="1821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 методическая     деятельность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P32700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357166"/>
            <a:ext cx="1285884" cy="99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14375" y="1285875"/>
            <a:ext cx="39290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Постоянный лектор БИПКРО с 1996 г.</a:t>
            </a:r>
          </a:p>
          <a:p>
            <a:pPr algn="ctr"/>
            <a:r>
              <a:rPr lang="ru-RU" sz="1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(справка БИПКРО)</a:t>
            </a:r>
            <a:endParaRPr lang="en-US" sz="14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u="sng">
                <a:hlinkClick r:id="rId3"/>
              </a:rPr>
              <a:t>http://bipkro.bryansktel.ru/index.php?option=content&amp;task=view&amp;id=183</a:t>
            </a:r>
            <a:r>
              <a:rPr lang="ru-RU" sz="1600"/>
              <a:t> </a:t>
            </a:r>
          </a:p>
          <a:p>
            <a:pPr algn="ctr"/>
            <a:endParaRPr lang="ru-RU" sz="14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857250" y="2286000"/>
            <a:ext cx="3571875" cy="43084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Темы лекций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Из опыта работы по УМК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“Happy English.ru”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Особенности работы в 9 классе. Подготовка к ГИА (новый формат).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Методические рекомендации по обучению лексике и грамматике английского языка на инвариантной основе.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Методика организации урока английского языка с компьютерной поддержкой.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Использование ИКТ на уроке английского языка.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Аудирование (психологические основы и методика работы).</a:t>
            </a:r>
          </a:p>
          <a:p>
            <a:pPr>
              <a:buFont typeface="Wingdings" pitchFamily="2" charset="2"/>
              <a:buChar char="§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929188" y="1500188"/>
            <a:ext cx="278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2005 – 2010 годы</a:t>
            </a:r>
          </a:p>
          <a:p>
            <a:pPr algn="ctr"/>
            <a:r>
              <a:rPr lang="ru-RU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прочитаны лекции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714875" y="2143125"/>
            <a:ext cx="3571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.10.05       г.Брянск  БИПКРО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07.04.06       г.Брянск  БИПКРО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07.10.08       п.Локоть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Брасовский район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18.03.08        г.Клинцы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Клинцовский рацон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02.12.08       г.Новозыбков 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Новозыбковский район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21.10.09       г.Брянск БИПКРО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28.10.09       г.Брянск БИПКРО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11.11.09        п.Суземка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Суземский район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22.09.10       г.Стародуб,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Стародубский район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Всероссийское методическое объединение</a:t>
            </a:r>
            <a:br>
              <a:rPr lang="ru-RU" sz="20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Методисты.ру</a:t>
            </a:r>
            <a:r>
              <a:rPr lang="ru-RU" sz="20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Преподавание английского языка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http://metodisty.ru/m/groups/view/prepodavanie_angliiskogo_yazyka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928813"/>
            <a:ext cx="6594475" cy="46212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>
            <a:stCxn id="28" idx="4"/>
          </p:cNvCxnSpPr>
          <p:nvPr/>
        </p:nvCxnSpPr>
        <p:spPr>
          <a:xfrm rot="16200000" flipH="1">
            <a:off x="4054475" y="2982913"/>
            <a:ext cx="4429125" cy="1463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036094" y="3464719"/>
            <a:ext cx="4786312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36032" y="2678906"/>
            <a:ext cx="4500562" cy="1571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393157" y="2250281"/>
            <a:ext cx="4357688" cy="2143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393156" y="1607344"/>
            <a:ext cx="3571875" cy="2928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500188" y="1357313"/>
            <a:ext cx="4000500" cy="2571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357313" y="1285875"/>
            <a:ext cx="4357687" cy="3000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8" idx="7"/>
          </p:cNvCxnSpPr>
          <p:nvPr/>
        </p:nvCxnSpPr>
        <p:spPr>
          <a:xfrm rot="16200000" flipH="1" flipV="1">
            <a:off x="2393157" y="873919"/>
            <a:ext cx="2947987" cy="3590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786063" y="1214438"/>
            <a:ext cx="2928937" cy="2571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29000" y="1143000"/>
            <a:ext cx="4357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857500" y="2857500"/>
            <a:ext cx="4357688" cy="928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071688" y="1357313"/>
            <a:ext cx="3500437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8" idx="0"/>
          </p:cNvCxnSpPr>
          <p:nvPr/>
        </p:nvCxnSpPr>
        <p:spPr>
          <a:xfrm rot="16200000" flipH="1" flipV="1">
            <a:off x="2268537" y="1803401"/>
            <a:ext cx="3929063" cy="2608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536281" y="2464594"/>
            <a:ext cx="2357438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8" idx="7"/>
          </p:cNvCxnSpPr>
          <p:nvPr/>
        </p:nvCxnSpPr>
        <p:spPr>
          <a:xfrm rot="16200000" flipH="1" flipV="1">
            <a:off x="2393157" y="1016794"/>
            <a:ext cx="3090862" cy="3448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678782" y="1250156"/>
            <a:ext cx="3929062" cy="3857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357813" y="1143000"/>
            <a:ext cx="357187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142976" y="1428736"/>
            <a:ext cx="55721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</a:rPr>
              <a:t>Руководитель группы </a:t>
            </a:r>
            <a:r>
              <a:rPr lang="ru-RU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</a:rPr>
              <a:t>Митюгина</a:t>
            </a:r>
            <a:r>
              <a:rPr lang="ru-RU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</a:rPr>
              <a:t> Т.Г</a:t>
            </a:r>
            <a:r>
              <a:rPr lang="ru-RU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</a:rPr>
              <a:t>.</a:t>
            </a:r>
          </a:p>
        </p:txBody>
      </p:sp>
      <p:sp>
        <p:nvSpPr>
          <p:cNvPr id="16407" name="TextBox 31"/>
          <p:cNvSpPr txBox="1">
            <a:spLocks noChangeArrowheads="1"/>
          </p:cNvSpPr>
          <p:nvPr/>
        </p:nvSpPr>
        <p:spPr bwMode="auto">
          <a:xfrm>
            <a:off x="1285875" y="2000250"/>
            <a:ext cx="1857375" cy="646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490 участников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12.12.2010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7875" y="1643063"/>
            <a:ext cx="2314575" cy="830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+mj-lt"/>
                <a:hlinkClick r:id="" action="ppaction://noaction"/>
              </a:rPr>
              <a:t>Грамота</a:t>
            </a:r>
          </a:p>
          <a:p>
            <a:pPr algn="ctr">
              <a:defRPr/>
            </a:pPr>
            <a:r>
              <a:rPr lang="ru-RU" sz="1600" b="1" dirty="0">
                <a:latin typeface="+mj-lt"/>
                <a:cs typeface="Times New Roman" pitchFamily="18" charset="0"/>
                <a:hlinkClick r:id="" action="ppaction://noaction"/>
              </a:rPr>
              <a:t>Благодарственное письмо</a:t>
            </a:r>
            <a:endParaRPr lang="ru-RU" sz="16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57250" y="1357313"/>
            <a:ext cx="714375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ачиная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 1995 года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работаю над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проблемой применения </a:t>
            </a:r>
            <a:r>
              <a:rPr 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«Теории поэтапного формирования умственных действий и понятий»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теории) Петра Яковлевича Гальперина в обучении иностранному языку.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ипломная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курсов переподготовки </a:t>
            </a:r>
            <a:r>
              <a:rPr lang="ru-RU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фонематического сознания как условие формирования практических фонетических умений»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находится в архиве МГУ и использована авторами учебника «От звука к тексту»                                     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См.ссылку.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Опыт работы с применением элементов данной теории  в обучении лексике и грамматике английского языка был обобщен в </a:t>
            </a:r>
            <a:r>
              <a:rPr lang="ru-RU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«Методических рекомендациях по обучению лексике и грамматике английского языка»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опубликован вместе с приложением к данной работе </a:t>
            </a:r>
            <a:r>
              <a:rPr lang="en-US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“Grammar Support”,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котором приводятся таблицы для применения данной методики на уроках.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См.ссылку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571875" y="4643438"/>
            <a:ext cx="4429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latin typeface="Times New Roman" pitchFamily="18" charset="0"/>
                <a:cs typeface="Times New Roman" pitchFamily="18" charset="0"/>
                <a:hlinkClick r:id="rId3"/>
              </a:rPr>
              <a:t>http://rusedu.ru/detail_1568.html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365 человек)</a:t>
            </a:r>
          </a:p>
          <a:p>
            <a:pPr algn="r"/>
            <a:r>
              <a:rPr lang="en-US" sz="1400" b="1">
                <a:latin typeface="Times New Roman" pitchFamily="18" charset="0"/>
                <a:cs typeface="Times New Roman" pitchFamily="18" charset="0"/>
                <a:hlinkClick r:id="rId4"/>
              </a:rPr>
              <a:t>http://rusedu.ru/detail_3953.html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 (967 человек)</a:t>
            </a:r>
          </a:p>
          <a:p>
            <a:pPr algn="r"/>
            <a:endParaRPr lang="ru-RU"/>
          </a:p>
          <a:p>
            <a:pPr algn="r"/>
            <a:endParaRPr lang="ru-RU"/>
          </a:p>
        </p:txBody>
      </p:sp>
      <p:pic>
        <p:nvPicPr>
          <p:cNvPr id="6" name="Рисунок 5" descr="P41700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5143512"/>
            <a:ext cx="2224680" cy="1377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B16003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728" y="5143512"/>
            <a:ext cx="2000264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38" y="928688"/>
            <a:ext cx="7572375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 сайтах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http://rusedu.ru/member48.html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http://poznayko.at.ua/load/23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http://www.englishteachers.ru/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http://metodisty.ru/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http://www.zavuch.info/component/mtree/owner/Nikstida.html</a:t>
            </a:r>
            <a:endParaRPr lang="en-US" sz="16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Размещены более 150 работ: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Методические рекомендации из опыта работы по различным видам речевой деятельности, по подготовке к ЕГЭ и ГИА;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Разработки отдельных тем, упражнений, тестов к урокам в разных классах;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Сценарии внеклассных мероприятий;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Дополнительные материалы по страноведению ко всем разделам УМК для 9 класса;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Разминки и физкультминутки 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warm up)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для начальной школы;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Слайд-песни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(английские песенки с музыкой) для внеклассной работы и музыкальной паузы в начальной школе.</a:t>
            </a:r>
            <a:endParaRPr lang="ru-RU" b="1" i="1" dirty="0">
              <a:latin typeface="Vrinda" pitchFamily="2" charset="0"/>
            </a:endParaRPr>
          </a:p>
        </p:txBody>
      </p:sp>
      <p:pic>
        <p:nvPicPr>
          <p:cNvPr id="18436" name="Рисунок 5" descr="CD_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2858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CD_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100012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857250" y="5214938"/>
            <a:ext cx="1428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Сертификат о публикациях</a:t>
            </a: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Сертификат о публикациях</a:t>
            </a:r>
            <a:endParaRPr lang="ru-RU" sz="1400"/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2428875" y="5214938"/>
            <a:ext cx="1643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 Свидетельство о публикации</a:t>
            </a: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 Свидетельство о публикации</a:t>
            </a:r>
            <a:endParaRPr lang="ru-RU" sz="1400"/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4500563" y="5214938"/>
            <a:ext cx="1785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Подтверждение о публикации</a:t>
            </a: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Подтверждение о публикации</a:t>
            </a:r>
            <a:endParaRPr lang="en-US" sz="1400" b="1" i="1">
              <a:latin typeface="Times New Roman" pitchFamily="18" charset="0"/>
              <a:cs typeface="Times New Roman" pitchFamily="18" charset="0"/>
            </a:endParaRPr>
          </a:p>
          <a:p>
            <a:endParaRPr lang="en-US" sz="14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1400"/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6429375" y="5286375"/>
            <a:ext cx="14287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Благодарность за публикации</a:t>
            </a: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  <a:hlinkClick r:id="" action="ppaction://noaction"/>
              </a:rPr>
              <a:t>Сертификат о публикациях</a:t>
            </a:r>
            <a:endParaRPr lang="ru-RU" sz="1400" b="1" i="1">
              <a:latin typeface="Times New Roman" pitchFamily="18" charset="0"/>
              <a:cs typeface="Times New Roman" pitchFamily="18" charset="0"/>
              <a:hlinkClick r:id="rId8" action="ppaction://hlinksldjump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Отзывы учителей о публикациях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000125" y="1071563"/>
            <a:ext cx="7072313" cy="707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Некоторые опубликованные работы скачаны учителями со всех уголков России по 200, 500, 1000, 2000  раз и более, например:</a:t>
            </a:r>
          </a:p>
          <a:p>
            <a:r>
              <a:rPr lang="ru-RU" sz="1600" b="1" u="sng">
                <a:latin typeface="Times New Roman" pitchFamily="18" charset="0"/>
                <a:cs typeface="Times New Roman" pitchFamily="18" charset="0"/>
                <a:hlinkClick r:id="rId2"/>
              </a:rPr>
              <a:t>Методика организации урока английского языка с компьютерной поддержкой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 Добавлен: 20.02.2009. Размер: 8.47 Мб. Загружен 1696 раз(а)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>
                <a:latin typeface="Times New Roman" pitchFamily="18" charset="0"/>
                <a:cs typeface="Times New Roman" pitchFamily="18" charset="0"/>
                <a:hlinkClick r:id="rId3"/>
              </a:rPr>
              <a:t>В стране неправильных глаголов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Добавлен: 18.02.2009. Размер: 1.71 Мб. Загружен 2124 раз(а)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>
                <a:latin typeface="Times New Roman" pitchFamily="18" charset="0"/>
                <a:cs typeface="Times New Roman" pitchFamily="18" charset="0"/>
                <a:hlinkClick r:id="rId4"/>
              </a:rPr>
              <a:t>Презентация Professions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Добавлен: 15.02.2009. Размер: 1.37 Мб. Загружен 2183 раз(а)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>
                <a:latin typeface="Times New Roman" pitchFamily="18" charset="0"/>
                <a:cs typeface="Times New Roman" pitchFamily="18" charset="0"/>
                <a:hlinkClick r:id="rId5"/>
              </a:rPr>
              <a:t>Презентация Seasons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Добавлен: 20.02.2009. Размер: 9.72 Мб. Загружен 1712 раз(а)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>
                <a:latin typeface="Times New Roman" pitchFamily="18" charset="0"/>
                <a:cs typeface="Times New Roman" pitchFamily="18" charset="0"/>
                <a:hlinkClick r:id="rId6"/>
              </a:rPr>
              <a:t>Презентация Education in Britain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Добавлен: 01.03.2009. Размер: 4.94 Мб. Загружен 1885 раз(а)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>
                <a:latin typeface="Times New Roman" pitchFamily="18" charset="0"/>
                <a:cs typeface="Times New Roman" pitchFamily="18" charset="0"/>
                <a:hlinkClick r:id="rId7"/>
              </a:rPr>
              <a:t>Презентация How to Write a letter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Добавлен: 29.08.2009. Размер: 2.58 Мб. Загружен 1488  раз(а)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>
                <a:latin typeface="Times New Roman" pitchFamily="18" charset="0"/>
                <a:cs typeface="Times New Roman" pitchFamily="18" charset="0"/>
                <a:hlinkClick r:id="rId8"/>
              </a:rPr>
              <a:t>Учись писать эссе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Добавлен: 31.10.2009. Размер: 269.49 Кб. Загружен 1496 раз(а)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/>
              <a:t>и т.д.</a:t>
            </a:r>
            <a:endParaRPr lang="ru-RU" sz="1600"/>
          </a:p>
          <a:p>
            <a:endParaRPr lang="en-US" sz="1600" b="1"/>
          </a:p>
          <a:p>
            <a:pPr>
              <a:buFont typeface="Arial" charset="0"/>
              <a:buChar char="•"/>
            </a:pPr>
            <a:endParaRPr lang="en-US" sz="1600"/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endParaRPr lang="ru-RU" sz="1600"/>
          </a:p>
          <a:p>
            <a:endParaRPr lang="ru-RU" sz="1600" b="1"/>
          </a:p>
          <a:p>
            <a:pPr>
              <a:buFont typeface="Arial" charset="0"/>
              <a:buChar char="•"/>
            </a:pPr>
            <a:endParaRPr lang="ru-RU" sz="1600"/>
          </a:p>
          <a:p>
            <a:endParaRPr lang="ru-RU" sz="1600" b="1"/>
          </a:p>
          <a:p>
            <a:endParaRPr lang="ru-RU" sz="1600"/>
          </a:p>
          <a:p>
            <a:pPr>
              <a:buFont typeface="Arial" charset="0"/>
              <a:buChar char="•"/>
            </a:pPr>
            <a:endParaRPr lang="ru-RU" sz="1600" b="1"/>
          </a:p>
          <a:p>
            <a:pPr>
              <a:buFont typeface="Arial" charset="0"/>
              <a:buChar char="•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071563" y="5143500"/>
            <a:ext cx="7000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Вот что пишут учителя английского языка в своих отзывах об опубликованных работах:   </a:t>
            </a:r>
            <a:r>
              <a:rPr lang="en-US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http://rusedu.ru/usercomments.php</a:t>
            </a:r>
            <a:endParaRPr lang="ru-RU" b="1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lang="ru-RU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см. здесь</a:t>
            </a:r>
            <a:endParaRPr lang="ru-RU" b="1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Отзывы учителей о публикациях</a:t>
            </a:r>
            <a:endParaRPr lang="ru-RU" sz="4000" b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000125" y="357188"/>
            <a:ext cx="70723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/>
              <a:t>  </a:t>
            </a:r>
          </a:p>
          <a:p>
            <a:r>
              <a:rPr lang="ru-RU" sz="1600" u="sng">
                <a:hlinkClick r:id="rId2"/>
              </a:rPr>
              <a:t>Иванова Т.В.</a:t>
            </a:r>
            <a:r>
              <a:rPr lang="ru-RU" sz="1600"/>
              <a:t> </a:t>
            </a:r>
          </a:p>
          <a:p>
            <a:r>
              <a:rPr lang="ru-RU" sz="16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Дорогая Татьяна Геннадьевна, я в полном восторге от всех Ваших работ. От баллады до сих пор отойти не могу. </a:t>
            </a:r>
          </a:p>
          <a:p>
            <a:r>
              <a:rPr lang="ru-RU" sz="1600">
                <a:hlinkClick r:id="rId3"/>
              </a:rPr>
              <a:t>Войцеховская Н.В.</a:t>
            </a:r>
            <a:endParaRPr lang="ru-RU" sz="1600"/>
          </a:p>
          <a:p>
            <a:r>
              <a:rPr lang="ru-RU" sz="16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 Очень хороший и необходимый материал для подготовки к ЕГЭ! Возможно применение с разными УМК. Видна система работы с фразовыми глаголами, что приводит к высокой результативности. Татьяна Геннадьевна, огромное спасибо за труд! Успехов Вам!</a:t>
            </a:r>
          </a:p>
          <a:p>
            <a:r>
              <a:rPr lang="ru-RU" sz="1600" u="sng">
                <a:latin typeface="Times New Roman" pitchFamily="18" charset="0"/>
                <a:cs typeface="Times New Roman" pitchFamily="18" charset="0"/>
                <a:hlinkClick r:id="rId4"/>
              </a:rPr>
              <a:t>Абрамчук О.С.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 Работа замечательная! материал супер! Спасибо!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>
                <a:latin typeface="Times New Roman" pitchFamily="18" charset="0"/>
                <a:cs typeface="Times New Roman" pitchFamily="18" charset="0"/>
                <a:hlinkClick r:id="rId5"/>
              </a:rPr>
              <a:t>Никитина С.Г.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 Огромное спасибо, Татьяна Геннадьевна, просто потрясена была силой духа наших спортсменов, замечательная работа, непременно использую на уроке.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6"/>
              </a:rPr>
              <a:t>Быков В.Ю.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Спасибо огромное, Татьяна Геннадьевна!!! Давал некоторые задания в 8 классе. Неплохо прошло. А когда смотрел первый раз презентацию, слезы рекой бежали.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7"/>
              </a:rPr>
              <a:t>Новикова Н.М.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Восхищена точным подбором иллюстративного ряда к словам песни! Преклоняю колени!                     и т.п. ………………….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68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142984"/>
          <a:ext cx="8001056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5" descr="cams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923925"/>
            <a:ext cx="92868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Отзывы учителей о публикациях</a:t>
            </a:r>
            <a:endParaRPr lang="ru-RU" sz="4000" b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000125" y="1225550"/>
            <a:ext cx="76438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  <a:hlinkClick r:id="rId2"/>
              </a:rPr>
              <a:t>Торопова Н.А.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Новосибирск,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30.09.2010 16:12 </a:t>
            </a:r>
          </a:p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Здравствуйте, Татьяна Геннадьевна!</a:t>
            </a:r>
          </a:p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Хочу передать Вам спасибо от учителей Новосибирской области за Ваши слайд- песенки. В институте повышения квалификации в г. Новосибирске, где я нахожусь в настоящее время на курсах, проводился круглый стол. Наше задание было - поделиться чем-нибудь ИНТЕРЕСНЫМ, что можно использовать в своей работе. Я решила рассказать о Вас (то, немногое, что мне 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известно:творчески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работающий учитель из Брянской области) и Ваших разработках, не нарушая авторских прав, конечно. Коллегам очень понравились Ваши работы! После заседания круглого стола многие копировали 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слайд-песенки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на свои 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флэшки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Дала ссылки на сайты, где можно найти Ваши замечательные презентации. Большое спасибо. </a:t>
            </a:r>
          </a:p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 уважением Надежда.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763713" y="5300663"/>
            <a:ext cx="55006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  <a:hlinkClick r:id="rId2"/>
              </a:rPr>
              <a:t>tatyanamityugina@yandex.ru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115616" y="1124744"/>
            <a:ext cx="68849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Фотографии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документы из личного архива 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Митюгиной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Т.Г.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/>
              </a:rPr>
              <a:t>http://iaiviekste.narod.ru/portfolio.html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Разработки шаблонов участников мастер-класса на сайте «Сеть творческих учителей» Бабиной Е.И., Трофимовой Е.В, Павловой Г.В., Гриневич Л.А. и других (см. ссылку)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it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n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communities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aspx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?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cat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no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=4460&amp;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lib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no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=31650&amp;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tmpl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=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lib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4" descr="signat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141663"/>
            <a:ext cx="2736850" cy="2022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2800" b="1" dirty="0" err="1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использованы: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928688"/>
            <a:ext cx="3294062" cy="571500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сведения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Содержимое 3"/>
          <p:cNvSpPr>
            <a:spLocks noGrp="1"/>
          </p:cNvSpPr>
          <p:nvPr>
            <p:ph idx="1"/>
          </p:nvPr>
        </p:nvSpPr>
        <p:spPr>
          <a:xfrm>
            <a:off x="2627313" y="333375"/>
            <a:ext cx="5791200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высшей категории, педагогический стаж 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года. </a:t>
            </a: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Окончила Орловский государственный педагогический институт в1968 году.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(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диплом)</a:t>
            </a:r>
            <a:endPara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1992 году награждена значком «Отличник народного просвещения». 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(удостоверение)</a:t>
            </a:r>
            <a:endPara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Прошла двухгодичную переподготовку в МГУ на факультете психологии, в 1996 году получила диплом с отличием «преподаватель – методист». 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(диплом)</a:t>
            </a:r>
            <a:endPara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2003 году обучалась по программе «Интернет – технологии в образовании» в Брянском центре Интернет Образования. 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(диплом)</a:t>
            </a:r>
            <a:endPara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2008 году принимала участие в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2009 году  - в 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2010 году в 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Всероссийском семинаре  учителей английского языка в г.Обнинске (издательство «Титул»), -  делилась опытом работы по УМК 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“Happy English.ru”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К.Кауфман, М.Кауфман. </a:t>
            </a:r>
            <a:endParaRPr lang="en-US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Постоянный лектор Брянского института повышения квалификации работников образования. Лекции по методике, из опыта работы, прочитаны на выездных курсах  во многих районах Брянской области.</a:t>
            </a: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работ ( методические рекомендации, разработки уроков, презентации по различным темам УМК) опубликованы на сайтах: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200" b="1" u="sng" smtClean="0">
                <a:latin typeface="Times New Roman" pitchFamily="18" charset="0"/>
                <a:cs typeface="Times New Roman" pitchFamily="18" charset="0"/>
                <a:hlinkClick r:id="rId6"/>
              </a:rPr>
              <a:t>http://rusedu.ru/member48.htm</a:t>
            </a:r>
            <a:r>
              <a:rPr lang="en-US" sz="1200" b="1" smtClean="0">
                <a:latin typeface="Times New Roman" pitchFamily="18" charset="0"/>
                <a:cs typeface="Times New Roman" pitchFamily="18" charset="0"/>
                <a:hlinkClick r:id="rId6"/>
              </a:rPr>
              <a:t>l</a:t>
            </a:r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http://www.englishteachers.ru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http://poznayko.at.ua/load/23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http://metodisty.ru/</a:t>
            </a:r>
            <a:endParaRPr lang="en-US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http://www.zavuch.info/component/mtree/owner/Nikstida.html</a:t>
            </a:r>
            <a:endParaRPr lang="en-US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сообщества учителей английского языка на сайте Сеть творческих учителей.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 http://www.it-n.ru/communities.aspx?cat_no=14410&amp;tmpl=com</a:t>
            </a:r>
            <a:endPara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Активный участник форума (гуру) </a:t>
            </a:r>
            <a:r>
              <a:rPr lang="ru-RU" sz="1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http://www.englishteachers.ru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группы «Преподавание английского языка» на сайте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http://metodisty.ru/m/groups/view/prepodavanie_angliiskogo_yazyka</a:t>
            </a: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 третьего открытого профессионального конкурса педагогов "Мультимедиа урок в современной школе"</a:t>
            </a:r>
            <a:r>
              <a:rPr lang="ru-RU" sz="1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ru-RU" sz="1200" u="sng" smtClean="0">
                <a:latin typeface="Times New Roman" pitchFamily="18" charset="0"/>
                <a:cs typeface="Times New Roman" pitchFamily="18" charset="0"/>
                <a:hlinkClick r:id="rId13"/>
              </a:rPr>
              <a:t>://www.moi-universitet.ru/schoolkonkurs/schoolkon/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  <p:pic>
        <p:nvPicPr>
          <p:cNvPr id="6" name="Рисунок 5" descr="P5240016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561" y="1832994"/>
            <a:ext cx="1944216" cy="1918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Рисунок 4" descr="fruitka57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0113" y="4508500"/>
            <a:ext cx="15176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755650" y="5589588"/>
            <a:ext cx="1728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16"/>
              </a:rPr>
              <a:t>http://www.kokino.032.ru/teachers/mitugina.html</a:t>
            </a:r>
            <a:endParaRPr lang="ru-RU" sz="140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об аттестации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Рисунок 12" descr="fruitka1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5072063"/>
            <a:ext cx="17145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625" y="1285875"/>
          <a:ext cx="29765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281"/>
                <a:gridCol w="148828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 аттестации</a:t>
                      </a:r>
                    </a:p>
                    <a:p>
                      <a:pPr algn="ctr"/>
                      <a:endParaRPr lang="ru-RU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комиссии</a:t>
                      </a:r>
                    </a:p>
                    <a:p>
                      <a:pPr algn="ctr"/>
                      <a:endParaRPr lang="ru-RU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28.04.1995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Соответствует заявленной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высшей категории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21.12 2000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Соответствует заявленной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высшей категории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28.11.2005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Соответствует заявленной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высшей категории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5141" name="Рисунок 5" descr="аттестационный лис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071563"/>
            <a:ext cx="3460750" cy="49609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295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981075"/>
          <a:ext cx="7416824" cy="5093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872208"/>
                <a:gridCol w="2232248"/>
                <a:gridCol w="1728192"/>
              </a:tblGrid>
              <a:tr h="542208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прохождения переподготовки</a:t>
                      </a:r>
                      <a:endParaRPr lang="ru-RU" sz="1200" b="1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200" b="1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Названия курсов, семинаров</a:t>
                      </a:r>
                      <a:endParaRPr lang="ru-RU" sz="1200" b="1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Удостоверение </a:t>
                      </a:r>
                      <a:endParaRPr lang="ru-RU" sz="1200" b="1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75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– 15 апреля</a:t>
                      </a:r>
                    </a:p>
                    <a:p>
                      <a:pPr algn="l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– 22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октября 2005г.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БИПКРО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Г.Брянск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Страноведение на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уроках </a:t>
                      </a:r>
                      <a:r>
                        <a:rPr lang="ru-RU" sz="1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аглийского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Удостоверение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 часов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4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– 28 марта 2008 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г.Обнинск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семинар «Обучение английскому языку в российских школах»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Свидетельство 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часов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4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– 26 марта 2009г.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г.Обнинск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семинар «Обучение английскому языку в российских школах»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Свидетельство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hlinkClick r:id="rId4" action="ppaction://hlinkfile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часов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4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марта 2009г.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г.Москва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Московский марафон учебных предметов.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учителя английского языка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Сертификат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часов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ноября –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декабря 2009 г. 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http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://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www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it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-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n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ru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/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communities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aspx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?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cat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_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no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=14410&amp;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tmpl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=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com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Мастер-класс «Использование аудио-ресурсов сети Интернет (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2.0) в обучении английскому языку»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Свидетельство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недели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4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 26 марта 2010г.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г.Обнинск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 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семинар «Обучение английскому языку в российских школах»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Свидетельство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7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сентября –</a:t>
                      </a: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октября 2010г.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http://www.it-n.ru/communities.aspx?cat_no=71684&amp;tmpl=com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«Языковой </a:t>
                      </a:r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прообраз профессионального портфеля учителя- предметника»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Свидетельство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недель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P3260057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04248" y="332656"/>
            <a:ext cx="1340097" cy="1005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Учебно-материальная база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1143000"/>
            <a:ext cx="382428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Кабинет английского языка создавался в течение ряда лет и в настоящее время оснащен следующим оборудованием: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Интерактивная доска;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Проектор;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Ноутбук;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Магнитофон;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Аудиозаписи (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CD)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для всех классов;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Мультимедиа  диски для 2 – 4 классов;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Электронные плакаты для 2 – 4 классов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Обучающие программы ЦОР и БЭНП;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Презентации, выполненные учителем, учащимися и заимствованные в Интернете;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Словари и справочники;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Книги для внеклассного чтения;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Кабинет имеет беспроводной выход в Интернет.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857625" cy="4840288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 i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Все перечисленное применяется учителем на каждом уроке и повышает мотивацию учащихся и обеспечивает полное выполнение программы во всех классах по всем видам речевой деятельности.</a:t>
            </a:r>
          </a:p>
        </p:txBody>
      </p:sp>
      <p:pic>
        <p:nvPicPr>
          <p:cNvPr id="5" name="Рисунок 4" descr="P322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3143248"/>
            <a:ext cx="3071834" cy="265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кабинете</a:t>
            </a:r>
            <a:endParaRPr lang="ru-RU" sz="4800" b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Рисунок 2" descr="DSCN18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00188"/>
            <a:ext cx="2762250" cy="2071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6" name="Рисунок 3" descr="DSCN18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500188"/>
            <a:ext cx="2786062" cy="2089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7" name="Рисунок 4" descr="DSCN18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4000500"/>
            <a:ext cx="2809875" cy="2106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8" name="Рисунок 5" descr="DSCN188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4000500"/>
            <a:ext cx="2846388" cy="2143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r>
              <a:rPr lang="en-US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успеваемость)</a:t>
            </a:r>
            <a:endParaRPr lang="ru-RU" b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75" y="1785938"/>
          <a:ext cx="6429398" cy="4147814"/>
        </p:xfrm>
        <a:graphic>
          <a:graphicData uri="http://schemas.openxmlformats.org/drawingml/2006/table">
            <a:tbl>
              <a:tblPr/>
              <a:tblGrid>
                <a:gridCol w="1609525"/>
                <a:gridCol w="1609525"/>
                <a:gridCol w="1600823"/>
                <a:gridCol w="1609525"/>
              </a:tblGrid>
              <a:tr h="928695">
                <a:tc>
                  <a:txBody>
                    <a:bodyPr/>
                    <a:lstStyle/>
                    <a:p>
                      <a:pPr marL="347472" marR="0" indent="-347472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i="0" u="none" strike="noStrike" kern="1200" baseline="0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7472" marR="0" indent="-347472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2006-2007</a:t>
                      </a:r>
                      <a:endParaRPr lang="ru-RU" sz="1700" b="1" i="0" u="none" strike="noStrike" kern="1200" baseline="0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baseline="0" dirty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7472" marR="0" indent="-347472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2007-2008</a:t>
                      </a:r>
                      <a:endParaRPr lang="ru-RU" sz="17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baseline="0" dirty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2008- 2009</a:t>
                      </a:r>
                      <a:endParaRPr lang="ru-RU" sz="17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baseline="0" dirty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2009- 2010</a:t>
                      </a:r>
                    </a:p>
                    <a:p>
                      <a:pPr marL="347472" marR="0" indent="-347472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7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17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11кл. </a:t>
                      </a: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– 100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endParaRPr lang="ru-RU" sz="1400" b="1" i="0" u="none" strike="noStrike" kern="120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4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10кл. – 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100 %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11кл. – 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100 %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17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8кл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. – 100%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 9кл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. -100%    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10кл.  - 100%</a:t>
                      </a:r>
                    </a:p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11кл.  - 100%</a:t>
                      </a:r>
                    </a:p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3017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xxx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9кл.  - </a:t>
                      </a: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400" b="1" i="0" u="none" strike="noStrike" kern="120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17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5кл.  -  100%</a:t>
                      </a:r>
                    </a:p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6кл.  - </a:t>
                      </a: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lang="ru-RU" sz="1400" b="1" i="0" u="none" strike="noStrike" kern="120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7кл.  - 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3017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8кл.  - </a:t>
                      </a: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lang="ru-RU" sz="1400" b="1" i="0" u="none" strike="noStrike" kern="120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9кл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. – 100%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3017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5кл</a:t>
                      </a: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. – 100%</a:t>
                      </a:r>
                      <a:endParaRPr lang="ru-RU" sz="1400" b="1" i="0" u="none" strike="noStrike" kern="120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6кл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. -100%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3017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13 часов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13 часов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15 часов</a:t>
                      </a:r>
                      <a:endParaRPr lang="ru-RU" sz="1400" b="1" i="0" u="none" strike="noStrike" kern="120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/>
                          <a:cs typeface="Times New Roman"/>
                        </a:rPr>
                        <a:t>14 часов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373" marR="63373" marT="31750" marB="31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r>
              <a:rPr lang="en-US" sz="36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знаний учащихся)</a:t>
            </a:r>
            <a:endParaRPr lang="ru-RU" sz="2000" b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1428750"/>
          <a:ext cx="6643711" cy="4109636"/>
        </p:xfrm>
        <a:graphic>
          <a:graphicData uri="http://schemas.openxmlformats.org/drawingml/2006/table">
            <a:tbl>
              <a:tblPr/>
              <a:tblGrid>
                <a:gridCol w="1595400"/>
                <a:gridCol w="1685808"/>
                <a:gridCol w="1676694"/>
                <a:gridCol w="1685809"/>
              </a:tblGrid>
              <a:tr h="857242">
                <a:tc>
                  <a:txBody>
                    <a:bodyPr/>
                    <a:lstStyle/>
                    <a:p>
                      <a:pPr marL="347472" marR="0" indent="-347472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i="0" u="none" strike="noStrike" kern="1200" baseline="0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7472" marR="0" indent="-347472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2006-2007</a:t>
                      </a:r>
                      <a:endParaRPr lang="ru-RU" sz="1700" b="1" i="0" u="none" strike="noStrike" kern="1200" baseline="0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baseline="0" dirty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7472" marR="0" indent="-347472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2007-2008</a:t>
                      </a:r>
                      <a:endParaRPr lang="ru-RU" sz="17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2008- 2009</a:t>
                      </a:r>
                      <a:endParaRPr lang="ru-RU" sz="17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baseline="0" dirty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eaLnBrk="1" fontAlgn="base" latinLnBrk="0" hangingPunct="1"/>
                      <a:r>
                        <a:rPr lang="ru-RU" sz="1800" b="1" i="0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2009-2010</a:t>
                      </a:r>
                    </a:p>
                    <a:p>
                      <a:pPr marL="347472" marR="0" indent="-347472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7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86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1" i="0" u="none" strike="noStrike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- 66%</a:t>
                      </a:r>
                      <a:r>
                        <a:rPr lang="en-US" sz="1400" b="1" i="0" u="none" strike="noStrike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72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10кл. – 94%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11кл. – 94%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86">
                <a:tc>
                  <a:txBody>
                    <a:bodyPr/>
                    <a:lstStyle/>
                    <a:p>
                      <a:pPr marL="347472" marR="0" indent="-347472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8кл.  - 66%</a:t>
                      </a:r>
                    </a:p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9кл.  - 66%</a:t>
                      </a:r>
                    </a:p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10кл.  --  66%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11кл.  -  66%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586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9кл.  - 38%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86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5кл.  -  42%</a:t>
                      </a:r>
                    </a:p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6кл.  - 48%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7кл.  - 48%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586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8кл.  - </a:t>
                      </a:r>
                      <a:r>
                        <a:rPr lang="en-US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33%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9кл.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586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5кл.</a:t>
                      </a:r>
                      <a:r>
                        <a:rPr lang="en-US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50%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6кл.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-50%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586"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часов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часов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часов</a:t>
                      </a:r>
                      <a:endParaRPr lang="ru-RU" sz="1400" b="1" i="0" u="none" strike="noStrike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часов</a:t>
                      </a:r>
                      <a:endParaRPr lang="ru-RU" sz="1400" b="1" i="0" u="none" strike="noStrike" kern="1200" baseline="0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427" marR="63427" marT="31713" marB="31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1902</Words>
  <Application>Microsoft Office PowerPoint</Application>
  <PresentationFormat>Экран (4:3)</PresentationFormat>
  <Paragraphs>370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Vrinda</vt:lpstr>
      <vt:lpstr>Arial</vt:lpstr>
      <vt:lpstr>Calibri</vt:lpstr>
      <vt:lpstr>Times New Roman</vt:lpstr>
      <vt:lpstr>Wingdings</vt:lpstr>
      <vt:lpstr>Оформление по умолчанию</vt:lpstr>
      <vt:lpstr>ПОРТФОЛИО</vt:lpstr>
      <vt:lpstr>СОДЕРЖАНИЕ</vt:lpstr>
      <vt:lpstr>Общие сведения </vt:lpstr>
      <vt:lpstr>Сведения об аттестации </vt:lpstr>
      <vt:lpstr>Повышение квалификации  </vt:lpstr>
      <vt:lpstr>Учебно-материальная база  </vt:lpstr>
      <vt:lpstr>В кабинете</vt:lpstr>
      <vt:lpstr>Результаты педагогической деятельности (успеваемость)</vt:lpstr>
      <vt:lpstr>Результаты педагогической деятельности (качество знаний учащихся)</vt:lpstr>
      <vt:lpstr>Результаты педагогической деятельности</vt:lpstr>
      <vt:lpstr>Внеурочная деятельность по предмету </vt:lpstr>
      <vt:lpstr>Научно- методическая деятельность</vt:lpstr>
      <vt:lpstr>Научно- методическая деятельность</vt:lpstr>
      <vt:lpstr>  Научно- методическая     деятельность </vt:lpstr>
      <vt:lpstr>Всероссийское методическое объединение «Методисты.ру» Преподавание английского языка http://metodisty.ru/m/groups/view/prepodavanie_angliiskogo_yazyka </vt:lpstr>
      <vt:lpstr>Из опыта работы</vt:lpstr>
      <vt:lpstr>Публикации </vt:lpstr>
      <vt:lpstr>Отзывы учителей о публикациях</vt:lpstr>
      <vt:lpstr>Отзывы учителей о публикациях</vt:lpstr>
      <vt:lpstr>Отзывы учителей о публикациях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ss</dc:creator>
  <cp:lastModifiedBy>Tatyana</cp:lastModifiedBy>
  <cp:revision>192</cp:revision>
  <dcterms:created xsi:type="dcterms:W3CDTF">2009-11-29T12:58:32Z</dcterms:created>
  <dcterms:modified xsi:type="dcterms:W3CDTF">2011-05-26T18:55:09Z</dcterms:modified>
</cp:coreProperties>
</file>