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2" r:id="rId3"/>
    <p:sldId id="278" r:id="rId4"/>
    <p:sldId id="279" r:id="rId5"/>
    <p:sldId id="280" r:id="rId6"/>
    <p:sldId id="281" r:id="rId7"/>
    <p:sldId id="257" r:id="rId8"/>
    <p:sldId id="258" r:id="rId9"/>
    <p:sldId id="259" r:id="rId10"/>
    <p:sldId id="263" r:id="rId11"/>
    <p:sldId id="260" r:id="rId12"/>
    <p:sldId id="266" r:id="rId13"/>
    <p:sldId id="264" r:id="rId14"/>
    <p:sldId id="265" r:id="rId15"/>
    <p:sldId id="267" r:id="rId16"/>
    <p:sldId id="268" r:id="rId17"/>
    <p:sldId id="269" r:id="rId18"/>
    <p:sldId id="270" r:id="rId19"/>
    <p:sldId id="271" r:id="rId20"/>
    <p:sldId id="272" r:id="rId21"/>
    <p:sldId id="273" r:id="rId22"/>
    <p:sldId id="274" r:id="rId23"/>
    <p:sldId id="275" r:id="rId24"/>
    <p:sldId id="282" r:id="rId25"/>
    <p:sldId id="277" r:id="rId26"/>
    <p:sldId id="283" r:id="rId27"/>
    <p:sldId id="284" r:id="rId28"/>
    <p:sldId id="276"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5FCB57-704C-4C0D-B317-9E6AB4DDD8C9}" type="datetimeFigureOut">
              <a:rPr lang="ru-RU"/>
              <a:pPr>
                <a:defRPr/>
              </a:pPr>
              <a:t>04.05.2011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3F16790-7E5C-4C40-8B07-C04E2FC62CF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2F1975-F3C8-4207-8EEE-C11280BE8684}" type="slidenum">
              <a:rPr lang="ru-RU" smtClean="0"/>
              <a:pPr/>
              <a:t>4</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5D312D-966F-411F-B2B7-A537F65C4265}" type="slidenum">
              <a:rPr lang="ru-RU" smtClean="0"/>
              <a:pPr/>
              <a:t>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rotWithShape="0">
          <a:gsLst>
            <a:gs pos="0">
              <a:srgbClr val="669900"/>
            </a:gs>
            <a:gs pos="100000">
              <a:schemeClr val="bg1"/>
            </a:gs>
          </a:gsLst>
          <a:lin ang="0" scaled="1"/>
        </a:gradFill>
        <a:effectLst/>
      </p:bgPr>
    </p:bg>
    <p:spTree>
      <p:nvGrpSpPr>
        <p:cNvPr id="1" name=""/>
        <p:cNvGrpSpPr/>
        <p:nvPr/>
      </p:nvGrpSpPr>
      <p:grpSpPr>
        <a:xfrm>
          <a:off x="0" y="0"/>
          <a:ext cx="0" cy="0"/>
          <a:chOff x="0" y="0"/>
          <a:chExt cx="0" cy="0"/>
        </a:xfrm>
      </p:grpSpPr>
      <p:pic>
        <p:nvPicPr>
          <p:cNvPr id="4" name="Picture 14" descr="0b800f12c739caea0dd94939624c2493"/>
          <p:cNvPicPr>
            <a:picLocks noChangeAspect="1" noChangeArrowheads="1" noCrop="1"/>
          </p:cNvPicPr>
          <p:nvPr userDrawn="1"/>
        </p:nvPicPr>
        <p:blipFill>
          <a:blip r:embed="rId2"/>
          <a:srcRect/>
          <a:stretch>
            <a:fillRect/>
          </a:stretch>
        </p:blipFill>
        <p:spPr bwMode="auto">
          <a:xfrm>
            <a:off x="7924800" y="304800"/>
            <a:ext cx="938213" cy="1162050"/>
          </a:xfrm>
          <a:prstGeom prst="rect">
            <a:avLst/>
          </a:prstGeom>
          <a:noFill/>
          <a:ln w="9525">
            <a:noFill/>
            <a:miter lim="800000"/>
            <a:headEnd/>
            <a:tailEnd/>
          </a:ln>
        </p:spPr>
      </p:pic>
      <p:grpSp>
        <p:nvGrpSpPr>
          <p:cNvPr id="5" name="Group 15"/>
          <p:cNvGrpSpPr>
            <a:grpSpLocks/>
          </p:cNvGrpSpPr>
          <p:nvPr userDrawn="1"/>
        </p:nvGrpSpPr>
        <p:grpSpPr bwMode="auto">
          <a:xfrm>
            <a:off x="304800" y="0"/>
            <a:ext cx="203200" cy="6503988"/>
            <a:chOff x="112" y="145"/>
            <a:chExt cx="128" cy="4097"/>
          </a:xfrm>
        </p:grpSpPr>
        <p:sp>
          <p:nvSpPr>
            <p:cNvPr id="6" name="Rectangle 16"/>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7" name="Rectangle 17"/>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ru-RU" sz="2400">
                <a:latin typeface="Times New Roman" pitchFamily="18" charset="0"/>
              </a:endParaRPr>
            </a:p>
          </p:txBody>
        </p:sp>
      </p:grpSp>
      <p:grpSp>
        <p:nvGrpSpPr>
          <p:cNvPr id="8" name="Group 10"/>
          <p:cNvGrpSpPr>
            <a:grpSpLocks/>
          </p:cNvGrpSpPr>
          <p:nvPr userDrawn="1"/>
        </p:nvGrpSpPr>
        <p:grpSpPr bwMode="auto">
          <a:xfrm>
            <a:off x="152400" y="3810000"/>
            <a:ext cx="2819400" cy="2705100"/>
            <a:chOff x="120" y="1464"/>
            <a:chExt cx="2064" cy="2088"/>
          </a:xfrm>
        </p:grpSpPr>
        <p:sp>
          <p:nvSpPr>
            <p:cNvPr id="9" name="AutoShape 1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latin typeface="Times New Roman" pitchFamily="18" charset="0"/>
                <a:ea typeface="Gulim" pitchFamily="34" charset="-127"/>
              </a:endParaRPr>
            </a:p>
          </p:txBody>
        </p:sp>
        <p:sp>
          <p:nvSpPr>
            <p:cNvPr id="10" name="AutoShape 12" descr="j0438727"/>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latin typeface="Times New Roman" pitchFamily="18" charset="0"/>
                <a:ea typeface="Gulim" pitchFamily="34" charset="-127"/>
              </a:endParaRPr>
            </a:p>
          </p:txBody>
        </p:sp>
        <p:sp>
          <p:nvSpPr>
            <p:cNvPr id="11" name="AutoShape 13" descr="j0425262"/>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5"/>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latin typeface="Times New Roman" pitchFamily="18" charset="0"/>
                <a:ea typeface="Gulim" pitchFamily="34" charset="-127"/>
              </a:endParaRPr>
            </a:p>
          </p:txBody>
        </p:sp>
      </p:grpSp>
      <p:grpSp>
        <p:nvGrpSpPr>
          <p:cNvPr id="12" name="Group 18"/>
          <p:cNvGrpSpPr>
            <a:grpSpLocks/>
          </p:cNvGrpSpPr>
          <p:nvPr userDrawn="1"/>
        </p:nvGrpSpPr>
        <p:grpSpPr bwMode="auto">
          <a:xfrm rot="10800000">
            <a:off x="8686800" y="354013"/>
            <a:ext cx="203200" cy="6503987"/>
            <a:chOff x="112" y="145"/>
            <a:chExt cx="128" cy="4097"/>
          </a:xfrm>
        </p:grpSpPr>
        <p:sp>
          <p:nvSpPr>
            <p:cNvPr id="13" name="Rectangle 19"/>
            <p:cNvSpPr>
              <a:spLocks noChangeArrowheads="1"/>
            </p:cNvSpPr>
            <p:nvPr/>
          </p:nvSpPr>
          <p:spPr bwMode="auto">
            <a:xfrm flipH="1">
              <a:off x="192" y="148"/>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14" name="Rectangle 20"/>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rot="10800000" wrap="none" anchor="ctr"/>
            <a:lstStyle/>
            <a:p>
              <a:pPr algn="ctr">
                <a:defRPr/>
              </a:pPr>
              <a:endParaRPr lang="ru-RU" sz="2400">
                <a:latin typeface="Times New Roman" pitchFamily="18" charset="0"/>
              </a:endParaRPr>
            </a:p>
          </p:txBody>
        </p:sp>
      </p:grpSp>
      <p:grpSp>
        <p:nvGrpSpPr>
          <p:cNvPr id="15" name="Group 21"/>
          <p:cNvGrpSpPr>
            <a:grpSpLocks/>
          </p:cNvGrpSpPr>
          <p:nvPr userDrawn="1"/>
        </p:nvGrpSpPr>
        <p:grpSpPr bwMode="auto">
          <a:xfrm rot="-5400000">
            <a:off x="3455194" y="-2997994"/>
            <a:ext cx="203200" cy="6503988"/>
            <a:chOff x="112" y="145"/>
            <a:chExt cx="128" cy="4097"/>
          </a:xfrm>
        </p:grpSpPr>
        <p:sp>
          <p:nvSpPr>
            <p:cNvPr id="16" name="Rectangle 22"/>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17" name="Rectangle 23"/>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vert="eaVert" wrap="none" anchor="ctr"/>
            <a:lstStyle/>
            <a:p>
              <a:pPr algn="ctr">
                <a:defRPr/>
              </a:pPr>
              <a:endParaRPr lang="ru-RU" sz="2400">
                <a:latin typeface="Times New Roman" pitchFamily="18" charset="0"/>
              </a:endParaRPr>
            </a:p>
          </p:txBody>
        </p:sp>
      </p:grpSp>
      <p:grpSp>
        <p:nvGrpSpPr>
          <p:cNvPr id="18" name="Group 24"/>
          <p:cNvGrpSpPr>
            <a:grpSpLocks/>
          </p:cNvGrpSpPr>
          <p:nvPr userDrawn="1"/>
        </p:nvGrpSpPr>
        <p:grpSpPr bwMode="auto">
          <a:xfrm rot="5400000">
            <a:off x="5512594" y="3402806"/>
            <a:ext cx="203200" cy="6503988"/>
            <a:chOff x="112" y="145"/>
            <a:chExt cx="128" cy="4097"/>
          </a:xfrm>
        </p:grpSpPr>
        <p:sp>
          <p:nvSpPr>
            <p:cNvPr id="19" name="Rectangle 25"/>
            <p:cNvSpPr>
              <a:spLocks noChangeArrowheads="1"/>
            </p:cNvSpPr>
            <p:nvPr/>
          </p:nvSpPr>
          <p:spPr bwMode="auto">
            <a:xfrm flipH="1">
              <a:off x="192" y="148"/>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20" name="Rectangle 2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rot="10800000" vert="eaVert" wrap="none" anchor="ctr"/>
            <a:lstStyle/>
            <a:p>
              <a:pPr algn="ctr">
                <a:defRPr/>
              </a:pPr>
              <a:endParaRPr lang="ru-RU" sz="2400">
                <a:latin typeface="Times New Roman" pitchFamily="18" charset="0"/>
              </a:endParaRPr>
            </a:p>
          </p:txBody>
        </p:sp>
      </p:grpSp>
      <p:sp>
        <p:nvSpPr>
          <p:cNvPr id="5147" name="Rectangle 27"/>
          <p:cNvSpPr>
            <a:spLocks noGrp="1" noChangeArrowheads="1"/>
          </p:cNvSpPr>
          <p:nvPr>
            <p:ph type="ctrTitle" sz="quarter"/>
          </p:nvPr>
        </p:nvSpPr>
        <p:spPr>
          <a:xfrm>
            <a:off x="1066800" y="1676400"/>
            <a:ext cx="7467600" cy="1470025"/>
          </a:xfrm>
        </p:spPr>
        <p:txBody>
          <a:bodyPr/>
          <a:lstStyle>
            <a:lvl1pPr algn="r">
              <a:defRPr/>
            </a:lvl1pPr>
          </a:lstStyle>
          <a:p>
            <a:r>
              <a:rPr lang="ru-RU"/>
              <a:t>Образец заголовка</a:t>
            </a:r>
          </a:p>
        </p:txBody>
      </p:sp>
      <p:sp>
        <p:nvSpPr>
          <p:cNvPr id="5148" name="Rectangle 28"/>
          <p:cNvSpPr>
            <a:spLocks noGrp="1" noChangeArrowheads="1"/>
          </p:cNvSpPr>
          <p:nvPr>
            <p:ph type="subTitle" sz="quarter" idx="1"/>
          </p:nvPr>
        </p:nvSpPr>
        <p:spPr>
          <a:xfrm>
            <a:off x="3124200" y="3276600"/>
            <a:ext cx="5257800" cy="914400"/>
          </a:xfrm>
        </p:spPr>
        <p:txBody>
          <a:bodyPr/>
          <a:lstStyle>
            <a:lvl1pPr marL="0" indent="0" algn="r">
              <a:buFontTx/>
              <a:buNone/>
              <a:defRPr/>
            </a:lvl1pPr>
          </a:lstStyle>
          <a:p>
            <a:r>
              <a:rPr lang="ru-RU"/>
              <a:t>Образец подзаголовка</a:t>
            </a:r>
          </a:p>
        </p:txBody>
      </p:sp>
      <p:sp>
        <p:nvSpPr>
          <p:cNvPr id="21" name="Rectangle 29"/>
          <p:cNvSpPr>
            <a:spLocks noGrp="1" noChangeArrowheads="1"/>
          </p:cNvSpPr>
          <p:nvPr>
            <p:ph type="dt" sz="quarter" idx="10"/>
          </p:nvPr>
        </p:nvSpPr>
        <p:spPr/>
        <p:txBody>
          <a:bodyPr/>
          <a:lstStyle>
            <a:lvl1pPr>
              <a:defRPr/>
            </a:lvl1pPr>
          </a:lstStyle>
          <a:p>
            <a:pPr>
              <a:defRPr/>
            </a:pPr>
            <a:endParaRPr lang="ru-RU"/>
          </a:p>
        </p:txBody>
      </p:sp>
      <p:sp>
        <p:nvSpPr>
          <p:cNvPr id="22" name="Rectangle 30"/>
          <p:cNvSpPr>
            <a:spLocks noGrp="1" noChangeArrowheads="1"/>
          </p:cNvSpPr>
          <p:nvPr>
            <p:ph type="ftr" sz="quarter" idx="11"/>
          </p:nvPr>
        </p:nvSpPr>
        <p:spPr/>
        <p:txBody>
          <a:bodyPr/>
          <a:lstStyle>
            <a:lvl1pPr>
              <a:defRPr/>
            </a:lvl1pPr>
          </a:lstStyle>
          <a:p>
            <a:pPr>
              <a:defRPr/>
            </a:pPr>
            <a:endParaRPr lang="ru-RU"/>
          </a:p>
        </p:txBody>
      </p:sp>
      <p:sp>
        <p:nvSpPr>
          <p:cNvPr id="23" name="Rectangle 31"/>
          <p:cNvSpPr>
            <a:spLocks noGrp="1" noChangeArrowheads="1"/>
          </p:cNvSpPr>
          <p:nvPr>
            <p:ph type="sldNum" sz="quarter" idx="12"/>
          </p:nvPr>
        </p:nvSpPr>
        <p:spPr/>
        <p:txBody>
          <a:bodyPr/>
          <a:lstStyle>
            <a:lvl1pPr>
              <a:defRPr/>
            </a:lvl1pPr>
          </a:lstStyle>
          <a:p>
            <a:pPr>
              <a:defRPr/>
            </a:pPr>
            <a:fld id="{279E2ED1-4DBB-4AC5-8FC6-865D740AF2CB}"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8795F9F-D23A-4095-B58C-09FEBEBA0C0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EED080-A23F-413B-B10C-965C955C07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7F96D92-0591-422E-B678-2EC861A3FA6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F0C980C-1766-49BC-99F4-3F87A4F4919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F74FA9D-CBEA-4274-A7E9-04494ECB515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01352E4-7EEF-4705-968A-29792184A41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0DE2B50-66E6-4EA6-AB06-2376F3F8801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3458B3E-8EAA-4C42-9EE0-E2DCF4C2B24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10C5E64-73A7-44B7-B236-85B9DE40C2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1426527-3C75-4C2E-AD32-DBC27E51ADF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90600" cy="6858000"/>
          </a:xfrm>
          <a:prstGeom prst="rect">
            <a:avLst/>
          </a:prstGeom>
          <a:gradFill rotWithShape="1">
            <a:gsLst>
              <a:gs pos="0">
                <a:srgbClr val="669900"/>
              </a:gs>
              <a:gs pos="100000">
                <a:schemeClr val="bg1"/>
              </a:gs>
            </a:gsLst>
            <a:lin ang="0" scaled="1"/>
          </a:gradFill>
          <a:ln w="9525">
            <a:noFill/>
            <a:miter lim="800000"/>
            <a:headEnd/>
            <a:tailEnd/>
          </a:ln>
          <a:effectLst/>
        </p:spPr>
        <p:txBody>
          <a:bodyPr wrap="none" anchor="ctr"/>
          <a:lstStyle/>
          <a:p>
            <a:pPr>
              <a:defRPr/>
            </a:pPr>
            <a:endParaRPr lang="ru-RU"/>
          </a:p>
        </p:txBody>
      </p:sp>
      <p:sp>
        <p:nvSpPr>
          <p:cNvPr id="1032" name="Rectangle 8"/>
          <p:cNvSpPr>
            <a:spLocks noChangeArrowheads="1"/>
          </p:cNvSpPr>
          <p:nvPr userDrawn="1"/>
        </p:nvSpPr>
        <p:spPr bwMode="auto">
          <a:xfrm rot="10800000">
            <a:off x="8305800" y="0"/>
            <a:ext cx="838200" cy="6858000"/>
          </a:xfrm>
          <a:prstGeom prst="rect">
            <a:avLst/>
          </a:prstGeom>
          <a:gradFill rotWithShape="1">
            <a:gsLst>
              <a:gs pos="0">
                <a:srgbClr val="669900"/>
              </a:gs>
              <a:gs pos="100000">
                <a:schemeClr val="bg1"/>
              </a:gs>
            </a:gsLst>
            <a:lin ang="0" scaled="1"/>
          </a:gradFill>
          <a:ln w="9525">
            <a:noFill/>
            <a:miter lim="800000"/>
            <a:headEnd/>
            <a:tailEnd/>
          </a:ln>
          <a:effectLst/>
        </p:spPr>
        <p:txBody>
          <a:bodyPr wrap="none" anchor="ctr"/>
          <a:lstStyle/>
          <a:p>
            <a:pPr>
              <a:defRPr/>
            </a:pPr>
            <a:endParaRPr lang="ru-RU"/>
          </a:p>
        </p:txBody>
      </p:sp>
      <p:grpSp>
        <p:nvGrpSpPr>
          <p:cNvPr id="1028" name="Group 9"/>
          <p:cNvGrpSpPr>
            <a:grpSpLocks/>
          </p:cNvGrpSpPr>
          <p:nvPr userDrawn="1"/>
        </p:nvGrpSpPr>
        <p:grpSpPr bwMode="auto">
          <a:xfrm>
            <a:off x="304800" y="0"/>
            <a:ext cx="203200" cy="6503988"/>
            <a:chOff x="112" y="145"/>
            <a:chExt cx="128" cy="4097"/>
          </a:xfrm>
        </p:grpSpPr>
        <p:sp>
          <p:nvSpPr>
            <p:cNvPr id="1034" name="Rectangle 10"/>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1035" name="Rectangle 11"/>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ru-RU" sz="2400">
                <a:latin typeface="Times New Roman" pitchFamily="18" charset="0"/>
              </a:endParaRPr>
            </a:p>
          </p:txBody>
        </p:sp>
      </p:grpSp>
      <p:grpSp>
        <p:nvGrpSpPr>
          <p:cNvPr id="1029" name="Group 12"/>
          <p:cNvGrpSpPr>
            <a:grpSpLocks/>
          </p:cNvGrpSpPr>
          <p:nvPr userDrawn="1"/>
        </p:nvGrpSpPr>
        <p:grpSpPr bwMode="auto">
          <a:xfrm rot="10800000">
            <a:off x="8686800" y="354013"/>
            <a:ext cx="203200" cy="6503987"/>
            <a:chOff x="112" y="145"/>
            <a:chExt cx="128" cy="4097"/>
          </a:xfrm>
        </p:grpSpPr>
        <p:sp>
          <p:nvSpPr>
            <p:cNvPr id="2" name="Rectangle 13"/>
            <p:cNvSpPr>
              <a:spLocks noChangeArrowheads="1"/>
            </p:cNvSpPr>
            <p:nvPr/>
          </p:nvSpPr>
          <p:spPr bwMode="auto">
            <a:xfrm flipH="1">
              <a:off x="192" y="148"/>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1038" name="Rectangle 1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rot="10800000" wrap="none" anchor="ctr"/>
            <a:lstStyle/>
            <a:p>
              <a:pPr algn="ctr">
                <a:defRPr/>
              </a:pPr>
              <a:endParaRPr lang="ru-RU" sz="2400">
                <a:latin typeface="Times New Roman" pitchFamily="18" charset="0"/>
              </a:endParaRPr>
            </a:p>
          </p:txBody>
        </p:sp>
      </p:grpSp>
      <p:grpSp>
        <p:nvGrpSpPr>
          <p:cNvPr id="1030" name="Group 15"/>
          <p:cNvGrpSpPr>
            <a:grpSpLocks/>
          </p:cNvGrpSpPr>
          <p:nvPr userDrawn="1"/>
        </p:nvGrpSpPr>
        <p:grpSpPr bwMode="auto">
          <a:xfrm rot="-5400000">
            <a:off x="3455194" y="-2997994"/>
            <a:ext cx="203200" cy="6503988"/>
            <a:chOff x="112" y="145"/>
            <a:chExt cx="128" cy="4097"/>
          </a:xfrm>
        </p:grpSpPr>
        <p:sp>
          <p:nvSpPr>
            <p:cNvPr id="1040" name="Rectangle 16"/>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1041" name="Rectangle 17"/>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vert="eaVert" wrap="none" anchor="ctr"/>
            <a:lstStyle/>
            <a:p>
              <a:pPr algn="ctr">
                <a:defRPr/>
              </a:pPr>
              <a:endParaRPr lang="ru-RU" sz="2400">
                <a:latin typeface="Times New Roman" pitchFamily="18" charset="0"/>
              </a:endParaRPr>
            </a:p>
          </p:txBody>
        </p:sp>
      </p:grpSp>
      <p:grpSp>
        <p:nvGrpSpPr>
          <p:cNvPr id="3" name="Group 18"/>
          <p:cNvGrpSpPr>
            <a:grpSpLocks/>
          </p:cNvGrpSpPr>
          <p:nvPr userDrawn="1"/>
        </p:nvGrpSpPr>
        <p:grpSpPr bwMode="auto">
          <a:xfrm rot="5400000">
            <a:off x="5512594" y="3402806"/>
            <a:ext cx="203200" cy="6503988"/>
            <a:chOff x="112" y="145"/>
            <a:chExt cx="128" cy="4097"/>
          </a:xfrm>
        </p:grpSpPr>
        <p:sp>
          <p:nvSpPr>
            <p:cNvPr id="1043" name="Rectangle 19"/>
            <p:cNvSpPr>
              <a:spLocks noChangeArrowheads="1"/>
            </p:cNvSpPr>
            <p:nvPr/>
          </p:nvSpPr>
          <p:spPr bwMode="auto">
            <a:xfrm flipH="1">
              <a:off x="192" y="148"/>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1044" name="Rectangle 20"/>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rot="10800000" vert="eaVert" wrap="none" anchor="ctr"/>
            <a:lstStyle/>
            <a:p>
              <a:pPr algn="ctr">
                <a:defRPr/>
              </a:pPr>
              <a:endParaRPr lang="ru-RU" sz="2400">
                <a:latin typeface="Times New Roman" pitchFamily="18" charset="0"/>
              </a:endParaRPr>
            </a:p>
          </p:txBody>
        </p:sp>
      </p:grpSp>
      <p:sp>
        <p:nvSpPr>
          <p:cNvPr id="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6"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7"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5BD6782-D59C-45E6-8169-C7A1CA3CD216}" type="slidenum">
              <a:rPr lang="ru-RU"/>
              <a:pPr>
                <a:defRPr/>
              </a:pPr>
              <a:t>‹#›</a:t>
            </a:fld>
            <a:endParaRPr lang="ru-RU"/>
          </a:p>
        </p:txBody>
      </p:sp>
      <p:grpSp>
        <p:nvGrpSpPr>
          <p:cNvPr id="1036" name="Group 21"/>
          <p:cNvGrpSpPr>
            <a:grpSpLocks/>
          </p:cNvGrpSpPr>
          <p:nvPr userDrawn="1"/>
        </p:nvGrpSpPr>
        <p:grpSpPr bwMode="auto">
          <a:xfrm>
            <a:off x="304800" y="152400"/>
            <a:ext cx="762000" cy="1066800"/>
            <a:chOff x="1920" y="2832"/>
            <a:chExt cx="717" cy="1152"/>
          </a:xfrm>
        </p:grpSpPr>
        <p:sp>
          <p:nvSpPr>
            <p:cNvPr id="1046" name="AutoShape 22"/>
            <p:cNvSpPr>
              <a:spLocks noChangeAspect="1" noChangeArrowheads="1" noTextEdit="1"/>
            </p:cNvSpPr>
            <p:nvPr/>
          </p:nvSpPr>
          <p:spPr bwMode="auto">
            <a:xfrm>
              <a:off x="1920" y="2832"/>
              <a:ext cx="717" cy="1152"/>
            </a:xfrm>
            <a:prstGeom prst="rect">
              <a:avLst/>
            </a:prstGeom>
            <a:noFill/>
            <a:ln w="9525">
              <a:noFill/>
              <a:miter lim="800000"/>
              <a:headEnd/>
              <a:tailEnd/>
            </a:ln>
          </p:spPr>
          <p:txBody>
            <a:bodyPr/>
            <a:lstStyle/>
            <a:p>
              <a:pPr>
                <a:defRPr/>
              </a:pPr>
              <a:endParaRPr lang="ru-RU"/>
            </a:p>
          </p:txBody>
        </p:sp>
        <p:sp>
          <p:nvSpPr>
            <p:cNvPr id="1047" name="Freeform 23"/>
            <p:cNvSpPr>
              <a:spLocks/>
            </p:cNvSpPr>
            <p:nvPr/>
          </p:nvSpPr>
          <p:spPr bwMode="auto">
            <a:xfrm>
              <a:off x="2025" y="2866"/>
              <a:ext cx="612" cy="1113"/>
            </a:xfrm>
            <a:custGeom>
              <a:avLst/>
              <a:gdLst/>
              <a:ahLst/>
              <a:cxnLst>
                <a:cxn ang="0">
                  <a:pos x="821" y="35"/>
                </a:cxn>
                <a:cxn ang="0">
                  <a:pos x="673" y="8"/>
                </a:cxn>
                <a:cxn ang="0">
                  <a:pos x="642" y="165"/>
                </a:cxn>
                <a:cxn ang="0">
                  <a:pos x="669" y="584"/>
                </a:cxn>
                <a:cxn ang="0">
                  <a:pos x="609" y="596"/>
                </a:cxn>
                <a:cxn ang="0">
                  <a:pos x="397" y="620"/>
                </a:cxn>
                <a:cxn ang="0">
                  <a:pos x="117" y="969"/>
                </a:cxn>
                <a:cxn ang="0">
                  <a:pos x="68" y="1145"/>
                </a:cxn>
                <a:cxn ang="0">
                  <a:pos x="45" y="1310"/>
                </a:cxn>
                <a:cxn ang="0">
                  <a:pos x="49" y="1475"/>
                </a:cxn>
                <a:cxn ang="0">
                  <a:pos x="84" y="1652"/>
                </a:cxn>
                <a:cxn ang="0">
                  <a:pos x="33" y="1856"/>
                </a:cxn>
                <a:cxn ang="0">
                  <a:pos x="5" y="2074"/>
                </a:cxn>
                <a:cxn ang="0">
                  <a:pos x="1065" y="2167"/>
                </a:cxn>
                <a:cxn ang="0">
                  <a:pos x="694" y="2018"/>
                </a:cxn>
                <a:cxn ang="0">
                  <a:pos x="1176" y="2036"/>
                </a:cxn>
                <a:cxn ang="0">
                  <a:pos x="1215" y="1862"/>
                </a:cxn>
                <a:cxn ang="0">
                  <a:pos x="579" y="1802"/>
                </a:cxn>
                <a:cxn ang="0">
                  <a:pos x="475" y="1639"/>
                </a:cxn>
                <a:cxn ang="0">
                  <a:pos x="562" y="1614"/>
                </a:cxn>
                <a:cxn ang="0">
                  <a:pos x="966" y="1598"/>
                </a:cxn>
                <a:cxn ang="0">
                  <a:pos x="1172" y="1437"/>
                </a:cxn>
                <a:cxn ang="0">
                  <a:pos x="467" y="1327"/>
                </a:cxn>
                <a:cxn ang="0">
                  <a:pos x="240" y="1385"/>
                </a:cxn>
                <a:cxn ang="0">
                  <a:pos x="238" y="1251"/>
                </a:cxn>
                <a:cxn ang="0">
                  <a:pos x="259" y="1141"/>
                </a:cxn>
                <a:cxn ang="0">
                  <a:pos x="291" y="1054"/>
                </a:cxn>
                <a:cxn ang="0">
                  <a:pos x="347" y="1015"/>
                </a:cxn>
                <a:cxn ang="0">
                  <a:pos x="624" y="1095"/>
                </a:cxn>
                <a:cxn ang="0">
                  <a:pos x="707" y="1136"/>
                </a:cxn>
                <a:cxn ang="0">
                  <a:pos x="698" y="1190"/>
                </a:cxn>
                <a:cxn ang="0">
                  <a:pos x="726" y="1240"/>
                </a:cxn>
                <a:cxn ang="0">
                  <a:pos x="747" y="1323"/>
                </a:cxn>
                <a:cxn ang="0">
                  <a:pos x="831" y="1252"/>
                </a:cxn>
                <a:cxn ang="0">
                  <a:pos x="851" y="1214"/>
                </a:cxn>
                <a:cxn ang="0">
                  <a:pos x="929" y="1294"/>
                </a:cxn>
                <a:cxn ang="0">
                  <a:pos x="953" y="1288"/>
                </a:cxn>
                <a:cxn ang="0">
                  <a:pos x="974" y="1279"/>
                </a:cxn>
                <a:cxn ang="0">
                  <a:pos x="991" y="1266"/>
                </a:cxn>
                <a:cxn ang="0">
                  <a:pos x="1005" y="1245"/>
                </a:cxn>
                <a:cxn ang="0">
                  <a:pos x="1007" y="1190"/>
                </a:cxn>
                <a:cxn ang="0">
                  <a:pos x="1073" y="1252"/>
                </a:cxn>
                <a:cxn ang="0">
                  <a:pos x="1097" y="1243"/>
                </a:cxn>
                <a:cxn ang="0">
                  <a:pos x="1112" y="1229"/>
                </a:cxn>
                <a:cxn ang="0">
                  <a:pos x="1123" y="1206"/>
                </a:cxn>
                <a:cxn ang="0">
                  <a:pos x="1056" y="1103"/>
                </a:cxn>
                <a:cxn ang="0">
                  <a:pos x="1024" y="1057"/>
                </a:cxn>
                <a:cxn ang="0">
                  <a:pos x="1007" y="999"/>
                </a:cxn>
                <a:cxn ang="0">
                  <a:pos x="865" y="622"/>
                </a:cxn>
                <a:cxn ang="0">
                  <a:pos x="884" y="573"/>
                </a:cxn>
                <a:cxn ang="0">
                  <a:pos x="805" y="166"/>
                </a:cxn>
              </a:cxnLst>
              <a:rect l="0" t="0" r="r" b="b"/>
              <a:pathLst>
                <a:path w="1224" h="2222">
                  <a:moveTo>
                    <a:pt x="822" y="150"/>
                  </a:moveTo>
                  <a:lnTo>
                    <a:pt x="821" y="35"/>
                  </a:lnTo>
                  <a:lnTo>
                    <a:pt x="789" y="0"/>
                  </a:lnTo>
                  <a:lnTo>
                    <a:pt x="673" y="8"/>
                  </a:lnTo>
                  <a:lnTo>
                    <a:pt x="634" y="39"/>
                  </a:lnTo>
                  <a:lnTo>
                    <a:pt x="642" y="165"/>
                  </a:lnTo>
                  <a:lnTo>
                    <a:pt x="660" y="193"/>
                  </a:lnTo>
                  <a:lnTo>
                    <a:pt x="669" y="584"/>
                  </a:lnTo>
                  <a:lnTo>
                    <a:pt x="610" y="589"/>
                  </a:lnTo>
                  <a:lnTo>
                    <a:pt x="609" y="596"/>
                  </a:lnTo>
                  <a:lnTo>
                    <a:pt x="402" y="599"/>
                  </a:lnTo>
                  <a:lnTo>
                    <a:pt x="397" y="620"/>
                  </a:lnTo>
                  <a:lnTo>
                    <a:pt x="212" y="811"/>
                  </a:lnTo>
                  <a:lnTo>
                    <a:pt x="117" y="969"/>
                  </a:lnTo>
                  <a:lnTo>
                    <a:pt x="88" y="1060"/>
                  </a:lnTo>
                  <a:lnTo>
                    <a:pt x="68" y="1145"/>
                  </a:lnTo>
                  <a:lnTo>
                    <a:pt x="53" y="1228"/>
                  </a:lnTo>
                  <a:lnTo>
                    <a:pt x="45" y="1310"/>
                  </a:lnTo>
                  <a:lnTo>
                    <a:pt x="43" y="1392"/>
                  </a:lnTo>
                  <a:lnTo>
                    <a:pt x="49" y="1475"/>
                  </a:lnTo>
                  <a:lnTo>
                    <a:pt x="63" y="1561"/>
                  </a:lnTo>
                  <a:lnTo>
                    <a:pt x="84" y="1652"/>
                  </a:lnTo>
                  <a:lnTo>
                    <a:pt x="88" y="1689"/>
                  </a:lnTo>
                  <a:lnTo>
                    <a:pt x="33" y="1856"/>
                  </a:lnTo>
                  <a:lnTo>
                    <a:pt x="0" y="1885"/>
                  </a:lnTo>
                  <a:lnTo>
                    <a:pt x="5" y="2074"/>
                  </a:lnTo>
                  <a:lnTo>
                    <a:pt x="995" y="2222"/>
                  </a:lnTo>
                  <a:lnTo>
                    <a:pt x="1065" y="2167"/>
                  </a:lnTo>
                  <a:lnTo>
                    <a:pt x="1057" y="2053"/>
                  </a:lnTo>
                  <a:lnTo>
                    <a:pt x="694" y="2018"/>
                  </a:lnTo>
                  <a:lnTo>
                    <a:pt x="595" y="1990"/>
                  </a:lnTo>
                  <a:lnTo>
                    <a:pt x="1176" y="2036"/>
                  </a:lnTo>
                  <a:lnTo>
                    <a:pt x="1224" y="1985"/>
                  </a:lnTo>
                  <a:lnTo>
                    <a:pt x="1215" y="1862"/>
                  </a:lnTo>
                  <a:lnTo>
                    <a:pt x="681" y="1819"/>
                  </a:lnTo>
                  <a:lnTo>
                    <a:pt x="579" y="1802"/>
                  </a:lnTo>
                  <a:lnTo>
                    <a:pt x="475" y="1714"/>
                  </a:lnTo>
                  <a:lnTo>
                    <a:pt x="475" y="1639"/>
                  </a:lnTo>
                  <a:lnTo>
                    <a:pt x="521" y="1639"/>
                  </a:lnTo>
                  <a:lnTo>
                    <a:pt x="562" y="1614"/>
                  </a:lnTo>
                  <a:lnTo>
                    <a:pt x="562" y="1581"/>
                  </a:lnTo>
                  <a:lnTo>
                    <a:pt x="966" y="1598"/>
                  </a:lnTo>
                  <a:lnTo>
                    <a:pt x="992" y="1560"/>
                  </a:lnTo>
                  <a:lnTo>
                    <a:pt x="1172" y="1437"/>
                  </a:lnTo>
                  <a:lnTo>
                    <a:pt x="1172" y="1364"/>
                  </a:lnTo>
                  <a:lnTo>
                    <a:pt x="467" y="1327"/>
                  </a:lnTo>
                  <a:lnTo>
                    <a:pt x="253" y="1460"/>
                  </a:lnTo>
                  <a:lnTo>
                    <a:pt x="240" y="1385"/>
                  </a:lnTo>
                  <a:lnTo>
                    <a:pt x="236" y="1315"/>
                  </a:lnTo>
                  <a:lnTo>
                    <a:pt x="238" y="1251"/>
                  </a:lnTo>
                  <a:lnTo>
                    <a:pt x="247" y="1192"/>
                  </a:lnTo>
                  <a:lnTo>
                    <a:pt x="259" y="1141"/>
                  </a:lnTo>
                  <a:lnTo>
                    <a:pt x="275" y="1095"/>
                  </a:lnTo>
                  <a:lnTo>
                    <a:pt x="291" y="1054"/>
                  </a:lnTo>
                  <a:lnTo>
                    <a:pt x="306" y="1020"/>
                  </a:lnTo>
                  <a:lnTo>
                    <a:pt x="347" y="1015"/>
                  </a:lnTo>
                  <a:lnTo>
                    <a:pt x="624" y="1068"/>
                  </a:lnTo>
                  <a:lnTo>
                    <a:pt x="624" y="1095"/>
                  </a:lnTo>
                  <a:lnTo>
                    <a:pt x="694" y="1098"/>
                  </a:lnTo>
                  <a:lnTo>
                    <a:pt x="707" y="1136"/>
                  </a:lnTo>
                  <a:lnTo>
                    <a:pt x="681" y="1139"/>
                  </a:lnTo>
                  <a:lnTo>
                    <a:pt x="698" y="1190"/>
                  </a:lnTo>
                  <a:lnTo>
                    <a:pt x="726" y="1177"/>
                  </a:lnTo>
                  <a:lnTo>
                    <a:pt x="726" y="1240"/>
                  </a:lnTo>
                  <a:lnTo>
                    <a:pt x="747" y="1256"/>
                  </a:lnTo>
                  <a:lnTo>
                    <a:pt x="747" y="1323"/>
                  </a:lnTo>
                  <a:lnTo>
                    <a:pt x="831" y="1323"/>
                  </a:lnTo>
                  <a:lnTo>
                    <a:pt x="831" y="1252"/>
                  </a:lnTo>
                  <a:lnTo>
                    <a:pt x="851" y="1244"/>
                  </a:lnTo>
                  <a:lnTo>
                    <a:pt x="851" y="1214"/>
                  </a:lnTo>
                  <a:lnTo>
                    <a:pt x="885" y="1211"/>
                  </a:lnTo>
                  <a:lnTo>
                    <a:pt x="929" y="1294"/>
                  </a:lnTo>
                  <a:lnTo>
                    <a:pt x="942" y="1292"/>
                  </a:lnTo>
                  <a:lnTo>
                    <a:pt x="953" y="1288"/>
                  </a:lnTo>
                  <a:lnTo>
                    <a:pt x="965" y="1283"/>
                  </a:lnTo>
                  <a:lnTo>
                    <a:pt x="974" y="1279"/>
                  </a:lnTo>
                  <a:lnTo>
                    <a:pt x="983" y="1273"/>
                  </a:lnTo>
                  <a:lnTo>
                    <a:pt x="991" y="1266"/>
                  </a:lnTo>
                  <a:lnTo>
                    <a:pt x="999" y="1257"/>
                  </a:lnTo>
                  <a:lnTo>
                    <a:pt x="1005" y="1245"/>
                  </a:lnTo>
                  <a:lnTo>
                    <a:pt x="978" y="1190"/>
                  </a:lnTo>
                  <a:lnTo>
                    <a:pt x="1007" y="1190"/>
                  </a:lnTo>
                  <a:lnTo>
                    <a:pt x="1057" y="1256"/>
                  </a:lnTo>
                  <a:lnTo>
                    <a:pt x="1073" y="1252"/>
                  </a:lnTo>
                  <a:lnTo>
                    <a:pt x="1087" y="1248"/>
                  </a:lnTo>
                  <a:lnTo>
                    <a:pt x="1097" y="1243"/>
                  </a:lnTo>
                  <a:lnTo>
                    <a:pt x="1105" y="1237"/>
                  </a:lnTo>
                  <a:lnTo>
                    <a:pt x="1112" y="1229"/>
                  </a:lnTo>
                  <a:lnTo>
                    <a:pt x="1118" y="1219"/>
                  </a:lnTo>
                  <a:lnTo>
                    <a:pt x="1123" y="1206"/>
                  </a:lnTo>
                  <a:lnTo>
                    <a:pt x="1126" y="1190"/>
                  </a:lnTo>
                  <a:lnTo>
                    <a:pt x="1056" y="1103"/>
                  </a:lnTo>
                  <a:lnTo>
                    <a:pt x="1057" y="1082"/>
                  </a:lnTo>
                  <a:lnTo>
                    <a:pt x="1024" y="1057"/>
                  </a:lnTo>
                  <a:lnTo>
                    <a:pt x="1020" y="1020"/>
                  </a:lnTo>
                  <a:lnTo>
                    <a:pt x="1007" y="999"/>
                  </a:lnTo>
                  <a:lnTo>
                    <a:pt x="891" y="1044"/>
                  </a:lnTo>
                  <a:lnTo>
                    <a:pt x="865" y="622"/>
                  </a:lnTo>
                  <a:lnTo>
                    <a:pt x="887" y="611"/>
                  </a:lnTo>
                  <a:lnTo>
                    <a:pt x="884" y="573"/>
                  </a:lnTo>
                  <a:lnTo>
                    <a:pt x="828" y="577"/>
                  </a:lnTo>
                  <a:lnTo>
                    <a:pt x="805" y="166"/>
                  </a:lnTo>
                  <a:lnTo>
                    <a:pt x="822" y="150"/>
                  </a:lnTo>
                  <a:close/>
                </a:path>
              </a:pathLst>
            </a:custGeom>
            <a:solidFill>
              <a:srgbClr val="00335B"/>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48" name="Freeform 24"/>
            <p:cNvSpPr>
              <a:spLocks/>
            </p:cNvSpPr>
            <p:nvPr/>
          </p:nvSpPr>
          <p:spPr bwMode="auto">
            <a:xfrm>
              <a:off x="2344" y="3406"/>
              <a:ext cx="103" cy="22"/>
            </a:xfrm>
            <a:custGeom>
              <a:avLst/>
              <a:gdLst/>
              <a:ahLst/>
              <a:cxnLst>
                <a:cxn ang="0">
                  <a:pos x="0" y="14"/>
                </a:cxn>
                <a:cxn ang="0">
                  <a:pos x="206" y="0"/>
                </a:cxn>
                <a:cxn ang="0">
                  <a:pos x="208" y="27"/>
                </a:cxn>
                <a:cxn ang="0">
                  <a:pos x="2" y="41"/>
                </a:cxn>
                <a:cxn ang="0">
                  <a:pos x="0" y="14"/>
                </a:cxn>
              </a:cxnLst>
              <a:rect l="0" t="0" r="r" b="b"/>
              <a:pathLst>
                <a:path w="208" h="41">
                  <a:moveTo>
                    <a:pt x="0" y="14"/>
                  </a:moveTo>
                  <a:lnTo>
                    <a:pt x="206" y="0"/>
                  </a:lnTo>
                  <a:lnTo>
                    <a:pt x="208" y="27"/>
                  </a:lnTo>
                  <a:lnTo>
                    <a:pt x="2" y="41"/>
                  </a:lnTo>
                  <a:lnTo>
                    <a:pt x="0" y="14"/>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49" name="Freeform 25"/>
            <p:cNvSpPr>
              <a:spLocks/>
            </p:cNvSpPr>
            <p:nvPr/>
          </p:nvSpPr>
          <p:spPr bwMode="auto">
            <a:xfrm>
              <a:off x="2365" y="3406"/>
              <a:ext cx="70" cy="21"/>
            </a:xfrm>
            <a:custGeom>
              <a:avLst/>
              <a:gdLst/>
              <a:ahLst/>
              <a:cxnLst>
                <a:cxn ang="0">
                  <a:pos x="0" y="10"/>
                </a:cxn>
                <a:cxn ang="0">
                  <a:pos x="140" y="0"/>
                </a:cxn>
                <a:cxn ang="0">
                  <a:pos x="141" y="29"/>
                </a:cxn>
                <a:cxn ang="0">
                  <a:pos x="2" y="38"/>
                </a:cxn>
                <a:cxn ang="0">
                  <a:pos x="0" y="10"/>
                </a:cxn>
              </a:cxnLst>
              <a:rect l="0" t="0" r="r" b="b"/>
              <a:pathLst>
                <a:path w="141" h="38">
                  <a:moveTo>
                    <a:pt x="0" y="10"/>
                  </a:moveTo>
                  <a:lnTo>
                    <a:pt x="140" y="0"/>
                  </a:lnTo>
                  <a:lnTo>
                    <a:pt x="141" y="29"/>
                  </a:lnTo>
                  <a:lnTo>
                    <a:pt x="2" y="38"/>
                  </a:lnTo>
                  <a:lnTo>
                    <a:pt x="0" y="1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0" name="Freeform 26"/>
            <p:cNvSpPr>
              <a:spLocks/>
            </p:cNvSpPr>
            <p:nvPr/>
          </p:nvSpPr>
          <p:spPr bwMode="auto">
            <a:xfrm>
              <a:off x="2376" y="3410"/>
              <a:ext cx="42" cy="17"/>
            </a:xfrm>
            <a:custGeom>
              <a:avLst/>
              <a:gdLst/>
              <a:ahLst/>
              <a:cxnLst>
                <a:cxn ang="0">
                  <a:pos x="0" y="5"/>
                </a:cxn>
                <a:cxn ang="0">
                  <a:pos x="82" y="0"/>
                </a:cxn>
                <a:cxn ang="0">
                  <a:pos x="84" y="28"/>
                </a:cxn>
                <a:cxn ang="0">
                  <a:pos x="1" y="34"/>
                </a:cxn>
                <a:cxn ang="0">
                  <a:pos x="0" y="5"/>
                </a:cxn>
              </a:cxnLst>
              <a:rect l="0" t="0" r="r" b="b"/>
              <a:pathLst>
                <a:path w="84" h="34">
                  <a:moveTo>
                    <a:pt x="0" y="5"/>
                  </a:moveTo>
                  <a:lnTo>
                    <a:pt x="82" y="0"/>
                  </a:lnTo>
                  <a:lnTo>
                    <a:pt x="84" y="28"/>
                  </a:lnTo>
                  <a:lnTo>
                    <a:pt x="1" y="34"/>
                  </a:lnTo>
                  <a:lnTo>
                    <a:pt x="0" y="5"/>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1" name="Freeform 27"/>
            <p:cNvSpPr>
              <a:spLocks/>
            </p:cNvSpPr>
            <p:nvPr/>
          </p:nvSpPr>
          <p:spPr bwMode="auto">
            <a:xfrm>
              <a:off x="2388" y="3410"/>
              <a:ext cx="19" cy="15"/>
            </a:xfrm>
            <a:custGeom>
              <a:avLst/>
              <a:gdLst/>
              <a:ahLst/>
              <a:cxnLst>
                <a:cxn ang="0">
                  <a:pos x="0" y="3"/>
                </a:cxn>
                <a:cxn ang="0">
                  <a:pos x="38" y="0"/>
                </a:cxn>
                <a:cxn ang="0">
                  <a:pos x="39" y="28"/>
                </a:cxn>
                <a:cxn ang="0">
                  <a:pos x="2" y="30"/>
                </a:cxn>
                <a:cxn ang="0">
                  <a:pos x="0" y="3"/>
                </a:cxn>
              </a:cxnLst>
              <a:rect l="0" t="0" r="r" b="b"/>
              <a:pathLst>
                <a:path w="39" h="30">
                  <a:moveTo>
                    <a:pt x="0" y="3"/>
                  </a:moveTo>
                  <a:lnTo>
                    <a:pt x="38" y="0"/>
                  </a:lnTo>
                  <a:lnTo>
                    <a:pt x="39" y="28"/>
                  </a:lnTo>
                  <a:lnTo>
                    <a:pt x="2" y="30"/>
                  </a:lnTo>
                  <a:lnTo>
                    <a:pt x="0" y="3"/>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2" name="Freeform 28"/>
            <p:cNvSpPr>
              <a:spLocks/>
            </p:cNvSpPr>
            <p:nvPr/>
          </p:nvSpPr>
          <p:spPr bwMode="auto">
            <a:xfrm>
              <a:off x="2358" y="2954"/>
              <a:ext cx="78" cy="206"/>
            </a:xfrm>
            <a:custGeom>
              <a:avLst/>
              <a:gdLst/>
              <a:ahLst/>
              <a:cxnLst>
                <a:cxn ang="0">
                  <a:pos x="0" y="11"/>
                </a:cxn>
                <a:cxn ang="0">
                  <a:pos x="135" y="0"/>
                </a:cxn>
                <a:cxn ang="0">
                  <a:pos x="158" y="400"/>
                </a:cxn>
                <a:cxn ang="0">
                  <a:pos x="12" y="413"/>
                </a:cxn>
                <a:cxn ang="0">
                  <a:pos x="0" y="11"/>
                </a:cxn>
              </a:cxnLst>
              <a:rect l="0" t="0" r="r" b="b"/>
              <a:pathLst>
                <a:path w="158" h="413">
                  <a:moveTo>
                    <a:pt x="0" y="11"/>
                  </a:moveTo>
                  <a:lnTo>
                    <a:pt x="135" y="0"/>
                  </a:lnTo>
                  <a:lnTo>
                    <a:pt x="158" y="400"/>
                  </a:lnTo>
                  <a:lnTo>
                    <a:pt x="12" y="413"/>
                  </a:lnTo>
                  <a:lnTo>
                    <a:pt x="0" y="11"/>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3" name="Freeform 29"/>
            <p:cNvSpPr>
              <a:spLocks/>
            </p:cNvSpPr>
            <p:nvPr/>
          </p:nvSpPr>
          <p:spPr bwMode="auto">
            <a:xfrm>
              <a:off x="2397" y="2955"/>
              <a:ext cx="34" cy="201"/>
            </a:xfrm>
            <a:custGeom>
              <a:avLst/>
              <a:gdLst/>
              <a:ahLst/>
              <a:cxnLst>
                <a:cxn ang="0">
                  <a:pos x="0" y="0"/>
                </a:cxn>
                <a:cxn ang="0">
                  <a:pos x="10" y="400"/>
                </a:cxn>
                <a:cxn ang="0">
                  <a:pos x="68" y="398"/>
                </a:cxn>
                <a:cxn ang="0">
                  <a:pos x="47" y="2"/>
                </a:cxn>
                <a:cxn ang="0">
                  <a:pos x="0" y="0"/>
                </a:cxn>
              </a:cxnLst>
              <a:rect l="0" t="0" r="r" b="b"/>
              <a:pathLst>
                <a:path w="68" h="400">
                  <a:moveTo>
                    <a:pt x="0" y="0"/>
                  </a:moveTo>
                  <a:lnTo>
                    <a:pt x="10" y="400"/>
                  </a:lnTo>
                  <a:lnTo>
                    <a:pt x="68" y="398"/>
                  </a:lnTo>
                  <a:lnTo>
                    <a:pt x="47" y="2"/>
                  </a:lnTo>
                  <a:lnTo>
                    <a:pt x="0" y="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4" name="Freeform 30"/>
            <p:cNvSpPr>
              <a:spLocks/>
            </p:cNvSpPr>
            <p:nvPr/>
          </p:nvSpPr>
          <p:spPr bwMode="auto">
            <a:xfrm>
              <a:off x="2361" y="2955"/>
              <a:ext cx="33" cy="204"/>
            </a:xfrm>
            <a:custGeom>
              <a:avLst/>
              <a:gdLst/>
              <a:ahLst/>
              <a:cxnLst>
                <a:cxn ang="0">
                  <a:pos x="0" y="0"/>
                </a:cxn>
                <a:cxn ang="0">
                  <a:pos x="10" y="407"/>
                </a:cxn>
                <a:cxn ang="0">
                  <a:pos x="68" y="402"/>
                </a:cxn>
                <a:cxn ang="0">
                  <a:pos x="56" y="0"/>
                </a:cxn>
                <a:cxn ang="0">
                  <a:pos x="0" y="0"/>
                </a:cxn>
              </a:cxnLst>
              <a:rect l="0" t="0" r="r" b="b"/>
              <a:pathLst>
                <a:path w="68" h="407">
                  <a:moveTo>
                    <a:pt x="0" y="0"/>
                  </a:moveTo>
                  <a:lnTo>
                    <a:pt x="10" y="407"/>
                  </a:lnTo>
                  <a:lnTo>
                    <a:pt x="68" y="402"/>
                  </a:lnTo>
                  <a:lnTo>
                    <a:pt x="56" y="0"/>
                  </a:lnTo>
                  <a:lnTo>
                    <a:pt x="0" y="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5" name="Freeform 31"/>
            <p:cNvSpPr>
              <a:spLocks/>
            </p:cNvSpPr>
            <p:nvPr/>
          </p:nvSpPr>
          <p:spPr bwMode="auto">
            <a:xfrm>
              <a:off x="2352" y="2883"/>
              <a:ext cx="81" cy="67"/>
            </a:xfrm>
            <a:custGeom>
              <a:avLst/>
              <a:gdLst/>
              <a:ahLst/>
              <a:cxnLst>
                <a:cxn ang="0">
                  <a:pos x="0" y="5"/>
                </a:cxn>
                <a:cxn ang="0">
                  <a:pos x="6" y="135"/>
                </a:cxn>
                <a:cxn ang="0">
                  <a:pos x="163" y="127"/>
                </a:cxn>
                <a:cxn ang="0">
                  <a:pos x="157" y="0"/>
                </a:cxn>
                <a:cxn ang="0">
                  <a:pos x="0" y="5"/>
                </a:cxn>
              </a:cxnLst>
              <a:rect l="0" t="0" r="r" b="b"/>
              <a:pathLst>
                <a:path w="163" h="135">
                  <a:moveTo>
                    <a:pt x="0" y="5"/>
                  </a:moveTo>
                  <a:lnTo>
                    <a:pt x="6" y="135"/>
                  </a:lnTo>
                  <a:lnTo>
                    <a:pt x="163" y="127"/>
                  </a:lnTo>
                  <a:lnTo>
                    <a:pt x="157" y="0"/>
                  </a:lnTo>
                  <a:lnTo>
                    <a:pt x="0" y="5"/>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6" name="Freeform 32"/>
            <p:cNvSpPr>
              <a:spLocks/>
            </p:cNvSpPr>
            <p:nvPr/>
          </p:nvSpPr>
          <p:spPr bwMode="auto">
            <a:xfrm>
              <a:off x="2404" y="2955"/>
              <a:ext cx="24" cy="199"/>
            </a:xfrm>
            <a:custGeom>
              <a:avLst/>
              <a:gdLst/>
              <a:ahLst/>
              <a:cxnLst>
                <a:cxn ang="0">
                  <a:pos x="0" y="0"/>
                </a:cxn>
                <a:cxn ang="0">
                  <a:pos x="5" y="399"/>
                </a:cxn>
                <a:cxn ang="0">
                  <a:pos x="47" y="397"/>
                </a:cxn>
                <a:cxn ang="0">
                  <a:pos x="31" y="0"/>
                </a:cxn>
                <a:cxn ang="0">
                  <a:pos x="0" y="0"/>
                </a:cxn>
              </a:cxnLst>
              <a:rect l="0" t="0" r="r" b="b"/>
              <a:pathLst>
                <a:path w="47" h="399">
                  <a:moveTo>
                    <a:pt x="0" y="0"/>
                  </a:moveTo>
                  <a:lnTo>
                    <a:pt x="5" y="399"/>
                  </a:lnTo>
                  <a:lnTo>
                    <a:pt x="47" y="397"/>
                  </a:lnTo>
                  <a:lnTo>
                    <a:pt x="31" y="0"/>
                  </a:lnTo>
                  <a:lnTo>
                    <a:pt x="0" y="0"/>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7" name="Freeform 33"/>
            <p:cNvSpPr>
              <a:spLocks/>
            </p:cNvSpPr>
            <p:nvPr/>
          </p:nvSpPr>
          <p:spPr bwMode="auto">
            <a:xfrm>
              <a:off x="2367" y="2955"/>
              <a:ext cx="21" cy="204"/>
            </a:xfrm>
            <a:custGeom>
              <a:avLst/>
              <a:gdLst/>
              <a:ahLst/>
              <a:cxnLst>
                <a:cxn ang="0">
                  <a:pos x="0" y="0"/>
                </a:cxn>
                <a:cxn ang="0">
                  <a:pos x="8" y="407"/>
                </a:cxn>
                <a:cxn ang="0">
                  <a:pos x="42" y="403"/>
                </a:cxn>
                <a:cxn ang="0">
                  <a:pos x="32" y="0"/>
                </a:cxn>
                <a:cxn ang="0">
                  <a:pos x="0" y="0"/>
                </a:cxn>
              </a:cxnLst>
              <a:rect l="0" t="0" r="r" b="b"/>
              <a:pathLst>
                <a:path w="42" h="407">
                  <a:moveTo>
                    <a:pt x="0" y="0"/>
                  </a:moveTo>
                  <a:lnTo>
                    <a:pt x="8" y="407"/>
                  </a:lnTo>
                  <a:lnTo>
                    <a:pt x="42" y="403"/>
                  </a:lnTo>
                  <a:lnTo>
                    <a:pt x="32" y="0"/>
                  </a:lnTo>
                  <a:lnTo>
                    <a:pt x="0" y="0"/>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8" name="Freeform 34"/>
            <p:cNvSpPr>
              <a:spLocks/>
            </p:cNvSpPr>
            <p:nvPr/>
          </p:nvSpPr>
          <p:spPr bwMode="auto">
            <a:xfrm>
              <a:off x="2365" y="2883"/>
              <a:ext cx="52" cy="67"/>
            </a:xfrm>
            <a:custGeom>
              <a:avLst/>
              <a:gdLst/>
              <a:ahLst/>
              <a:cxnLst>
                <a:cxn ang="0">
                  <a:pos x="0" y="8"/>
                </a:cxn>
                <a:cxn ang="0">
                  <a:pos x="9" y="131"/>
                </a:cxn>
                <a:cxn ang="0">
                  <a:pos x="107" y="123"/>
                </a:cxn>
                <a:cxn ang="0">
                  <a:pos x="103" y="0"/>
                </a:cxn>
                <a:cxn ang="0">
                  <a:pos x="0" y="8"/>
                </a:cxn>
              </a:cxnLst>
              <a:rect l="0" t="0" r="r" b="b"/>
              <a:pathLst>
                <a:path w="107" h="131">
                  <a:moveTo>
                    <a:pt x="0" y="8"/>
                  </a:moveTo>
                  <a:lnTo>
                    <a:pt x="9" y="131"/>
                  </a:lnTo>
                  <a:lnTo>
                    <a:pt x="107" y="123"/>
                  </a:lnTo>
                  <a:lnTo>
                    <a:pt x="103" y="0"/>
                  </a:lnTo>
                  <a:lnTo>
                    <a:pt x="0" y="8"/>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59" name="Freeform 35"/>
            <p:cNvSpPr>
              <a:spLocks/>
            </p:cNvSpPr>
            <p:nvPr/>
          </p:nvSpPr>
          <p:spPr bwMode="auto">
            <a:xfrm>
              <a:off x="2407" y="2955"/>
              <a:ext cx="16" cy="199"/>
            </a:xfrm>
            <a:custGeom>
              <a:avLst/>
              <a:gdLst/>
              <a:ahLst/>
              <a:cxnLst>
                <a:cxn ang="0">
                  <a:pos x="0" y="0"/>
                </a:cxn>
                <a:cxn ang="0">
                  <a:pos x="15" y="399"/>
                </a:cxn>
                <a:cxn ang="0">
                  <a:pos x="33" y="397"/>
                </a:cxn>
                <a:cxn ang="0">
                  <a:pos x="15" y="2"/>
                </a:cxn>
                <a:cxn ang="0">
                  <a:pos x="0" y="0"/>
                </a:cxn>
              </a:cxnLst>
              <a:rect l="0" t="0" r="r" b="b"/>
              <a:pathLst>
                <a:path w="33" h="399">
                  <a:moveTo>
                    <a:pt x="0" y="0"/>
                  </a:moveTo>
                  <a:lnTo>
                    <a:pt x="15" y="399"/>
                  </a:lnTo>
                  <a:lnTo>
                    <a:pt x="33" y="397"/>
                  </a:lnTo>
                  <a:lnTo>
                    <a:pt x="15" y="2"/>
                  </a:lnTo>
                  <a:lnTo>
                    <a:pt x="0" y="0"/>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0" name="Freeform 36"/>
            <p:cNvSpPr>
              <a:spLocks/>
            </p:cNvSpPr>
            <p:nvPr/>
          </p:nvSpPr>
          <p:spPr bwMode="auto">
            <a:xfrm>
              <a:off x="2370" y="2955"/>
              <a:ext cx="12" cy="202"/>
            </a:xfrm>
            <a:custGeom>
              <a:avLst/>
              <a:gdLst/>
              <a:ahLst/>
              <a:cxnLst>
                <a:cxn ang="0">
                  <a:pos x="0" y="0"/>
                </a:cxn>
                <a:cxn ang="0">
                  <a:pos x="12" y="404"/>
                </a:cxn>
                <a:cxn ang="0">
                  <a:pos x="25" y="404"/>
                </a:cxn>
                <a:cxn ang="0">
                  <a:pos x="15" y="2"/>
                </a:cxn>
                <a:cxn ang="0">
                  <a:pos x="0" y="0"/>
                </a:cxn>
              </a:cxnLst>
              <a:rect l="0" t="0" r="r" b="b"/>
              <a:pathLst>
                <a:path w="25" h="404">
                  <a:moveTo>
                    <a:pt x="0" y="0"/>
                  </a:moveTo>
                  <a:lnTo>
                    <a:pt x="12" y="404"/>
                  </a:lnTo>
                  <a:lnTo>
                    <a:pt x="25" y="404"/>
                  </a:lnTo>
                  <a:lnTo>
                    <a:pt x="15" y="2"/>
                  </a:lnTo>
                  <a:lnTo>
                    <a:pt x="0" y="0"/>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1" name="Freeform 37"/>
            <p:cNvSpPr>
              <a:spLocks/>
            </p:cNvSpPr>
            <p:nvPr/>
          </p:nvSpPr>
          <p:spPr bwMode="auto">
            <a:xfrm>
              <a:off x="2382" y="2883"/>
              <a:ext cx="27" cy="65"/>
            </a:xfrm>
            <a:custGeom>
              <a:avLst/>
              <a:gdLst/>
              <a:ahLst/>
              <a:cxnLst>
                <a:cxn ang="0">
                  <a:pos x="0" y="0"/>
                </a:cxn>
                <a:cxn ang="0">
                  <a:pos x="0" y="129"/>
                </a:cxn>
                <a:cxn ang="0">
                  <a:pos x="56" y="124"/>
                </a:cxn>
                <a:cxn ang="0">
                  <a:pos x="53" y="4"/>
                </a:cxn>
                <a:cxn ang="0">
                  <a:pos x="0" y="0"/>
                </a:cxn>
              </a:cxnLst>
              <a:rect l="0" t="0" r="r" b="b"/>
              <a:pathLst>
                <a:path w="56" h="129">
                  <a:moveTo>
                    <a:pt x="0" y="0"/>
                  </a:moveTo>
                  <a:lnTo>
                    <a:pt x="0" y="129"/>
                  </a:lnTo>
                  <a:lnTo>
                    <a:pt x="56" y="124"/>
                  </a:lnTo>
                  <a:lnTo>
                    <a:pt x="53" y="4"/>
                  </a:lnTo>
                  <a:lnTo>
                    <a:pt x="0" y="0"/>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2" name="Freeform 38"/>
            <p:cNvSpPr>
              <a:spLocks/>
            </p:cNvSpPr>
            <p:nvPr/>
          </p:nvSpPr>
          <p:spPr bwMode="auto">
            <a:xfrm>
              <a:off x="2391" y="2883"/>
              <a:ext cx="9" cy="65"/>
            </a:xfrm>
            <a:custGeom>
              <a:avLst/>
              <a:gdLst/>
              <a:ahLst/>
              <a:cxnLst>
                <a:cxn ang="0">
                  <a:pos x="1" y="0"/>
                </a:cxn>
                <a:cxn ang="0">
                  <a:pos x="0" y="129"/>
                </a:cxn>
                <a:cxn ang="0">
                  <a:pos x="20" y="124"/>
                </a:cxn>
                <a:cxn ang="0">
                  <a:pos x="17" y="4"/>
                </a:cxn>
                <a:cxn ang="0">
                  <a:pos x="1" y="0"/>
                </a:cxn>
              </a:cxnLst>
              <a:rect l="0" t="0" r="r" b="b"/>
              <a:pathLst>
                <a:path w="20" h="129">
                  <a:moveTo>
                    <a:pt x="1" y="0"/>
                  </a:moveTo>
                  <a:lnTo>
                    <a:pt x="0" y="129"/>
                  </a:lnTo>
                  <a:lnTo>
                    <a:pt x="20" y="124"/>
                  </a:lnTo>
                  <a:lnTo>
                    <a:pt x="17" y="4"/>
                  </a:lnTo>
                  <a:lnTo>
                    <a:pt x="1" y="0"/>
                  </a:lnTo>
                  <a:close/>
                </a:path>
              </a:pathLst>
            </a:custGeom>
            <a:solidFill>
              <a:srgbClr val="EAB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3" name="Freeform 39"/>
            <p:cNvSpPr>
              <a:spLocks/>
            </p:cNvSpPr>
            <p:nvPr/>
          </p:nvSpPr>
          <p:spPr bwMode="auto">
            <a:xfrm>
              <a:off x="2040" y="3182"/>
              <a:ext cx="281" cy="511"/>
            </a:xfrm>
            <a:custGeom>
              <a:avLst/>
              <a:gdLst/>
              <a:ahLst/>
              <a:cxnLst>
                <a:cxn ang="0">
                  <a:pos x="566" y="0"/>
                </a:cxn>
                <a:cxn ang="0">
                  <a:pos x="353" y="0"/>
                </a:cxn>
                <a:cxn ang="0">
                  <a:pos x="330" y="19"/>
                </a:cxn>
                <a:cxn ang="0">
                  <a:pos x="308" y="37"/>
                </a:cxn>
                <a:cxn ang="0">
                  <a:pos x="286" y="57"/>
                </a:cxn>
                <a:cxn ang="0">
                  <a:pos x="265" y="78"/>
                </a:cxn>
                <a:cxn ang="0">
                  <a:pos x="244" y="98"/>
                </a:cxn>
                <a:cxn ang="0">
                  <a:pos x="225" y="119"/>
                </a:cxn>
                <a:cxn ang="0">
                  <a:pos x="206" y="141"/>
                </a:cxn>
                <a:cxn ang="0">
                  <a:pos x="189" y="163"/>
                </a:cxn>
                <a:cxn ang="0">
                  <a:pos x="172" y="185"/>
                </a:cxn>
                <a:cxn ang="0">
                  <a:pos x="155" y="208"/>
                </a:cxn>
                <a:cxn ang="0">
                  <a:pos x="140" y="231"/>
                </a:cxn>
                <a:cxn ang="0">
                  <a:pos x="125" y="255"/>
                </a:cxn>
                <a:cxn ang="0">
                  <a:pos x="110" y="279"/>
                </a:cxn>
                <a:cxn ang="0">
                  <a:pos x="97" y="303"/>
                </a:cxn>
                <a:cxn ang="0">
                  <a:pos x="84" y="329"/>
                </a:cxn>
                <a:cxn ang="0">
                  <a:pos x="73" y="354"/>
                </a:cxn>
                <a:cxn ang="0">
                  <a:pos x="44" y="430"/>
                </a:cxn>
                <a:cxn ang="0">
                  <a:pos x="21" y="510"/>
                </a:cxn>
                <a:cxn ang="0">
                  <a:pos x="7" y="590"/>
                </a:cxn>
                <a:cxn ang="0">
                  <a:pos x="0" y="674"/>
                </a:cxn>
                <a:cxn ang="0">
                  <a:pos x="1" y="760"/>
                </a:cxn>
                <a:cxn ang="0">
                  <a:pos x="11" y="846"/>
                </a:cxn>
                <a:cxn ang="0">
                  <a:pos x="28" y="934"/>
                </a:cxn>
                <a:cxn ang="0">
                  <a:pos x="54" y="1022"/>
                </a:cxn>
                <a:cxn ang="0">
                  <a:pos x="117" y="959"/>
                </a:cxn>
                <a:cxn ang="0">
                  <a:pos x="173" y="949"/>
                </a:cxn>
                <a:cxn ang="0">
                  <a:pos x="167" y="897"/>
                </a:cxn>
                <a:cxn ang="0">
                  <a:pos x="156" y="849"/>
                </a:cxn>
                <a:cxn ang="0">
                  <a:pos x="149" y="805"/>
                </a:cxn>
                <a:cxn ang="0">
                  <a:pos x="147" y="761"/>
                </a:cxn>
                <a:cxn ang="0">
                  <a:pos x="149" y="718"/>
                </a:cxn>
                <a:cxn ang="0">
                  <a:pos x="155" y="674"/>
                </a:cxn>
                <a:cxn ang="0">
                  <a:pos x="163" y="632"/>
                </a:cxn>
                <a:cxn ang="0">
                  <a:pos x="173" y="587"/>
                </a:cxn>
                <a:cxn ang="0">
                  <a:pos x="185" y="540"/>
                </a:cxn>
                <a:cxn ang="0">
                  <a:pos x="246" y="398"/>
                </a:cxn>
                <a:cxn ang="0">
                  <a:pos x="308" y="375"/>
                </a:cxn>
                <a:cxn ang="0">
                  <a:pos x="392" y="392"/>
                </a:cxn>
                <a:cxn ang="0">
                  <a:pos x="499" y="415"/>
                </a:cxn>
                <a:cxn ang="0">
                  <a:pos x="493" y="136"/>
                </a:cxn>
                <a:cxn ang="0">
                  <a:pos x="566" y="136"/>
                </a:cxn>
                <a:cxn ang="0">
                  <a:pos x="566" y="0"/>
                </a:cxn>
              </a:cxnLst>
              <a:rect l="0" t="0" r="r" b="b"/>
              <a:pathLst>
                <a:path w="566" h="1022">
                  <a:moveTo>
                    <a:pt x="566" y="0"/>
                  </a:moveTo>
                  <a:lnTo>
                    <a:pt x="353" y="0"/>
                  </a:lnTo>
                  <a:lnTo>
                    <a:pt x="330" y="19"/>
                  </a:lnTo>
                  <a:lnTo>
                    <a:pt x="308" y="37"/>
                  </a:lnTo>
                  <a:lnTo>
                    <a:pt x="286" y="57"/>
                  </a:lnTo>
                  <a:lnTo>
                    <a:pt x="265" y="78"/>
                  </a:lnTo>
                  <a:lnTo>
                    <a:pt x="244" y="98"/>
                  </a:lnTo>
                  <a:lnTo>
                    <a:pt x="225" y="119"/>
                  </a:lnTo>
                  <a:lnTo>
                    <a:pt x="206" y="141"/>
                  </a:lnTo>
                  <a:lnTo>
                    <a:pt x="189" y="163"/>
                  </a:lnTo>
                  <a:lnTo>
                    <a:pt x="172" y="185"/>
                  </a:lnTo>
                  <a:lnTo>
                    <a:pt x="155" y="208"/>
                  </a:lnTo>
                  <a:lnTo>
                    <a:pt x="140" y="231"/>
                  </a:lnTo>
                  <a:lnTo>
                    <a:pt x="125" y="255"/>
                  </a:lnTo>
                  <a:lnTo>
                    <a:pt x="110" y="279"/>
                  </a:lnTo>
                  <a:lnTo>
                    <a:pt x="97" y="303"/>
                  </a:lnTo>
                  <a:lnTo>
                    <a:pt x="84" y="329"/>
                  </a:lnTo>
                  <a:lnTo>
                    <a:pt x="73" y="354"/>
                  </a:lnTo>
                  <a:lnTo>
                    <a:pt x="44" y="430"/>
                  </a:lnTo>
                  <a:lnTo>
                    <a:pt x="21" y="510"/>
                  </a:lnTo>
                  <a:lnTo>
                    <a:pt x="7" y="590"/>
                  </a:lnTo>
                  <a:lnTo>
                    <a:pt x="0" y="674"/>
                  </a:lnTo>
                  <a:lnTo>
                    <a:pt x="1" y="760"/>
                  </a:lnTo>
                  <a:lnTo>
                    <a:pt x="11" y="846"/>
                  </a:lnTo>
                  <a:lnTo>
                    <a:pt x="28" y="934"/>
                  </a:lnTo>
                  <a:lnTo>
                    <a:pt x="54" y="1022"/>
                  </a:lnTo>
                  <a:lnTo>
                    <a:pt x="117" y="959"/>
                  </a:lnTo>
                  <a:lnTo>
                    <a:pt x="173" y="949"/>
                  </a:lnTo>
                  <a:lnTo>
                    <a:pt x="167" y="897"/>
                  </a:lnTo>
                  <a:lnTo>
                    <a:pt x="156" y="849"/>
                  </a:lnTo>
                  <a:lnTo>
                    <a:pt x="149" y="805"/>
                  </a:lnTo>
                  <a:lnTo>
                    <a:pt x="147" y="761"/>
                  </a:lnTo>
                  <a:lnTo>
                    <a:pt x="149" y="718"/>
                  </a:lnTo>
                  <a:lnTo>
                    <a:pt x="155" y="674"/>
                  </a:lnTo>
                  <a:lnTo>
                    <a:pt x="163" y="632"/>
                  </a:lnTo>
                  <a:lnTo>
                    <a:pt x="173" y="587"/>
                  </a:lnTo>
                  <a:lnTo>
                    <a:pt x="185" y="540"/>
                  </a:lnTo>
                  <a:lnTo>
                    <a:pt x="246" y="398"/>
                  </a:lnTo>
                  <a:lnTo>
                    <a:pt x="308" y="375"/>
                  </a:lnTo>
                  <a:lnTo>
                    <a:pt x="392" y="392"/>
                  </a:lnTo>
                  <a:lnTo>
                    <a:pt x="499" y="415"/>
                  </a:lnTo>
                  <a:lnTo>
                    <a:pt x="493" y="136"/>
                  </a:lnTo>
                  <a:lnTo>
                    <a:pt x="566" y="136"/>
                  </a:lnTo>
                  <a:lnTo>
                    <a:pt x="566" y="0"/>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4" name="Freeform 40"/>
            <p:cNvSpPr>
              <a:spLocks/>
            </p:cNvSpPr>
            <p:nvPr/>
          </p:nvSpPr>
          <p:spPr bwMode="auto">
            <a:xfrm>
              <a:off x="2025" y="3665"/>
              <a:ext cx="502" cy="319"/>
            </a:xfrm>
            <a:custGeom>
              <a:avLst/>
              <a:gdLst/>
              <a:ahLst/>
              <a:cxnLst>
                <a:cxn ang="0">
                  <a:pos x="107" y="56"/>
                </a:cxn>
                <a:cxn ang="0">
                  <a:pos x="34" y="243"/>
                </a:cxn>
                <a:cxn ang="0">
                  <a:pos x="0" y="294"/>
                </a:cxn>
                <a:cxn ang="0">
                  <a:pos x="6" y="479"/>
                </a:cxn>
                <a:cxn ang="0">
                  <a:pos x="388" y="570"/>
                </a:cxn>
                <a:cxn ang="0">
                  <a:pos x="1007" y="638"/>
                </a:cxn>
                <a:cxn ang="0">
                  <a:pos x="1007" y="518"/>
                </a:cxn>
                <a:cxn ang="0">
                  <a:pos x="535" y="468"/>
                </a:cxn>
                <a:cxn ang="0">
                  <a:pos x="365" y="439"/>
                </a:cxn>
                <a:cxn ang="0">
                  <a:pos x="304" y="385"/>
                </a:cxn>
                <a:cxn ang="0">
                  <a:pos x="299" y="299"/>
                </a:cxn>
                <a:cxn ang="0">
                  <a:pos x="299" y="124"/>
                </a:cxn>
                <a:cxn ang="0">
                  <a:pos x="293" y="99"/>
                </a:cxn>
                <a:cxn ang="0">
                  <a:pos x="286" y="76"/>
                </a:cxn>
                <a:cxn ang="0">
                  <a:pos x="279" y="56"/>
                </a:cxn>
                <a:cxn ang="0">
                  <a:pos x="272" y="40"/>
                </a:cxn>
                <a:cxn ang="0">
                  <a:pos x="264" y="26"/>
                </a:cxn>
                <a:cxn ang="0">
                  <a:pos x="256" y="16"/>
                </a:cxn>
                <a:cxn ang="0">
                  <a:pos x="247" y="8"/>
                </a:cxn>
                <a:cxn ang="0">
                  <a:pos x="238" y="2"/>
                </a:cxn>
                <a:cxn ang="0">
                  <a:pos x="226" y="0"/>
                </a:cxn>
                <a:cxn ang="0">
                  <a:pos x="213" y="0"/>
                </a:cxn>
                <a:cxn ang="0">
                  <a:pos x="201" y="3"/>
                </a:cxn>
                <a:cxn ang="0">
                  <a:pos x="185" y="8"/>
                </a:cxn>
                <a:cxn ang="0">
                  <a:pos x="168" y="16"/>
                </a:cxn>
                <a:cxn ang="0">
                  <a:pos x="150" y="27"/>
                </a:cxn>
                <a:cxn ang="0">
                  <a:pos x="129" y="40"/>
                </a:cxn>
                <a:cxn ang="0">
                  <a:pos x="107" y="56"/>
                </a:cxn>
              </a:cxnLst>
              <a:rect l="0" t="0" r="r" b="b"/>
              <a:pathLst>
                <a:path w="1007" h="638">
                  <a:moveTo>
                    <a:pt x="107" y="56"/>
                  </a:moveTo>
                  <a:lnTo>
                    <a:pt x="34" y="243"/>
                  </a:lnTo>
                  <a:lnTo>
                    <a:pt x="0" y="294"/>
                  </a:lnTo>
                  <a:lnTo>
                    <a:pt x="6" y="479"/>
                  </a:lnTo>
                  <a:lnTo>
                    <a:pt x="388" y="570"/>
                  </a:lnTo>
                  <a:lnTo>
                    <a:pt x="1007" y="638"/>
                  </a:lnTo>
                  <a:lnTo>
                    <a:pt x="1007" y="518"/>
                  </a:lnTo>
                  <a:lnTo>
                    <a:pt x="535" y="468"/>
                  </a:lnTo>
                  <a:lnTo>
                    <a:pt x="365" y="439"/>
                  </a:lnTo>
                  <a:lnTo>
                    <a:pt x="304" y="385"/>
                  </a:lnTo>
                  <a:lnTo>
                    <a:pt x="299" y="299"/>
                  </a:lnTo>
                  <a:lnTo>
                    <a:pt x="299" y="124"/>
                  </a:lnTo>
                  <a:lnTo>
                    <a:pt x="293" y="99"/>
                  </a:lnTo>
                  <a:lnTo>
                    <a:pt x="286" y="76"/>
                  </a:lnTo>
                  <a:lnTo>
                    <a:pt x="279" y="56"/>
                  </a:lnTo>
                  <a:lnTo>
                    <a:pt x="272" y="40"/>
                  </a:lnTo>
                  <a:lnTo>
                    <a:pt x="264" y="26"/>
                  </a:lnTo>
                  <a:lnTo>
                    <a:pt x="256" y="16"/>
                  </a:lnTo>
                  <a:lnTo>
                    <a:pt x="247" y="8"/>
                  </a:lnTo>
                  <a:lnTo>
                    <a:pt x="238" y="2"/>
                  </a:lnTo>
                  <a:lnTo>
                    <a:pt x="226" y="0"/>
                  </a:lnTo>
                  <a:lnTo>
                    <a:pt x="213" y="0"/>
                  </a:lnTo>
                  <a:lnTo>
                    <a:pt x="201" y="3"/>
                  </a:lnTo>
                  <a:lnTo>
                    <a:pt x="185" y="8"/>
                  </a:lnTo>
                  <a:lnTo>
                    <a:pt x="168" y="16"/>
                  </a:lnTo>
                  <a:lnTo>
                    <a:pt x="150" y="27"/>
                  </a:lnTo>
                  <a:lnTo>
                    <a:pt x="129" y="40"/>
                  </a:lnTo>
                  <a:lnTo>
                    <a:pt x="107" y="56"/>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5" name="Freeform 41"/>
            <p:cNvSpPr>
              <a:spLocks/>
            </p:cNvSpPr>
            <p:nvPr/>
          </p:nvSpPr>
          <p:spPr bwMode="auto">
            <a:xfrm>
              <a:off x="2134" y="3617"/>
              <a:ext cx="379" cy="50"/>
            </a:xfrm>
            <a:custGeom>
              <a:avLst/>
              <a:gdLst/>
              <a:ahLst/>
              <a:cxnLst>
                <a:cxn ang="0">
                  <a:pos x="0" y="0"/>
                </a:cxn>
                <a:cxn ang="0">
                  <a:pos x="759" y="39"/>
                </a:cxn>
                <a:cxn ang="0">
                  <a:pos x="753" y="101"/>
                </a:cxn>
                <a:cxn ang="0">
                  <a:pos x="7" y="61"/>
                </a:cxn>
                <a:cxn ang="0">
                  <a:pos x="0" y="0"/>
                </a:cxn>
              </a:cxnLst>
              <a:rect l="0" t="0" r="r" b="b"/>
              <a:pathLst>
                <a:path w="759" h="101">
                  <a:moveTo>
                    <a:pt x="0" y="0"/>
                  </a:moveTo>
                  <a:lnTo>
                    <a:pt x="759" y="39"/>
                  </a:lnTo>
                  <a:lnTo>
                    <a:pt x="753" y="101"/>
                  </a:lnTo>
                  <a:lnTo>
                    <a:pt x="7" y="61"/>
                  </a:lnTo>
                  <a:lnTo>
                    <a:pt x="0" y="0"/>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6" name="Freeform 42"/>
            <p:cNvSpPr>
              <a:spLocks/>
            </p:cNvSpPr>
            <p:nvPr/>
          </p:nvSpPr>
          <p:spPr bwMode="auto">
            <a:xfrm>
              <a:off x="2525" y="3893"/>
              <a:ext cx="33" cy="91"/>
            </a:xfrm>
            <a:custGeom>
              <a:avLst/>
              <a:gdLst/>
              <a:ahLst/>
              <a:cxnLst>
                <a:cxn ang="0">
                  <a:pos x="3" y="59"/>
                </a:cxn>
                <a:cxn ang="0">
                  <a:pos x="64" y="0"/>
                </a:cxn>
                <a:cxn ang="0">
                  <a:pos x="64" y="114"/>
                </a:cxn>
                <a:cxn ang="0">
                  <a:pos x="0" y="182"/>
                </a:cxn>
                <a:cxn ang="0">
                  <a:pos x="3" y="59"/>
                </a:cxn>
              </a:cxnLst>
              <a:rect l="0" t="0" r="r" b="b"/>
              <a:pathLst>
                <a:path w="64" h="182">
                  <a:moveTo>
                    <a:pt x="3" y="59"/>
                  </a:moveTo>
                  <a:lnTo>
                    <a:pt x="64" y="0"/>
                  </a:lnTo>
                  <a:lnTo>
                    <a:pt x="64" y="114"/>
                  </a:lnTo>
                  <a:lnTo>
                    <a:pt x="0" y="182"/>
                  </a:lnTo>
                  <a:lnTo>
                    <a:pt x="3" y="59"/>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7" name="Freeform 43"/>
            <p:cNvSpPr>
              <a:spLocks/>
            </p:cNvSpPr>
            <p:nvPr/>
          </p:nvSpPr>
          <p:spPr bwMode="auto">
            <a:xfrm>
              <a:off x="2618" y="3795"/>
              <a:ext cx="18" cy="86"/>
            </a:xfrm>
            <a:custGeom>
              <a:avLst/>
              <a:gdLst/>
              <a:ahLst/>
              <a:cxnLst>
                <a:cxn ang="0">
                  <a:pos x="0" y="51"/>
                </a:cxn>
                <a:cxn ang="0">
                  <a:pos x="0" y="173"/>
                </a:cxn>
                <a:cxn ang="0">
                  <a:pos x="39" y="125"/>
                </a:cxn>
                <a:cxn ang="0">
                  <a:pos x="39" y="0"/>
                </a:cxn>
                <a:cxn ang="0">
                  <a:pos x="0" y="51"/>
                </a:cxn>
              </a:cxnLst>
              <a:rect l="0" t="0" r="r" b="b"/>
              <a:pathLst>
                <a:path w="39" h="173">
                  <a:moveTo>
                    <a:pt x="0" y="51"/>
                  </a:moveTo>
                  <a:lnTo>
                    <a:pt x="0" y="173"/>
                  </a:lnTo>
                  <a:lnTo>
                    <a:pt x="39" y="125"/>
                  </a:lnTo>
                  <a:lnTo>
                    <a:pt x="39" y="0"/>
                  </a:lnTo>
                  <a:lnTo>
                    <a:pt x="0" y="51"/>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8" name="Freeform 44"/>
            <p:cNvSpPr>
              <a:spLocks/>
            </p:cNvSpPr>
            <p:nvPr/>
          </p:nvSpPr>
          <p:spPr bwMode="auto">
            <a:xfrm>
              <a:off x="2504" y="3554"/>
              <a:ext cx="108" cy="117"/>
            </a:xfrm>
            <a:custGeom>
              <a:avLst/>
              <a:gdLst/>
              <a:ahLst/>
              <a:cxnLst>
                <a:cxn ang="0">
                  <a:pos x="0" y="165"/>
                </a:cxn>
                <a:cxn ang="0">
                  <a:pos x="214" y="0"/>
                </a:cxn>
                <a:cxn ang="0">
                  <a:pos x="214" y="74"/>
                </a:cxn>
                <a:cxn ang="0">
                  <a:pos x="6" y="232"/>
                </a:cxn>
                <a:cxn ang="0">
                  <a:pos x="0" y="165"/>
                </a:cxn>
              </a:cxnLst>
              <a:rect l="0" t="0" r="r" b="b"/>
              <a:pathLst>
                <a:path w="214" h="232">
                  <a:moveTo>
                    <a:pt x="0" y="165"/>
                  </a:moveTo>
                  <a:lnTo>
                    <a:pt x="214" y="0"/>
                  </a:lnTo>
                  <a:lnTo>
                    <a:pt x="214" y="74"/>
                  </a:lnTo>
                  <a:lnTo>
                    <a:pt x="6" y="232"/>
                  </a:lnTo>
                  <a:lnTo>
                    <a:pt x="0" y="165"/>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69" name="Freeform 45"/>
            <p:cNvSpPr>
              <a:spLocks/>
            </p:cNvSpPr>
            <p:nvPr/>
          </p:nvSpPr>
          <p:spPr bwMode="auto">
            <a:xfrm>
              <a:off x="2340" y="3182"/>
              <a:ext cx="128" cy="225"/>
            </a:xfrm>
            <a:custGeom>
              <a:avLst/>
              <a:gdLst/>
              <a:ahLst/>
              <a:cxnLst>
                <a:cxn ang="0">
                  <a:pos x="0" y="15"/>
                </a:cxn>
                <a:cxn ang="0">
                  <a:pos x="228" y="0"/>
                </a:cxn>
                <a:cxn ang="0">
                  <a:pos x="255" y="426"/>
                </a:cxn>
                <a:cxn ang="0">
                  <a:pos x="171" y="443"/>
                </a:cxn>
                <a:cxn ang="0">
                  <a:pos x="104" y="449"/>
                </a:cxn>
                <a:cxn ang="0">
                  <a:pos x="25" y="443"/>
                </a:cxn>
                <a:cxn ang="0">
                  <a:pos x="23" y="373"/>
                </a:cxn>
                <a:cxn ang="0">
                  <a:pos x="17" y="220"/>
                </a:cxn>
                <a:cxn ang="0">
                  <a:pos x="9" y="72"/>
                </a:cxn>
                <a:cxn ang="0">
                  <a:pos x="0" y="15"/>
                </a:cxn>
              </a:cxnLst>
              <a:rect l="0" t="0" r="r" b="b"/>
              <a:pathLst>
                <a:path w="255" h="449">
                  <a:moveTo>
                    <a:pt x="0" y="15"/>
                  </a:moveTo>
                  <a:lnTo>
                    <a:pt x="228" y="0"/>
                  </a:lnTo>
                  <a:lnTo>
                    <a:pt x="255" y="426"/>
                  </a:lnTo>
                  <a:lnTo>
                    <a:pt x="171" y="443"/>
                  </a:lnTo>
                  <a:lnTo>
                    <a:pt x="104" y="449"/>
                  </a:lnTo>
                  <a:lnTo>
                    <a:pt x="25" y="443"/>
                  </a:lnTo>
                  <a:lnTo>
                    <a:pt x="23" y="373"/>
                  </a:lnTo>
                  <a:lnTo>
                    <a:pt x="17" y="220"/>
                  </a:lnTo>
                  <a:lnTo>
                    <a:pt x="9" y="72"/>
                  </a:lnTo>
                  <a:lnTo>
                    <a:pt x="0" y="15"/>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0" name="Freeform 46"/>
            <p:cNvSpPr>
              <a:spLocks/>
            </p:cNvSpPr>
            <p:nvPr/>
          </p:nvSpPr>
          <p:spPr bwMode="auto">
            <a:xfrm>
              <a:off x="2344" y="3183"/>
              <a:ext cx="121" cy="223"/>
            </a:xfrm>
            <a:custGeom>
              <a:avLst/>
              <a:gdLst/>
              <a:ahLst/>
              <a:cxnLst>
                <a:cxn ang="0">
                  <a:pos x="0" y="13"/>
                </a:cxn>
                <a:cxn ang="0">
                  <a:pos x="14" y="12"/>
                </a:cxn>
                <a:cxn ang="0">
                  <a:pos x="27" y="11"/>
                </a:cxn>
                <a:cxn ang="0">
                  <a:pos x="40" y="11"/>
                </a:cxn>
                <a:cxn ang="0">
                  <a:pos x="54" y="10"/>
                </a:cxn>
                <a:cxn ang="0">
                  <a:pos x="68" y="9"/>
                </a:cxn>
                <a:cxn ang="0">
                  <a:pos x="80" y="8"/>
                </a:cxn>
                <a:cxn ang="0">
                  <a:pos x="94" y="8"/>
                </a:cxn>
                <a:cxn ang="0">
                  <a:pos x="108" y="6"/>
                </a:cxn>
                <a:cxn ang="0">
                  <a:pos x="121" y="5"/>
                </a:cxn>
                <a:cxn ang="0">
                  <a:pos x="134" y="4"/>
                </a:cxn>
                <a:cxn ang="0">
                  <a:pos x="147" y="4"/>
                </a:cxn>
                <a:cxn ang="0">
                  <a:pos x="161" y="3"/>
                </a:cxn>
                <a:cxn ang="0">
                  <a:pos x="174" y="2"/>
                </a:cxn>
                <a:cxn ang="0">
                  <a:pos x="186" y="1"/>
                </a:cxn>
                <a:cxn ang="0">
                  <a:pos x="200" y="1"/>
                </a:cxn>
                <a:cxn ang="0">
                  <a:pos x="213" y="0"/>
                </a:cxn>
                <a:cxn ang="0">
                  <a:pos x="220" y="106"/>
                </a:cxn>
                <a:cxn ang="0">
                  <a:pos x="228" y="212"/>
                </a:cxn>
                <a:cxn ang="0">
                  <a:pos x="235" y="319"/>
                </a:cxn>
                <a:cxn ang="0">
                  <a:pos x="242" y="425"/>
                </a:cxn>
                <a:cxn ang="0">
                  <a:pos x="232" y="427"/>
                </a:cxn>
                <a:cxn ang="0">
                  <a:pos x="222" y="429"/>
                </a:cxn>
                <a:cxn ang="0">
                  <a:pos x="213" y="430"/>
                </a:cxn>
                <a:cxn ang="0">
                  <a:pos x="202" y="433"/>
                </a:cxn>
                <a:cxn ang="0">
                  <a:pos x="192" y="435"/>
                </a:cxn>
                <a:cxn ang="0">
                  <a:pos x="183" y="436"/>
                </a:cxn>
                <a:cxn ang="0">
                  <a:pos x="173" y="438"/>
                </a:cxn>
                <a:cxn ang="0">
                  <a:pos x="163" y="441"/>
                </a:cxn>
                <a:cxn ang="0">
                  <a:pos x="155" y="442"/>
                </a:cxn>
                <a:cxn ang="0">
                  <a:pos x="146" y="442"/>
                </a:cxn>
                <a:cxn ang="0">
                  <a:pos x="138" y="443"/>
                </a:cxn>
                <a:cxn ang="0">
                  <a:pos x="130" y="444"/>
                </a:cxn>
                <a:cxn ang="0">
                  <a:pos x="122" y="445"/>
                </a:cxn>
                <a:cxn ang="0">
                  <a:pos x="114" y="445"/>
                </a:cxn>
                <a:cxn ang="0">
                  <a:pos x="105" y="447"/>
                </a:cxn>
                <a:cxn ang="0">
                  <a:pos x="96" y="447"/>
                </a:cxn>
                <a:cxn ang="0">
                  <a:pos x="87" y="445"/>
                </a:cxn>
                <a:cxn ang="0">
                  <a:pos x="79" y="444"/>
                </a:cxn>
                <a:cxn ang="0">
                  <a:pos x="70" y="444"/>
                </a:cxn>
                <a:cxn ang="0">
                  <a:pos x="62" y="443"/>
                </a:cxn>
                <a:cxn ang="0">
                  <a:pos x="53" y="442"/>
                </a:cxn>
                <a:cxn ang="0">
                  <a:pos x="45" y="441"/>
                </a:cxn>
                <a:cxn ang="0">
                  <a:pos x="35" y="441"/>
                </a:cxn>
                <a:cxn ang="0">
                  <a:pos x="26" y="440"/>
                </a:cxn>
                <a:cxn ang="0">
                  <a:pos x="24" y="369"/>
                </a:cxn>
                <a:cxn ang="0">
                  <a:pos x="18" y="217"/>
                </a:cxn>
                <a:cxn ang="0">
                  <a:pos x="9" y="70"/>
                </a:cxn>
                <a:cxn ang="0">
                  <a:pos x="0" y="13"/>
                </a:cxn>
              </a:cxnLst>
              <a:rect l="0" t="0" r="r" b="b"/>
              <a:pathLst>
                <a:path w="242" h="447">
                  <a:moveTo>
                    <a:pt x="0" y="13"/>
                  </a:moveTo>
                  <a:lnTo>
                    <a:pt x="14" y="12"/>
                  </a:lnTo>
                  <a:lnTo>
                    <a:pt x="27" y="11"/>
                  </a:lnTo>
                  <a:lnTo>
                    <a:pt x="40" y="11"/>
                  </a:lnTo>
                  <a:lnTo>
                    <a:pt x="54" y="10"/>
                  </a:lnTo>
                  <a:lnTo>
                    <a:pt x="68" y="9"/>
                  </a:lnTo>
                  <a:lnTo>
                    <a:pt x="80" y="8"/>
                  </a:lnTo>
                  <a:lnTo>
                    <a:pt x="94" y="8"/>
                  </a:lnTo>
                  <a:lnTo>
                    <a:pt x="108" y="6"/>
                  </a:lnTo>
                  <a:lnTo>
                    <a:pt x="121" y="5"/>
                  </a:lnTo>
                  <a:lnTo>
                    <a:pt x="134" y="4"/>
                  </a:lnTo>
                  <a:lnTo>
                    <a:pt x="147" y="4"/>
                  </a:lnTo>
                  <a:lnTo>
                    <a:pt x="161" y="3"/>
                  </a:lnTo>
                  <a:lnTo>
                    <a:pt x="174" y="2"/>
                  </a:lnTo>
                  <a:lnTo>
                    <a:pt x="186" y="1"/>
                  </a:lnTo>
                  <a:lnTo>
                    <a:pt x="200" y="1"/>
                  </a:lnTo>
                  <a:lnTo>
                    <a:pt x="213" y="0"/>
                  </a:lnTo>
                  <a:lnTo>
                    <a:pt x="220" y="106"/>
                  </a:lnTo>
                  <a:lnTo>
                    <a:pt x="228" y="212"/>
                  </a:lnTo>
                  <a:lnTo>
                    <a:pt x="235" y="319"/>
                  </a:lnTo>
                  <a:lnTo>
                    <a:pt x="242" y="425"/>
                  </a:lnTo>
                  <a:lnTo>
                    <a:pt x="232" y="427"/>
                  </a:lnTo>
                  <a:lnTo>
                    <a:pt x="222" y="429"/>
                  </a:lnTo>
                  <a:lnTo>
                    <a:pt x="213" y="430"/>
                  </a:lnTo>
                  <a:lnTo>
                    <a:pt x="202" y="433"/>
                  </a:lnTo>
                  <a:lnTo>
                    <a:pt x="192" y="435"/>
                  </a:lnTo>
                  <a:lnTo>
                    <a:pt x="183" y="436"/>
                  </a:lnTo>
                  <a:lnTo>
                    <a:pt x="173" y="438"/>
                  </a:lnTo>
                  <a:lnTo>
                    <a:pt x="163" y="441"/>
                  </a:lnTo>
                  <a:lnTo>
                    <a:pt x="155" y="442"/>
                  </a:lnTo>
                  <a:lnTo>
                    <a:pt x="146" y="442"/>
                  </a:lnTo>
                  <a:lnTo>
                    <a:pt x="138" y="443"/>
                  </a:lnTo>
                  <a:lnTo>
                    <a:pt x="130" y="444"/>
                  </a:lnTo>
                  <a:lnTo>
                    <a:pt x="122" y="445"/>
                  </a:lnTo>
                  <a:lnTo>
                    <a:pt x="114" y="445"/>
                  </a:lnTo>
                  <a:lnTo>
                    <a:pt x="105" y="447"/>
                  </a:lnTo>
                  <a:lnTo>
                    <a:pt x="96" y="447"/>
                  </a:lnTo>
                  <a:lnTo>
                    <a:pt x="87" y="445"/>
                  </a:lnTo>
                  <a:lnTo>
                    <a:pt x="79" y="444"/>
                  </a:lnTo>
                  <a:lnTo>
                    <a:pt x="70" y="444"/>
                  </a:lnTo>
                  <a:lnTo>
                    <a:pt x="62" y="443"/>
                  </a:lnTo>
                  <a:lnTo>
                    <a:pt x="53" y="442"/>
                  </a:lnTo>
                  <a:lnTo>
                    <a:pt x="45" y="441"/>
                  </a:lnTo>
                  <a:lnTo>
                    <a:pt x="35" y="441"/>
                  </a:lnTo>
                  <a:lnTo>
                    <a:pt x="26" y="440"/>
                  </a:lnTo>
                  <a:lnTo>
                    <a:pt x="24" y="369"/>
                  </a:lnTo>
                  <a:lnTo>
                    <a:pt x="18" y="217"/>
                  </a:lnTo>
                  <a:lnTo>
                    <a:pt x="9" y="70"/>
                  </a:lnTo>
                  <a:lnTo>
                    <a:pt x="0" y="13"/>
                  </a:lnTo>
                  <a:close/>
                </a:path>
              </a:pathLst>
            </a:custGeom>
            <a:solidFill>
              <a:srgbClr val="914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1" name="Freeform 47"/>
            <p:cNvSpPr>
              <a:spLocks/>
            </p:cNvSpPr>
            <p:nvPr/>
          </p:nvSpPr>
          <p:spPr bwMode="auto">
            <a:xfrm>
              <a:off x="2349" y="3183"/>
              <a:ext cx="112" cy="223"/>
            </a:xfrm>
            <a:custGeom>
              <a:avLst/>
              <a:gdLst/>
              <a:ahLst/>
              <a:cxnLst>
                <a:cxn ang="0">
                  <a:pos x="0" y="13"/>
                </a:cxn>
                <a:cxn ang="0">
                  <a:pos x="13" y="12"/>
                </a:cxn>
                <a:cxn ang="0">
                  <a:pos x="25" y="11"/>
                </a:cxn>
                <a:cxn ang="0">
                  <a:pos x="38" y="11"/>
                </a:cxn>
                <a:cxn ang="0">
                  <a:pos x="49" y="10"/>
                </a:cxn>
                <a:cxn ang="0">
                  <a:pos x="62" y="9"/>
                </a:cxn>
                <a:cxn ang="0">
                  <a:pos x="75" y="8"/>
                </a:cxn>
                <a:cxn ang="0">
                  <a:pos x="87" y="8"/>
                </a:cxn>
                <a:cxn ang="0">
                  <a:pos x="99" y="6"/>
                </a:cxn>
                <a:cxn ang="0">
                  <a:pos x="112" y="5"/>
                </a:cxn>
                <a:cxn ang="0">
                  <a:pos x="124" y="4"/>
                </a:cxn>
                <a:cxn ang="0">
                  <a:pos x="137" y="4"/>
                </a:cxn>
                <a:cxn ang="0">
                  <a:pos x="149" y="3"/>
                </a:cxn>
                <a:cxn ang="0">
                  <a:pos x="161" y="2"/>
                </a:cxn>
                <a:cxn ang="0">
                  <a:pos x="174" y="1"/>
                </a:cxn>
                <a:cxn ang="0">
                  <a:pos x="185" y="1"/>
                </a:cxn>
                <a:cxn ang="0">
                  <a:pos x="198" y="0"/>
                </a:cxn>
                <a:cxn ang="0">
                  <a:pos x="205" y="106"/>
                </a:cxn>
                <a:cxn ang="0">
                  <a:pos x="212" y="212"/>
                </a:cxn>
                <a:cxn ang="0">
                  <a:pos x="219" y="319"/>
                </a:cxn>
                <a:cxn ang="0">
                  <a:pos x="226" y="425"/>
                </a:cxn>
                <a:cxn ang="0">
                  <a:pos x="216" y="427"/>
                </a:cxn>
                <a:cxn ang="0">
                  <a:pos x="208" y="429"/>
                </a:cxn>
                <a:cxn ang="0">
                  <a:pos x="199" y="432"/>
                </a:cxn>
                <a:cxn ang="0">
                  <a:pos x="190" y="433"/>
                </a:cxn>
                <a:cxn ang="0">
                  <a:pos x="182" y="435"/>
                </a:cxn>
                <a:cxn ang="0">
                  <a:pos x="173" y="437"/>
                </a:cxn>
                <a:cxn ang="0">
                  <a:pos x="164" y="438"/>
                </a:cxn>
                <a:cxn ang="0">
                  <a:pos x="154" y="441"/>
                </a:cxn>
                <a:cxn ang="0">
                  <a:pos x="146" y="442"/>
                </a:cxn>
                <a:cxn ang="0">
                  <a:pos x="137" y="442"/>
                </a:cxn>
                <a:cxn ang="0">
                  <a:pos x="129" y="443"/>
                </a:cxn>
                <a:cxn ang="0">
                  <a:pos x="121" y="444"/>
                </a:cxn>
                <a:cxn ang="0">
                  <a:pos x="113" y="445"/>
                </a:cxn>
                <a:cxn ang="0">
                  <a:pos x="105" y="445"/>
                </a:cxn>
                <a:cxn ang="0">
                  <a:pos x="96" y="447"/>
                </a:cxn>
                <a:cxn ang="0">
                  <a:pos x="87" y="447"/>
                </a:cxn>
                <a:cxn ang="0">
                  <a:pos x="79" y="445"/>
                </a:cxn>
                <a:cxn ang="0">
                  <a:pos x="73" y="444"/>
                </a:cxn>
                <a:cxn ang="0">
                  <a:pos x="64" y="443"/>
                </a:cxn>
                <a:cxn ang="0">
                  <a:pos x="56" y="442"/>
                </a:cxn>
                <a:cxn ang="0">
                  <a:pos x="48" y="442"/>
                </a:cxn>
                <a:cxn ang="0">
                  <a:pos x="41" y="441"/>
                </a:cxn>
                <a:cxn ang="0">
                  <a:pos x="33" y="440"/>
                </a:cxn>
                <a:cxn ang="0">
                  <a:pos x="26" y="438"/>
                </a:cxn>
                <a:cxn ang="0">
                  <a:pos x="25" y="369"/>
                </a:cxn>
                <a:cxn ang="0">
                  <a:pos x="20" y="217"/>
                </a:cxn>
                <a:cxn ang="0">
                  <a:pos x="10" y="70"/>
                </a:cxn>
                <a:cxn ang="0">
                  <a:pos x="0" y="13"/>
                </a:cxn>
              </a:cxnLst>
              <a:rect l="0" t="0" r="r" b="b"/>
              <a:pathLst>
                <a:path w="226" h="447">
                  <a:moveTo>
                    <a:pt x="0" y="13"/>
                  </a:moveTo>
                  <a:lnTo>
                    <a:pt x="13" y="12"/>
                  </a:lnTo>
                  <a:lnTo>
                    <a:pt x="25" y="11"/>
                  </a:lnTo>
                  <a:lnTo>
                    <a:pt x="38" y="11"/>
                  </a:lnTo>
                  <a:lnTo>
                    <a:pt x="49" y="10"/>
                  </a:lnTo>
                  <a:lnTo>
                    <a:pt x="62" y="9"/>
                  </a:lnTo>
                  <a:lnTo>
                    <a:pt x="75" y="8"/>
                  </a:lnTo>
                  <a:lnTo>
                    <a:pt x="87" y="8"/>
                  </a:lnTo>
                  <a:lnTo>
                    <a:pt x="99" y="6"/>
                  </a:lnTo>
                  <a:lnTo>
                    <a:pt x="112" y="5"/>
                  </a:lnTo>
                  <a:lnTo>
                    <a:pt x="124" y="4"/>
                  </a:lnTo>
                  <a:lnTo>
                    <a:pt x="137" y="4"/>
                  </a:lnTo>
                  <a:lnTo>
                    <a:pt x="149" y="3"/>
                  </a:lnTo>
                  <a:lnTo>
                    <a:pt x="161" y="2"/>
                  </a:lnTo>
                  <a:lnTo>
                    <a:pt x="174" y="1"/>
                  </a:lnTo>
                  <a:lnTo>
                    <a:pt x="185" y="1"/>
                  </a:lnTo>
                  <a:lnTo>
                    <a:pt x="198" y="0"/>
                  </a:lnTo>
                  <a:lnTo>
                    <a:pt x="205" y="106"/>
                  </a:lnTo>
                  <a:lnTo>
                    <a:pt x="212" y="212"/>
                  </a:lnTo>
                  <a:lnTo>
                    <a:pt x="219" y="319"/>
                  </a:lnTo>
                  <a:lnTo>
                    <a:pt x="226" y="425"/>
                  </a:lnTo>
                  <a:lnTo>
                    <a:pt x="216" y="427"/>
                  </a:lnTo>
                  <a:lnTo>
                    <a:pt x="208" y="429"/>
                  </a:lnTo>
                  <a:lnTo>
                    <a:pt x="199" y="432"/>
                  </a:lnTo>
                  <a:lnTo>
                    <a:pt x="190" y="433"/>
                  </a:lnTo>
                  <a:lnTo>
                    <a:pt x="182" y="435"/>
                  </a:lnTo>
                  <a:lnTo>
                    <a:pt x="173" y="437"/>
                  </a:lnTo>
                  <a:lnTo>
                    <a:pt x="164" y="438"/>
                  </a:lnTo>
                  <a:lnTo>
                    <a:pt x="154" y="441"/>
                  </a:lnTo>
                  <a:lnTo>
                    <a:pt x="146" y="442"/>
                  </a:lnTo>
                  <a:lnTo>
                    <a:pt x="137" y="442"/>
                  </a:lnTo>
                  <a:lnTo>
                    <a:pt x="129" y="443"/>
                  </a:lnTo>
                  <a:lnTo>
                    <a:pt x="121" y="444"/>
                  </a:lnTo>
                  <a:lnTo>
                    <a:pt x="113" y="445"/>
                  </a:lnTo>
                  <a:lnTo>
                    <a:pt x="105" y="445"/>
                  </a:lnTo>
                  <a:lnTo>
                    <a:pt x="96" y="447"/>
                  </a:lnTo>
                  <a:lnTo>
                    <a:pt x="87" y="447"/>
                  </a:lnTo>
                  <a:lnTo>
                    <a:pt x="79" y="445"/>
                  </a:lnTo>
                  <a:lnTo>
                    <a:pt x="73" y="444"/>
                  </a:lnTo>
                  <a:lnTo>
                    <a:pt x="64" y="443"/>
                  </a:lnTo>
                  <a:lnTo>
                    <a:pt x="56" y="442"/>
                  </a:lnTo>
                  <a:lnTo>
                    <a:pt x="48" y="442"/>
                  </a:lnTo>
                  <a:lnTo>
                    <a:pt x="41" y="441"/>
                  </a:lnTo>
                  <a:lnTo>
                    <a:pt x="33" y="440"/>
                  </a:lnTo>
                  <a:lnTo>
                    <a:pt x="26" y="438"/>
                  </a:lnTo>
                  <a:lnTo>
                    <a:pt x="25" y="369"/>
                  </a:lnTo>
                  <a:lnTo>
                    <a:pt x="20" y="217"/>
                  </a:lnTo>
                  <a:lnTo>
                    <a:pt x="10" y="70"/>
                  </a:lnTo>
                  <a:lnTo>
                    <a:pt x="0" y="13"/>
                  </a:lnTo>
                  <a:close/>
                </a:path>
              </a:pathLst>
            </a:custGeom>
            <a:solidFill>
              <a:srgbClr val="9951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2" name="Freeform 48"/>
            <p:cNvSpPr>
              <a:spLocks/>
            </p:cNvSpPr>
            <p:nvPr/>
          </p:nvSpPr>
          <p:spPr bwMode="auto">
            <a:xfrm>
              <a:off x="2353" y="3183"/>
              <a:ext cx="105" cy="223"/>
            </a:xfrm>
            <a:custGeom>
              <a:avLst/>
              <a:gdLst/>
              <a:ahLst/>
              <a:cxnLst>
                <a:cxn ang="0">
                  <a:pos x="0" y="13"/>
                </a:cxn>
                <a:cxn ang="0">
                  <a:pos x="23" y="11"/>
                </a:cxn>
                <a:cxn ang="0">
                  <a:pos x="46" y="10"/>
                </a:cxn>
                <a:cxn ang="0">
                  <a:pos x="69" y="8"/>
                </a:cxn>
                <a:cxn ang="0">
                  <a:pos x="92" y="6"/>
                </a:cxn>
                <a:cxn ang="0">
                  <a:pos x="114" y="4"/>
                </a:cxn>
                <a:cxn ang="0">
                  <a:pos x="137" y="3"/>
                </a:cxn>
                <a:cxn ang="0">
                  <a:pos x="160" y="1"/>
                </a:cxn>
                <a:cxn ang="0">
                  <a:pos x="183" y="0"/>
                </a:cxn>
                <a:cxn ang="0">
                  <a:pos x="190" y="107"/>
                </a:cxn>
                <a:cxn ang="0">
                  <a:pos x="197" y="213"/>
                </a:cxn>
                <a:cxn ang="0">
                  <a:pos x="204" y="320"/>
                </a:cxn>
                <a:cxn ang="0">
                  <a:pos x="211" y="426"/>
                </a:cxn>
                <a:cxn ang="0">
                  <a:pos x="203" y="428"/>
                </a:cxn>
                <a:cxn ang="0">
                  <a:pos x="195" y="429"/>
                </a:cxn>
                <a:cxn ang="0">
                  <a:pos x="187" y="432"/>
                </a:cxn>
                <a:cxn ang="0">
                  <a:pos x="179" y="433"/>
                </a:cxn>
                <a:cxn ang="0">
                  <a:pos x="169" y="435"/>
                </a:cxn>
                <a:cxn ang="0">
                  <a:pos x="161" y="437"/>
                </a:cxn>
                <a:cxn ang="0">
                  <a:pos x="153" y="438"/>
                </a:cxn>
                <a:cxn ang="0">
                  <a:pos x="145" y="441"/>
                </a:cxn>
                <a:cxn ang="0">
                  <a:pos x="137" y="442"/>
                </a:cxn>
                <a:cxn ang="0">
                  <a:pos x="128" y="442"/>
                </a:cxn>
                <a:cxn ang="0">
                  <a:pos x="120" y="443"/>
                </a:cxn>
                <a:cxn ang="0">
                  <a:pos x="112" y="444"/>
                </a:cxn>
                <a:cxn ang="0">
                  <a:pos x="104" y="445"/>
                </a:cxn>
                <a:cxn ang="0">
                  <a:pos x="96" y="445"/>
                </a:cxn>
                <a:cxn ang="0">
                  <a:pos x="87" y="447"/>
                </a:cxn>
                <a:cxn ang="0">
                  <a:pos x="78" y="447"/>
                </a:cxn>
                <a:cxn ang="0">
                  <a:pos x="72" y="445"/>
                </a:cxn>
                <a:cxn ang="0">
                  <a:pos x="66" y="444"/>
                </a:cxn>
                <a:cxn ang="0">
                  <a:pos x="59" y="443"/>
                </a:cxn>
                <a:cxn ang="0">
                  <a:pos x="53" y="441"/>
                </a:cxn>
                <a:cxn ang="0">
                  <a:pos x="46" y="440"/>
                </a:cxn>
                <a:cxn ang="0">
                  <a:pos x="39" y="438"/>
                </a:cxn>
                <a:cxn ang="0">
                  <a:pos x="34" y="437"/>
                </a:cxn>
                <a:cxn ang="0">
                  <a:pos x="27" y="436"/>
                </a:cxn>
                <a:cxn ang="0">
                  <a:pos x="27" y="367"/>
                </a:cxn>
                <a:cxn ang="0">
                  <a:pos x="21" y="216"/>
                </a:cxn>
                <a:cxn ang="0">
                  <a:pos x="11" y="70"/>
                </a:cxn>
                <a:cxn ang="0">
                  <a:pos x="0" y="13"/>
                </a:cxn>
              </a:cxnLst>
              <a:rect l="0" t="0" r="r" b="b"/>
              <a:pathLst>
                <a:path w="211" h="447">
                  <a:moveTo>
                    <a:pt x="0" y="13"/>
                  </a:moveTo>
                  <a:lnTo>
                    <a:pt x="23" y="11"/>
                  </a:lnTo>
                  <a:lnTo>
                    <a:pt x="46" y="10"/>
                  </a:lnTo>
                  <a:lnTo>
                    <a:pt x="69" y="8"/>
                  </a:lnTo>
                  <a:lnTo>
                    <a:pt x="92" y="6"/>
                  </a:lnTo>
                  <a:lnTo>
                    <a:pt x="114" y="4"/>
                  </a:lnTo>
                  <a:lnTo>
                    <a:pt x="137" y="3"/>
                  </a:lnTo>
                  <a:lnTo>
                    <a:pt x="160" y="1"/>
                  </a:lnTo>
                  <a:lnTo>
                    <a:pt x="183" y="0"/>
                  </a:lnTo>
                  <a:lnTo>
                    <a:pt x="190" y="107"/>
                  </a:lnTo>
                  <a:lnTo>
                    <a:pt x="197" y="213"/>
                  </a:lnTo>
                  <a:lnTo>
                    <a:pt x="204" y="320"/>
                  </a:lnTo>
                  <a:lnTo>
                    <a:pt x="211" y="426"/>
                  </a:lnTo>
                  <a:lnTo>
                    <a:pt x="203" y="428"/>
                  </a:lnTo>
                  <a:lnTo>
                    <a:pt x="195" y="429"/>
                  </a:lnTo>
                  <a:lnTo>
                    <a:pt x="187" y="432"/>
                  </a:lnTo>
                  <a:lnTo>
                    <a:pt x="179" y="433"/>
                  </a:lnTo>
                  <a:lnTo>
                    <a:pt x="169" y="435"/>
                  </a:lnTo>
                  <a:lnTo>
                    <a:pt x="161" y="437"/>
                  </a:lnTo>
                  <a:lnTo>
                    <a:pt x="153" y="438"/>
                  </a:lnTo>
                  <a:lnTo>
                    <a:pt x="145" y="441"/>
                  </a:lnTo>
                  <a:lnTo>
                    <a:pt x="137" y="442"/>
                  </a:lnTo>
                  <a:lnTo>
                    <a:pt x="128" y="442"/>
                  </a:lnTo>
                  <a:lnTo>
                    <a:pt x="120" y="443"/>
                  </a:lnTo>
                  <a:lnTo>
                    <a:pt x="112" y="444"/>
                  </a:lnTo>
                  <a:lnTo>
                    <a:pt x="104" y="445"/>
                  </a:lnTo>
                  <a:lnTo>
                    <a:pt x="96" y="445"/>
                  </a:lnTo>
                  <a:lnTo>
                    <a:pt x="87" y="447"/>
                  </a:lnTo>
                  <a:lnTo>
                    <a:pt x="78" y="447"/>
                  </a:lnTo>
                  <a:lnTo>
                    <a:pt x="72" y="445"/>
                  </a:lnTo>
                  <a:lnTo>
                    <a:pt x="66" y="444"/>
                  </a:lnTo>
                  <a:lnTo>
                    <a:pt x="59" y="443"/>
                  </a:lnTo>
                  <a:lnTo>
                    <a:pt x="53" y="441"/>
                  </a:lnTo>
                  <a:lnTo>
                    <a:pt x="46" y="440"/>
                  </a:lnTo>
                  <a:lnTo>
                    <a:pt x="39" y="438"/>
                  </a:lnTo>
                  <a:lnTo>
                    <a:pt x="34" y="437"/>
                  </a:lnTo>
                  <a:lnTo>
                    <a:pt x="27" y="436"/>
                  </a:lnTo>
                  <a:lnTo>
                    <a:pt x="27" y="367"/>
                  </a:lnTo>
                  <a:lnTo>
                    <a:pt x="21" y="216"/>
                  </a:lnTo>
                  <a:lnTo>
                    <a:pt x="11" y="70"/>
                  </a:lnTo>
                  <a:lnTo>
                    <a:pt x="0" y="13"/>
                  </a:lnTo>
                  <a:close/>
                </a:path>
              </a:pathLst>
            </a:custGeom>
            <a:solidFill>
              <a:srgbClr val="9E5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3" name="Freeform 49"/>
            <p:cNvSpPr>
              <a:spLocks/>
            </p:cNvSpPr>
            <p:nvPr/>
          </p:nvSpPr>
          <p:spPr bwMode="auto">
            <a:xfrm>
              <a:off x="2358" y="3183"/>
              <a:ext cx="99" cy="223"/>
            </a:xfrm>
            <a:custGeom>
              <a:avLst/>
              <a:gdLst/>
              <a:ahLst/>
              <a:cxnLst>
                <a:cxn ang="0">
                  <a:pos x="0" y="12"/>
                </a:cxn>
                <a:cxn ang="0">
                  <a:pos x="21" y="11"/>
                </a:cxn>
                <a:cxn ang="0">
                  <a:pos x="42" y="10"/>
                </a:cxn>
                <a:cxn ang="0">
                  <a:pos x="63" y="8"/>
                </a:cxn>
                <a:cxn ang="0">
                  <a:pos x="84" y="7"/>
                </a:cxn>
                <a:cxn ang="0">
                  <a:pos x="105" y="4"/>
                </a:cxn>
                <a:cxn ang="0">
                  <a:pos x="126" y="3"/>
                </a:cxn>
                <a:cxn ang="0">
                  <a:pos x="147" y="1"/>
                </a:cxn>
                <a:cxn ang="0">
                  <a:pos x="167" y="0"/>
                </a:cxn>
                <a:cxn ang="0">
                  <a:pos x="175" y="106"/>
                </a:cxn>
                <a:cxn ang="0">
                  <a:pos x="182" y="212"/>
                </a:cxn>
                <a:cxn ang="0">
                  <a:pos x="189" y="319"/>
                </a:cxn>
                <a:cxn ang="0">
                  <a:pos x="196" y="425"/>
                </a:cxn>
                <a:cxn ang="0">
                  <a:pos x="188" y="427"/>
                </a:cxn>
                <a:cxn ang="0">
                  <a:pos x="181" y="429"/>
                </a:cxn>
                <a:cxn ang="0">
                  <a:pos x="173" y="431"/>
                </a:cxn>
                <a:cxn ang="0">
                  <a:pos x="166" y="433"/>
                </a:cxn>
                <a:cxn ang="0">
                  <a:pos x="158" y="434"/>
                </a:cxn>
                <a:cxn ang="0">
                  <a:pos x="151" y="436"/>
                </a:cxn>
                <a:cxn ang="0">
                  <a:pos x="143" y="437"/>
                </a:cxn>
                <a:cxn ang="0">
                  <a:pos x="136" y="440"/>
                </a:cxn>
                <a:cxn ang="0">
                  <a:pos x="128" y="441"/>
                </a:cxn>
                <a:cxn ang="0">
                  <a:pos x="119" y="441"/>
                </a:cxn>
                <a:cxn ang="0">
                  <a:pos x="111" y="442"/>
                </a:cxn>
                <a:cxn ang="0">
                  <a:pos x="103" y="443"/>
                </a:cxn>
                <a:cxn ang="0">
                  <a:pos x="95" y="444"/>
                </a:cxn>
                <a:cxn ang="0">
                  <a:pos x="87" y="444"/>
                </a:cxn>
                <a:cxn ang="0">
                  <a:pos x="78" y="446"/>
                </a:cxn>
                <a:cxn ang="0">
                  <a:pos x="69" y="446"/>
                </a:cxn>
                <a:cxn ang="0">
                  <a:pos x="64" y="444"/>
                </a:cxn>
                <a:cxn ang="0">
                  <a:pos x="58" y="443"/>
                </a:cxn>
                <a:cxn ang="0">
                  <a:pos x="53" y="441"/>
                </a:cxn>
                <a:cxn ang="0">
                  <a:pos x="48" y="440"/>
                </a:cxn>
                <a:cxn ang="0">
                  <a:pos x="43" y="439"/>
                </a:cxn>
                <a:cxn ang="0">
                  <a:pos x="37" y="436"/>
                </a:cxn>
                <a:cxn ang="0">
                  <a:pos x="33" y="435"/>
                </a:cxn>
                <a:cxn ang="0">
                  <a:pos x="27" y="434"/>
                </a:cxn>
                <a:cxn ang="0">
                  <a:pos x="27" y="365"/>
                </a:cxn>
                <a:cxn ang="0">
                  <a:pos x="21" y="214"/>
                </a:cxn>
                <a:cxn ang="0">
                  <a:pos x="11" y="69"/>
                </a:cxn>
                <a:cxn ang="0">
                  <a:pos x="0" y="12"/>
                </a:cxn>
              </a:cxnLst>
              <a:rect l="0" t="0" r="r" b="b"/>
              <a:pathLst>
                <a:path w="196" h="446">
                  <a:moveTo>
                    <a:pt x="0" y="12"/>
                  </a:moveTo>
                  <a:lnTo>
                    <a:pt x="21" y="11"/>
                  </a:lnTo>
                  <a:lnTo>
                    <a:pt x="42" y="10"/>
                  </a:lnTo>
                  <a:lnTo>
                    <a:pt x="63" y="8"/>
                  </a:lnTo>
                  <a:lnTo>
                    <a:pt x="84" y="7"/>
                  </a:lnTo>
                  <a:lnTo>
                    <a:pt x="105" y="4"/>
                  </a:lnTo>
                  <a:lnTo>
                    <a:pt x="126" y="3"/>
                  </a:lnTo>
                  <a:lnTo>
                    <a:pt x="147" y="1"/>
                  </a:lnTo>
                  <a:lnTo>
                    <a:pt x="167" y="0"/>
                  </a:lnTo>
                  <a:lnTo>
                    <a:pt x="175" y="106"/>
                  </a:lnTo>
                  <a:lnTo>
                    <a:pt x="182" y="212"/>
                  </a:lnTo>
                  <a:lnTo>
                    <a:pt x="189" y="319"/>
                  </a:lnTo>
                  <a:lnTo>
                    <a:pt x="196" y="425"/>
                  </a:lnTo>
                  <a:lnTo>
                    <a:pt x="188" y="427"/>
                  </a:lnTo>
                  <a:lnTo>
                    <a:pt x="181" y="429"/>
                  </a:lnTo>
                  <a:lnTo>
                    <a:pt x="173" y="431"/>
                  </a:lnTo>
                  <a:lnTo>
                    <a:pt x="166" y="433"/>
                  </a:lnTo>
                  <a:lnTo>
                    <a:pt x="158" y="434"/>
                  </a:lnTo>
                  <a:lnTo>
                    <a:pt x="151" y="436"/>
                  </a:lnTo>
                  <a:lnTo>
                    <a:pt x="143" y="437"/>
                  </a:lnTo>
                  <a:lnTo>
                    <a:pt x="136" y="440"/>
                  </a:lnTo>
                  <a:lnTo>
                    <a:pt x="128" y="441"/>
                  </a:lnTo>
                  <a:lnTo>
                    <a:pt x="119" y="441"/>
                  </a:lnTo>
                  <a:lnTo>
                    <a:pt x="111" y="442"/>
                  </a:lnTo>
                  <a:lnTo>
                    <a:pt x="103" y="443"/>
                  </a:lnTo>
                  <a:lnTo>
                    <a:pt x="95" y="444"/>
                  </a:lnTo>
                  <a:lnTo>
                    <a:pt x="87" y="444"/>
                  </a:lnTo>
                  <a:lnTo>
                    <a:pt x="78" y="446"/>
                  </a:lnTo>
                  <a:lnTo>
                    <a:pt x="69" y="446"/>
                  </a:lnTo>
                  <a:lnTo>
                    <a:pt x="64" y="444"/>
                  </a:lnTo>
                  <a:lnTo>
                    <a:pt x="58" y="443"/>
                  </a:lnTo>
                  <a:lnTo>
                    <a:pt x="53" y="441"/>
                  </a:lnTo>
                  <a:lnTo>
                    <a:pt x="48" y="440"/>
                  </a:lnTo>
                  <a:lnTo>
                    <a:pt x="43" y="439"/>
                  </a:lnTo>
                  <a:lnTo>
                    <a:pt x="37" y="436"/>
                  </a:lnTo>
                  <a:lnTo>
                    <a:pt x="33" y="435"/>
                  </a:lnTo>
                  <a:lnTo>
                    <a:pt x="27" y="434"/>
                  </a:lnTo>
                  <a:lnTo>
                    <a:pt x="27" y="365"/>
                  </a:lnTo>
                  <a:lnTo>
                    <a:pt x="21" y="214"/>
                  </a:lnTo>
                  <a:lnTo>
                    <a:pt x="11" y="69"/>
                  </a:lnTo>
                  <a:lnTo>
                    <a:pt x="0" y="12"/>
                  </a:lnTo>
                  <a:close/>
                </a:path>
              </a:pathLst>
            </a:custGeom>
            <a:solidFill>
              <a:srgbClr val="A560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4" name="Freeform 50"/>
            <p:cNvSpPr>
              <a:spLocks/>
            </p:cNvSpPr>
            <p:nvPr/>
          </p:nvSpPr>
          <p:spPr bwMode="auto">
            <a:xfrm>
              <a:off x="2362" y="3183"/>
              <a:ext cx="91" cy="223"/>
            </a:xfrm>
            <a:custGeom>
              <a:avLst/>
              <a:gdLst/>
              <a:ahLst/>
              <a:cxnLst>
                <a:cxn ang="0">
                  <a:pos x="0" y="14"/>
                </a:cxn>
                <a:cxn ang="0">
                  <a:pos x="19" y="11"/>
                </a:cxn>
                <a:cxn ang="0">
                  <a:pos x="38" y="10"/>
                </a:cxn>
                <a:cxn ang="0">
                  <a:pos x="57" y="8"/>
                </a:cxn>
                <a:cxn ang="0">
                  <a:pos x="76" y="7"/>
                </a:cxn>
                <a:cxn ang="0">
                  <a:pos x="95" y="4"/>
                </a:cxn>
                <a:cxn ang="0">
                  <a:pos x="114" y="3"/>
                </a:cxn>
                <a:cxn ang="0">
                  <a:pos x="133" y="1"/>
                </a:cxn>
                <a:cxn ang="0">
                  <a:pos x="152" y="0"/>
                </a:cxn>
                <a:cxn ang="0">
                  <a:pos x="159" y="106"/>
                </a:cxn>
                <a:cxn ang="0">
                  <a:pos x="165" y="213"/>
                </a:cxn>
                <a:cxn ang="0">
                  <a:pos x="172" y="320"/>
                </a:cxn>
                <a:cxn ang="0">
                  <a:pos x="180" y="426"/>
                </a:cxn>
                <a:cxn ang="0">
                  <a:pos x="174" y="427"/>
                </a:cxn>
                <a:cxn ang="0">
                  <a:pos x="167" y="429"/>
                </a:cxn>
                <a:cxn ang="0">
                  <a:pos x="160" y="431"/>
                </a:cxn>
                <a:cxn ang="0">
                  <a:pos x="153" y="433"/>
                </a:cxn>
                <a:cxn ang="0">
                  <a:pos x="146" y="434"/>
                </a:cxn>
                <a:cxn ang="0">
                  <a:pos x="139" y="436"/>
                </a:cxn>
                <a:cxn ang="0">
                  <a:pos x="133" y="437"/>
                </a:cxn>
                <a:cxn ang="0">
                  <a:pos x="126" y="440"/>
                </a:cxn>
                <a:cxn ang="0">
                  <a:pos x="118" y="441"/>
                </a:cxn>
                <a:cxn ang="0">
                  <a:pos x="109" y="441"/>
                </a:cxn>
                <a:cxn ang="0">
                  <a:pos x="101" y="442"/>
                </a:cxn>
                <a:cxn ang="0">
                  <a:pos x="93" y="443"/>
                </a:cxn>
                <a:cxn ang="0">
                  <a:pos x="85" y="444"/>
                </a:cxn>
                <a:cxn ang="0">
                  <a:pos x="77" y="444"/>
                </a:cxn>
                <a:cxn ang="0">
                  <a:pos x="68" y="446"/>
                </a:cxn>
                <a:cxn ang="0">
                  <a:pos x="59" y="446"/>
                </a:cxn>
                <a:cxn ang="0">
                  <a:pos x="51" y="442"/>
                </a:cxn>
                <a:cxn ang="0">
                  <a:pos x="42" y="439"/>
                </a:cxn>
                <a:cxn ang="0">
                  <a:pos x="34" y="435"/>
                </a:cxn>
                <a:cxn ang="0">
                  <a:pos x="26" y="433"/>
                </a:cxn>
                <a:cxn ang="0">
                  <a:pos x="28" y="413"/>
                </a:cxn>
                <a:cxn ang="0">
                  <a:pos x="27" y="364"/>
                </a:cxn>
                <a:cxn ang="0">
                  <a:pos x="25" y="293"/>
                </a:cxn>
                <a:cxn ang="0">
                  <a:pos x="21" y="214"/>
                </a:cxn>
                <a:cxn ang="0">
                  <a:pos x="17" y="136"/>
                </a:cxn>
                <a:cxn ang="0">
                  <a:pos x="11" y="69"/>
                </a:cxn>
                <a:cxn ang="0">
                  <a:pos x="5" y="25"/>
                </a:cxn>
                <a:cxn ang="0">
                  <a:pos x="0" y="14"/>
                </a:cxn>
              </a:cxnLst>
              <a:rect l="0" t="0" r="r" b="b"/>
              <a:pathLst>
                <a:path w="180" h="446">
                  <a:moveTo>
                    <a:pt x="0" y="14"/>
                  </a:moveTo>
                  <a:lnTo>
                    <a:pt x="19" y="11"/>
                  </a:lnTo>
                  <a:lnTo>
                    <a:pt x="38" y="10"/>
                  </a:lnTo>
                  <a:lnTo>
                    <a:pt x="57" y="8"/>
                  </a:lnTo>
                  <a:lnTo>
                    <a:pt x="76" y="7"/>
                  </a:lnTo>
                  <a:lnTo>
                    <a:pt x="95" y="4"/>
                  </a:lnTo>
                  <a:lnTo>
                    <a:pt x="114" y="3"/>
                  </a:lnTo>
                  <a:lnTo>
                    <a:pt x="133" y="1"/>
                  </a:lnTo>
                  <a:lnTo>
                    <a:pt x="152" y="0"/>
                  </a:lnTo>
                  <a:lnTo>
                    <a:pt x="159" y="106"/>
                  </a:lnTo>
                  <a:lnTo>
                    <a:pt x="165" y="213"/>
                  </a:lnTo>
                  <a:lnTo>
                    <a:pt x="172" y="320"/>
                  </a:lnTo>
                  <a:lnTo>
                    <a:pt x="180" y="426"/>
                  </a:lnTo>
                  <a:lnTo>
                    <a:pt x="174" y="427"/>
                  </a:lnTo>
                  <a:lnTo>
                    <a:pt x="167" y="429"/>
                  </a:lnTo>
                  <a:lnTo>
                    <a:pt x="160" y="431"/>
                  </a:lnTo>
                  <a:lnTo>
                    <a:pt x="153" y="433"/>
                  </a:lnTo>
                  <a:lnTo>
                    <a:pt x="146" y="434"/>
                  </a:lnTo>
                  <a:lnTo>
                    <a:pt x="139" y="436"/>
                  </a:lnTo>
                  <a:lnTo>
                    <a:pt x="133" y="437"/>
                  </a:lnTo>
                  <a:lnTo>
                    <a:pt x="126" y="440"/>
                  </a:lnTo>
                  <a:lnTo>
                    <a:pt x="118" y="441"/>
                  </a:lnTo>
                  <a:lnTo>
                    <a:pt x="109" y="441"/>
                  </a:lnTo>
                  <a:lnTo>
                    <a:pt x="101" y="442"/>
                  </a:lnTo>
                  <a:lnTo>
                    <a:pt x="93" y="443"/>
                  </a:lnTo>
                  <a:lnTo>
                    <a:pt x="85" y="444"/>
                  </a:lnTo>
                  <a:lnTo>
                    <a:pt x="77" y="444"/>
                  </a:lnTo>
                  <a:lnTo>
                    <a:pt x="68" y="446"/>
                  </a:lnTo>
                  <a:lnTo>
                    <a:pt x="59" y="446"/>
                  </a:lnTo>
                  <a:lnTo>
                    <a:pt x="51" y="442"/>
                  </a:lnTo>
                  <a:lnTo>
                    <a:pt x="42" y="439"/>
                  </a:lnTo>
                  <a:lnTo>
                    <a:pt x="34" y="435"/>
                  </a:lnTo>
                  <a:lnTo>
                    <a:pt x="26" y="433"/>
                  </a:lnTo>
                  <a:lnTo>
                    <a:pt x="28" y="413"/>
                  </a:lnTo>
                  <a:lnTo>
                    <a:pt x="27" y="364"/>
                  </a:lnTo>
                  <a:lnTo>
                    <a:pt x="25" y="293"/>
                  </a:lnTo>
                  <a:lnTo>
                    <a:pt x="21" y="214"/>
                  </a:lnTo>
                  <a:lnTo>
                    <a:pt x="17" y="136"/>
                  </a:lnTo>
                  <a:lnTo>
                    <a:pt x="11" y="69"/>
                  </a:lnTo>
                  <a:lnTo>
                    <a:pt x="5" y="25"/>
                  </a:lnTo>
                  <a:lnTo>
                    <a:pt x="0" y="14"/>
                  </a:lnTo>
                  <a:close/>
                </a:path>
              </a:pathLst>
            </a:custGeom>
            <a:solidFill>
              <a:srgbClr val="AA66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5" name="Freeform 51"/>
            <p:cNvSpPr>
              <a:spLocks/>
            </p:cNvSpPr>
            <p:nvPr/>
          </p:nvSpPr>
          <p:spPr bwMode="auto">
            <a:xfrm>
              <a:off x="2367" y="3183"/>
              <a:ext cx="82" cy="223"/>
            </a:xfrm>
            <a:custGeom>
              <a:avLst/>
              <a:gdLst/>
              <a:ahLst/>
              <a:cxnLst>
                <a:cxn ang="0">
                  <a:pos x="0" y="13"/>
                </a:cxn>
                <a:cxn ang="0">
                  <a:pos x="17" y="11"/>
                </a:cxn>
                <a:cxn ang="0">
                  <a:pos x="34" y="9"/>
                </a:cxn>
                <a:cxn ang="0">
                  <a:pos x="51" y="8"/>
                </a:cxn>
                <a:cxn ang="0">
                  <a:pos x="69" y="6"/>
                </a:cxn>
                <a:cxn ang="0">
                  <a:pos x="86" y="4"/>
                </a:cxn>
                <a:cxn ang="0">
                  <a:pos x="103" y="2"/>
                </a:cxn>
                <a:cxn ang="0">
                  <a:pos x="121" y="1"/>
                </a:cxn>
                <a:cxn ang="0">
                  <a:pos x="138" y="0"/>
                </a:cxn>
                <a:cxn ang="0">
                  <a:pos x="145" y="106"/>
                </a:cxn>
                <a:cxn ang="0">
                  <a:pos x="152" y="212"/>
                </a:cxn>
                <a:cxn ang="0">
                  <a:pos x="159" y="319"/>
                </a:cxn>
                <a:cxn ang="0">
                  <a:pos x="166" y="425"/>
                </a:cxn>
                <a:cxn ang="0">
                  <a:pos x="160" y="426"/>
                </a:cxn>
                <a:cxn ang="0">
                  <a:pos x="154" y="428"/>
                </a:cxn>
                <a:cxn ang="0">
                  <a:pos x="148" y="430"/>
                </a:cxn>
                <a:cxn ang="0">
                  <a:pos x="142" y="432"/>
                </a:cxn>
                <a:cxn ang="0">
                  <a:pos x="136" y="433"/>
                </a:cxn>
                <a:cxn ang="0">
                  <a:pos x="130" y="435"/>
                </a:cxn>
                <a:cxn ang="0">
                  <a:pos x="124" y="436"/>
                </a:cxn>
                <a:cxn ang="0">
                  <a:pos x="118" y="439"/>
                </a:cxn>
                <a:cxn ang="0">
                  <a:pos x="110" y="440"/>
                </a:cxn>
                <a:cxn ang="0">
                  <a:pos x="101" y="440"/>
                </a:cxn>
                <a:cxn ang="0">
                  <a:pos x="93" y="441"/>
                </a:cxn>
                <a:cxn ang="0">
                  <a:pos x="85" y="442"/>
                </a:cxn>
                <a:cxn ang="0">
                  <a:pos x="77" y="443"/>
                </a:cxn>
                <a:cxn ang="0">
                  <a:pos x="69" y="443"/>
                </a:cxn>
                <a:cxn ang="0">
                  <a:pos x="60" y="445"/>
                </a:cxn>
                <a:cxn ang="0">
                  <a:pos x="51" y="445"/>
                </a:cxn>
                <a:cxn ang="0">
                  <a:pos x="46" y="441"/>
                </a:cxn>
                <a:cxn ang="0">
                  <a:pos x="40" y="436"/>
                </a:cxn>
                <a:cxn ang="0">
                  <a:pos x="34" y="433"/>
                </a:cxn>
                <a:cxn ang="0">
                  <a:pos x="28" y="430"/>
                </a:cxn>
                <a:cxn ang="0">
                  <a:pos x="31" y="411"/>
                </a:cxn>
                <a:cxn ang="0">
                  <a:pos x="30" y="362"/>
                </a:cxn>
                <a:cxn ang="0">
                  <a:pos x="27" y="291"/>
                </a:cxn>
                <a:cxn ang="0">
                  <a:pos x="23" y="212"/>
                </a:cxn>
                <a:cxn ang="0">
                  <a:pos x="17" y="135"/>
                </a:cxn>
                <a:cxn ang="0">
                  <a:pos x="11" y="68"/>
                </a:cxn>
                <a:cxn ang="0">
                  <a:pos x="5" y="24"/>
                </a:cxn>
                <a:cxn ang="0">
                  <a:pos x="0" y="13"/>
                </a:cxn>
              </a:cxnLst>
              <a:rect l="0" t="0" r="r" b="b"/>
              <a:pathLst>
                <a:path w="166" h="445">
                  <a:moveTo>
                    <a:pt x="0" y="13"/>
                  </a:moveTo>
                  <a:lnTo>
                    <a:pt x="17" y="11"/>
                  </a:lnTo>
                  <a:lnTo>
                    <a:pt x="34" y="9"/>
                  </a:lnTo>
                  <a:lnTo>
                    <a:pt x="51" y="8"/>
                  </a:lnTo>
                  <a:lnTo>
                    <a:pt x="69" y="6"/>
                  </a:lnTo>
                  <a:lnTo>
                    <a:pt x="86" y="4"/>
                  </a:lnTo>
                  <a:lnTo>
                    <a:pt x="103" y="2"/>
                  </a:lnTo>
                  <a:lnTo>
                    <a:pt x="121" y="1"/>
                  </a:lnTo>
                  <a:lnTo>
                    <a:pt x="138" y="0"/>
                  </a:lnTo>
                  <a:lnTo>
                    <a:pt x="145" y="106"/>
                  </a:lnTo>
                  <a:lnTo>
                    <a:pt x="152" y="212"/>
                  </a:lnTo>
                  <a:lnTo>
                    <a:pt x="159" y="319"/>
                  </a:lnTo>
                  <a:lnTo>
                    <a:pt x="166" y="425"/>
                  </a:lnTo>
                  <a:lnTo>
                    <a:pt x="160" y="426"/>
                  </a:lnTo>
                  <a:lnTo>
                    <a:pt x="154" y="428"/>
                  </a:lnTo>
                  <a:lnTo>
                    <a:pt x="148" y="430"/>
                  </a:lnTo>
                  <a:lnTo>
                    <a:pt x="142" y="432"/>
                  </a:lnTo>
                  <a:lnTo>
                    <a:pt x="136" y="433"/>
                  </a:lnTo>
                  <a:lnTo>
                    <a:pt x="130" y="435"/>
                  </a:lnTo>
                  <a:lnTo>
                    <a:pt x="124" y="436"/>
                  </a:lnTo>
                  <a:lnTo>
                    <a:pt x="118" y="439"/>
                  </a:lnTo>
                  <a:lnTo>
                    <a:pt x="110" y="440"/>
                  </a:lnTo>
                  <a:lnTo>
                    <a:pt x="101" y="440"/>
                  </a:lnTo>
                  <a:lnTo>
                    <a:pt x="93" y="441"/>
                  </a:lnTo>
                  <a:lnTo>
                    <a:pt x="85" y="442"/>
                  </a:lnTo>
                  <a:lnTo>
                    <a:pt x="77" y="443"/>
                  </a:lnTo>
                  <a:lnTo>
                    <a:pt x="69" y="443"/>
                  </a:lnTo>
                  <a:lnTo>
                    <a:pt x="60" y="445"/>
                  </a:lnTo>
                  <a:lnTo>
                    <a:pt x="51" y="445"/>
                  </a:lnTo>
                  <a:lnTo>
                    <a:pt x="46" y="441"/>
                  </a:lnTo>
                  <a:lnTo>
                    <a:pt x="40" y="436"/>
                  </a:lnTo>
                  <a:lnTo>
                    <a:pt x="34" y="433"/>
                  </a:lnTo>
                  <a:lnTo>
                    <a:pt x="28" y="430"/>
                  </a:lnTo>
                  <a:lnTo>
                    <a:pt x="31" y="411"/>
                  </a:lnTo>
                  <a:lnTo>
                    <a:pt x="30" y="362"/>
                  </a:lnTo>
                  <a:lnTo>
                    <a:pt x="27" y="291"/>
                  </a:lnTo>
                  <a:lnTo>
                    <a:pt x="23" y="212"/>
                  </a:lnTo>
                  <a:lnTo>
                    <a:pt x="17" y="135"/>
                  </a:lnTo>
                  <a:lnTo>
                    <a:pt x="11" y="68"/>
                  </a:lnTo>
                  <a:lnTo>
                    <a:pt x="5" y="24"/>
                  </a:lnTo>
                  <a:lnTo>
                    <a:pt x="0" y="13"/>
                  </a:lnTo>
                  <a:close/>
                </a:path>
              </a:pathLst>
            </a:custGeom>
            <a:solidFill>
              <a:srgbClr val="B26D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6" name="Freeform 52"/>
            <p:cNvSpPr>
              <a:spLocks/>
            </p:cNvSpPr>
            <p:nvPr/>
          </p:nvSpPr>
          <p:spPr bwMode="auto">
            <a:xfrm>
              <a:off x="2371" y="3183"/>
              <a:ext cx="75" cy="223"/>
            </a:xfrm>
            <a:custGeom>
              <a:avLst/>
              <a:gdLst/>
              <a:ahLst/>
              <a:cxnLst>
                <a:cxn ang="0">
                  <a:pos x="0" y="13"/>
                </a:cxn>
                <a:cxn ang="0">
                  <a:pos x="16" y="11"/>
                </a:cxn>
                <a:cxn ang="0">
                  <a:pos x="31" y="9"/>
                </a:cxn>
                <a:cxn ang="0">
                  <a:pos x="47" y="8"/>
                </a:cxn>
                <a:cxn ang="0">
                  <a:pos x="62" y="6"/>
                </a:cxn>
                <a:cxn ang="0">
                  <a:pos x="77" y="4"/>
                </a:cxn>
                <a:cxn ang="0">
                  <a:pos x="92" y="3"/>
                </a:cxn>
                <a:cxn ang="0">
                  <a:pos x="107" y="1"/>
                </a:cxn>
                <a:cxn ang="0">
                  <a:pos x="122" y="0"/>
                </a:cxn>
                <a:cxn ang="0">
                  <a:pos x="130" y="106"/>
                </a:cxn>
                <a:cxn ang="0">
                  <a:pos x="137" y="213"/>
                </a:cxn>
                <a:cxn ang="0">
                  <a:pos x="144" y="319"/>
                </a:cxn>
                <a:cxn ang="0">
                  <a:pos x="151" y="426"/>
                </a:cxn>
                <a:cxn ang="0">
                  <a:pos x="146" y="427"/>
                </a:cxn>
                <a:cxn ang="0">
                  <a:pos x="140" y="428"/>
                </a:cxn>
                <a:cxn ang="0">
                  <a:pos x="136" y="431"/>
                </a:cxn>
                <a:cxn ang="0">
                  <a:pos x="130" y="432"/>
                </a:cxn>
                <a:cxn ang="0">
                  <a:pos x="125" y="434"/>
                </a:cxn>
                <a:cxn ang="0">
                  <a:pos x="120" y="435"/>
                </a:cxn>
                <a:cxn ang="0">
                  <a:pos x="115" y="438"/>
                </a:cxn>
                <a:cxn ang="0">
                  <a:pos x="109" y="439"/>
                </a:cxn>
                <a:cxn ang="0">
                  <a:pos x="101" y="440"/>
                </a:cxn>
                <a:cxn ang="0">
                  <a:pos x="92" y="440"/>
                </a:cxn>
                <a:cxn ang="0">
                  <a:pos x="84" y="441"/>
                </a:cxn>
                <a:cxn ang="0">
                  <a:pos x="76" y="442"/>
                </a:cxn>
                <a:cxn ang="0">
                  <a:pos x="68" y="443"/>
                </a:cxn>
                <a:cxn ang="0">
                  <a:pos x="60" y="443"/>
                </a:cxn>
                <a:cxn ang="0">
                  <a:pos x="51" y="445"/>
                </a:cxn>
                <a:cxn ang="0">
                  <a:pos x="42" y="445"/>
                </a:cxn>
                <a:cxn ang="0">
                  <a:pos x="38" y="440"/>
                </a:cxn>
                <a:cxn ang="0">
                  <a:pos x="34" y="436"/>
                </a:cxn>
                <a:cxn ang="0">
                  <a:pos x="31" y="433"/>
                </a:cxn>
                <a:cxn ang="0">
                  <a:pos x="28" y="428"/>
                </a:cxn>
                <a:cxn ang="0">
                  <a:pos x="30" y="410"/>
                </a:cxn>
                <a:cxn ang="0">
                  <a:pos x="30" y="360"/>
                </a:cxn>
                <a:cxn ang="0">
                  <a:pos x="28" y="291"/>
                </a:cxn>
                <a:cxn ang="0">
                  <a:pos x="23" y="212"/>
                </a:cxn>
                <a:cxn ang="0">
                  <a:pos x="17" y="134"/>
                </a:cxn>
                <a:cxn ang="0">
                  <a:pos x="11" y="68"/>
                </a:cxn>
                <a:cxn ang="0">
                  <a:pos x="6" y="24"/>
                </a:cxn>
                <a:cxn ang="0">
                  <a:pos x="0" y="13"/>
                </a:cxn>
              </a:cxnLst>
              <a:rect l="0" t="0" r="r" b="b"/>
              <a:pathLst>
                <a:path w="151" h="445">
                  <a:moveTo>
                    <a:pt x="0" y="13"/>
                  </a:moveTo>
                  <a:lnTo>
                    <a:pt x="16" y="11"/>
                  </a:lnTo>
                  <a:lnTo>
                    <a:pt x="31" y="9"/>
                  </a:lnTo>
                  <a:lnTo>
                    <a:pt x="47" y="8"/>
                  </a:lnTo>
                  <a:lnTo>
                    <a:pt x="62" y="6"/>
                  </a:lnTo>
                  <a:lnTo>
                    <a:pt x="77" y="4"/>
                  </a:lnTo>
                  <a:lnTo>
                    <a:pt x="92" y="3"/>
                  </a:lnTo>
                  <a:lnTo>
                    <a:pt x="107" y="1"/>
                  </a:lnTo>
                  <a:lnTo>
                    <a:pt x="122" y="0"/>
                  </a:lnTo>
                  <a:lnTo>
                    <a:pt x="130" y="106"/>
                  </a:lnTo>
                  <a:lnTo>
                    <a:pt x="137" y="213"/>
                  </a:lnTo>
                  <a:lnTo>
                    <a:pt x="144" y="319"/>
                  </a:lnTo>
                  <a:lnTo>
                    <a:pt x="151" y="426"/>
                  </a:lnTo>
                  <a:lnTo>
                    <a:pt x="146" y="427"/>
                  </a:lnTo>
                  <a:lnTo>
                    <a:pt x="140" y="428"/>
                  </a:lnTo>
                  <a:lnTo>
                    <a:pt x="136" y="431"/>
                  </a:lnTo>
                  <a:lnTo>
                    <a:pt x="130" y="432"/>
                  </a:lnTo>
                  <a:lnTo>
                    <a:pt x="125" y="434"/>
                  </a:lnTo>
                  <a:lnTo>
                    <a:pt x="120" y="435"/>
                  </a:lnTo>
                  <a:lnTo>
                    <a:pt x="115" y="438"/>
                  </a:lnTo>
                  <a:lnTo>
                    <a:pt x="109" y="439"/>
                  </a:lnTo>
                  <a:lnTo>
                    <a:pt x="101" y="440"/>
                  </a:lnTo>
                  <a:lnTo>
                    <a:pt x="92" y="440"/>
                  </a:lnTo>
                  <a:lnTo>
                    <a:pt x="84" y="441"/>
                  </a:lnTo>
                  <a:lnTo>
                    <a:pt x="76" y="442"/>
                  </a:lnTo>
                  <a:lnTo>
                    <a:pt x="68" y="443"/>
                  </a:lnTo>
                  <a:lnTo>
                    <a:pt x="60" y="443"/>
                  </a:lnTo>
                  <a:lnTo>
                    <a:pt x="51" y="445"/>
                  </a:lnTo>
                  <a:lnTo>
                    <a:pt x="42" y="445"/>
                  </a:lnTo>
                  <a:lnTo>
                    <a:pt x="38" y="440"/>
                  </a:lnTo>
                  <a:lnTo>
                    <a:pt x="34" y="436"/>
                  </a:lnTo>
                  <a:lnTo>
                    <a:pt x="31" y="433"/>
                  </a:lnTo>
                  <a:lnTo>
                    <a:pt x="28" y="428"/>
                  </a:lnTo>
                  <a:lnTo>
                    <a:pt x="30" y="410"/>
                  </a:lnTo>
                  <a:lnTo>
                    <a:pt x="30" y="360"/>
                  </a:lnTo>
                  <a:lnTo>
                    <a:pt x="28" y="291"/>
                  </a:lnTo>
                  <a:lnTo>
                    <a:pt x="23" y="212"/>
                  </a:lnTo>
                  <a:lnTo>
                    <a:pt x="17" y="134"/>
                  </a:lnTo>
                  <a:lnTo>
                    <a:pt x="11" y="68"/>
                  </a:lnTo>
                  <a:lnTo>
                    <a:pt x="6" y="24"/>
                  </a:lnTo>
                  <a:lnTo>
                    <a:pt x="0" y="13"/>
                  </a:lnTo>
                  <a:close/>
                </a:path>
              </a:pathLst>
            </a:custGeom>
            <a:solidFill>
              <a:srgbClr val="B772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7" name="Freeform 53"/>
            <p:cNvSpPr>
              <a:spLocks/>
            </p:cNvSpPr>
            <p:nvPr/>
          </p:nvSpPr>
          <p:spPr bwMode="auto">
            <a:xfrm>
              <a:off x="2376" y="3185"/>
              <a:ext cx="67" cy="221"/>
            </a:xfrm>
            <a:custGeom>
              <a:avLst/>
              <a:gdLst/>
              <a:ahLst/>
              <a:cxnLst>
                <a:cxn ang="0">
                  <a:pos x="0" y="12"/>
                </a:cxn>
                <a:cxn ang="0">
                  <a:pos x="14" y="10"/>
                </a:cxn>
                <a:cxn ang="0">
                  <a:pos x="27" y="9"/>
                </a:cxn>
                <a:cxn ang="0">
                  <a:pos x="40" y="7"/>
                </a:cxn>
                <a:cxn ang="0">
                  <a:pos x="54" y="6"/>
                </a:cxn>
                <a:cxn ang="0">
                  <a:pos x="67" y="5"/>
                </a:cxn>
                <a:cxn ang="0">
                  <a:pos x="81" y="2"/>
                </a:cxn>
                <a:cxn ang="0">
                  <a:pos x="93" y="1"/>
                </a:cxn>
                <a:cxn ang="0">
                  <a:pos x="107" y="0"/>
                </a:cxn>
                <a:cxn ang="0">
                  <a:pos x="114" y="106"/>
                </a:cxn>
                <a:cxn ang="0">
                  <a:pos x="121" y="212"/>
                </a:cxn>
                <a:cxn ang="0">
                  <a:pos x="128" y="319"/>
                </a:cxn>
                <a:cxn ang="0">
                  <a:pos x="135" y="425"/>
                </a:cxn>
                <a:cxn ang="0">
                  <a:pos x="130" y="426"/>
                </a:cxn>
                <a:cxn ang="0">
                  <a:pos x="127" y="429"/>
                </a:cxn>
                <a:cxn ang="0">
                  <a:pos x="122" y="430"/>
                </a:cxn>
                <a:cxn ang="0">
                  <a:pos x="118" y="431"/>
                </a:cxn>
                <a:cxn ang="0">
                  <a:pos x="113" y="433"/>
                </a:cxn>
                <a:cxn ang="0">
                  <a:pos x="110" y="434"/>
                </a:cxn>
                <a:cxn ang="0">
                  <a:pos x="105" y="437"/>
                </a:cxn>
                <a:cxn ang="0">
                  <a:pos x="100" y="438"/>
                </a:cxn>
                <a:cxn ang="0">
                  <a:pos x="92" y="439"/>
                </a:cxn>
                <a:cxn ang="0">
                  <a:pos x="83" y="439"/>
                </a:cxn>
                <a:cxn ang="0">
                  <a:pos x="75" y="440"/>
                </a:cxn>
                <a:cxn ang="0">
                  <a:pos x="67" y="441"/>
                </a:cxn>
                <a:cxn ang="0">
                  <a:pos x="59" y="442"/>
                </a:cxn>
                <a:cxn ang="0">
                  <a:pos x="51" y="442"/>
                </a:cxn>
                <a:cxn ang="0">
                  <a:pos x="42" y="444"/>
                </a:cxn>
                <a:cxn ang="0">
                  <a:pos x="33" y="444"/>
                </a:cxn>
                <a:cxn ang="0">
                  <a:pos x="32" y="439"/>
                </a:cxn>
                <a:cxn ang="0">
                  <a:pos x="30" y="434"/>
                </a:cxn>
                <a:cxn ang="0">
                  <a:pos x="29" y="430"/>
                </a:cxn>
                <a:cxn ang="0">
                  <a:pos x="28" y="425"/>
                </a:cxn>
                <a:cxn ang="0">
                  <a:pos x="31" y="407"/>
                </a:cxn>
                <a:cxn ang="0">
                  <a:pos x="30" y="357"/>
                </a:cxn>
                <a:cxn ang="0">
                  <a:pos x="28" y="288"/>
                </a:cxn>
                <a:cxn ang="0">
                  <a:pos x="23" y="210"/>
                </a:cxn>
                <a:cxn ang="0">
                  <a:pos x="17" y="133"/>
                </a:cxn>
                <a:cxn ang="0">
                  <a:pos x="12" y="66"/>
                </a:cxn>
                <a:cxn ang="0">
                  <a:pos x="6" y="22"/>
                </a:cxn>
                <a:cxn ang="0">
                  <a:pos x="0" y="12"/>
                </a:cxn>
              </a:cxnLst>
              <a:rect l="0" t="0" r="r" b="b"/>
              <a:pathLst>
                <a:path w="135" h="444">
                  <a:moveTo>
                    <a:pt x="0" y="12"/>
                  </a:moveTo>
                  <a:lnTo>
                    <a:pt x="14" y="10"/>
                  </a:lnTo>
                  <a:lnTo>
                    <a:pt x="27" y="9"/>
                  </a:lnTo>
                  <a:lnTo>
                    <a:pt x="40" y="7"/>
                  </a:lnTo>
                  <a:lnTo>
                    <a:pt x="54" y="6"/>
                  </a:lnTo>
                  <a:lnTo>
                    <a:pt x="67" y="5"/>
                  </a:lnTo>
                  <a:lnTo>
                    <a:pt x="81" y="2"/>
                  </a:lnTo>
                  <a:lnTo>
                    <a:pt x="93" y="1"/>
                  </a:lnTo>
                  <a:lnTo>
                    <a:pt x="107" y="0"/>
                  </a:lnTo>
                  <a:lnTo>
                    <a:pt x="114" y="106"/>
                  </a:lnTo>
                  <a:lnTo>
                    <a:pt x="121" y="212"/>
                  </a:lnTo>
                  <a:lnTo>
                    <a:pt x="128" y="319"/>
                  </a:lnTo>
                  <a:lnTo>
                    <a:pt x="135" y="425"/>
                  </a:lnTo>
                  <a:lnTo>
                    <a:pt x="130" y="426"/>
                  </a:lnTo>
                  <a:lnTo>
                    <a:pt x="127" y="429"/>
                  </a:lnTo>
                  <a:lnTo>
                    <a:pt x="122" y="430"/>
                  </a:lnTo>
                  <a:lnTo>
                    <a:pt x="118" y="431"/>
                  </a:lnTo>
                  <a:lnTo>
                    <a:pt x="113" y="433"/>
                  </a:lnTo>
                  <a:lnTo>
                    <a:pt x="110" y="434"/>
                  </a:lnTo>
                  <a:lnTo>
                    <a:pt x="105" y="437"/>
                  </a:lnTo>
                  <a:lnTo>
                    <a:pt x="100" y="438"/>
                  </a:lnTo>
                  <a:lnTo>
                    <a:pt x="92" y="439"/>
                  </a:lnTo>
                  <a:lnTo>
                    <a:pt x="83" y="439"/>
                  </a:lnTo>
                  <a:lnTo>
                    <a:pt x="75" y="440"/>
                  </a:lnTo>
                  <a:lnTo>
                    <a:pt x="67" y="441"/>
                  </a:lnTo>
                  <a:lnTo>
                    <a:pt x="59" y="442"/>
                  </a:lnTo>
                  <a:lnTo>
                    <a:pt x="51" y="442"/>
                  </a:lnTo>
                  <a:lnTo>
                    <a:pt x="42" y="444"/>
                  </a:lnTo>
                  <a:lnTo>
                    <a:pt x="33" y="444"/>
                  </a:lnTo>
                  <a:lnTo>
                    <a:pt x="32" y="439"/>
                  </a:lnTo>
                  <a:lnTo>
                    <a:pt x="30" y="434"/>
                  </a:lnTo>
                  <a:lnTo>
                    <a:pt x="29" y="430"/>
                  </a:lnTo>
                  <a:lnTo>
                    <a:pt x="28" y="425"/>
                  </a:lnTo>
                  <a:lnTo>
                    <a:pt x="31" y="407"/>
                  </a:lnTo>
                  <a:lnTo>
                    <a:pt x="30" y="357"/>
                  </a:lnTo>
                  <a:lnTo>
                    <a:pt x="28" y="288"/>
                  </a:lnTo>
                  <a:lnTo>
                    <a:pt x="23" y="210"/>
                  </a:lnTo>
                  <a:lnTo>
                    <a:pt x="17" y="133"/>
                  </a:lnTo>
                  <a:lnTo>
                    <a:pt x="12" y="66"/>
                  </a:lnTo>
                  <a:lnTo>
                    <a:pt x="6" y="22"/>
                  </a:lnTo>
                  <a:lnTo>
                    <a:pt x="0" y="12"/>
                  </a:lnTo>
                  <a:close/>
                </a:path>
              </a:pathLst>
            </a:custGeom>
            <a:solidFill>
              <a:srgbClr val="BF7A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8" name="Freeform 54"/>
            <p:cNvSpPr>
              <a:spLocks/>
            </p:cNvSpPr>
            <p:nvPr/>
          </p:nvSpPr>
          <p:spPr bwMode="auto">
            <a:xfrm>
              <a:off x="2382" y="3185"/>
              <a:ext cx="60" cy="221"/>
            </a:xfrm>
            <a:custGeom>
              <a:avLst/>
              <a:gdLst/>
              <a:ahLst/>
              <a:cxnLst>
                <a:cxn ang="0">
                  <a:pos x="0" y="12"/>
                </a:cxn>
                <a:cxn ang="0">
                  <a:pos x="11" y="10"/>
                </a:cxn>
                <a:cxn ang="0">
                  <a:pos x="22" y="9"/>
                </a:cxn>
                <a:cxn ang="0">
                  <a:pos x="34" y="8"/>
                </a:cxn>
                <a:cxn ang="0">
                  <a:pos x="45" y="6"/>
                </a:cxn>
                <a:cxn ang="0">
                  <a:pos x="57" y="5"/>
                </a:cxn>
                <a:cxn ang="0">
                  <a:pos x="68" y="3"/>
                </a:cxn>
                <a:cxn ang="0">
                  <a:pos x="80" y="1"/>
                </a:cxn>
                <a:cxn ang="0">
                  <a:pos x="91" y="0"/>
                </a:cxn>
                <a:cxn ang="0">
                  <a:pos x="98" y="106"/>
                </a:cxn>
                <a:cxn ang="0">
                  <a:pos x="105" y="212"/>
                </a:cxn>
                <a:cxn ang="0">
                  <a:pos x="112" y="319"/>
                </a:cxn>
                <a:cxn ang="0">
                  <a:pos x="120" y="425"/>
                </a:cxn>
                <a:cxn ang="0">
                  <a:pos x="112" y="429"/>
                </a:cxn>
                <a:cxn ang="0">
                  <a:pos x="105" y="432"/>
                </a:cxn>
                <a:cxn ang="0">
                  <a:pos x="97" y="435"/>
                </a:cxn>
                <a:cxn ang="0">
                  <a:pos x="90" y="438"/>
                </a:cxn>
                <a:cxn ang="0">
                  <a:pos x="82" y="439"/>
                </a:cxn>
                <a:cxn ang="0">
                  <a:pos x="73" y="439"/>
                </a:cxn>
                <a:cxn ang="0">
                  <a:pos x="65" y="440"/>
                </a:cxn>
                <a:cxn ang="0">
                  <a:pos x="57" y="441"/>
                </a:cxn>
                <a:cxn ang="0">
                  <a:pos x="49" y="442"/>
                </a:cxn>
                <a:cxn ang="0">
                  <a:pos x="41" y="442"/>
                </a:cxn>
                <a:cxn ang="0">
                  <a:pos x="32" y="444"/>
                </a:cxn>
                <a:cxn ang="0">
                  <a:pos x="23" y="444"/>
                </a:cxn>
                <a:cxn ang="0">
                  <a:pos x="25" y="439"/>
                </a:cxn>
                <a:cxn ang="0">
                  <a:pos x="26" y="433"/>
                </a:cxn>
                <a:cxn ang="0">
                  <a:pos x="26" y="429"/>
                </a:cxn>
                <a:cxn ang="0">
                  <a:pos x="27" y="424"/>
                </a:cxn>
                <a:cxn ang="0">
                  <a:pos x="30" y="406"/>
                </a:cxn>
                <a:cxn ang="0">
                  <a:pos x="30" y="357"/>
                </a:cxn>
                <a:cxn ang="0">
                  <a:pos x="28" y="288"/>
                </a:cxn>
                <a:cxn ang="0">
                  <a:pos x="23" y="209"/>
                </a:cxn>
                <a:cxn ang="0">
                  <a:pos x="18" y="131"/>
                </a:cxn>
                <a:cxn ang="0">
                  <a:pos x="12" y="66"/>
                </a:cxn>
                <a:cxn ang="0">
                  <a:pos x="5" y="22"/>
                </a:cxn>
                <a:cxn ang="0">
                  <a:pos x="0" y="12"/>
                </a:cxn>
              </a:cxnLst>
              <a:rect l="0" t="0" r="r" b="b"/>
              <a:pathLst>
                <a:path w="120" h="444">
                  <a:moveTo>
                    <a:pt x="0" y="12"/>
                  </a:moveTo>
                  <a:lnTo>
                    <a:pt x="11" y="10"/>
                  </a:lnTo>
                  <a:lnTo>
                    <a:pt x="22" y="9"/>
                  </a:lnTo>
                  <a:lnTo>
                    <a:pt x="34" y="8"/>
                  </a:lnTo>
                  <a:lnTo>
                    <a:pt x="45" y="6"/>
                  </a:lnTo>
                  <a:lnTo>
                    <a:pt x="57" y="5"/>
                  </a:lnTo>
                  <a:lnTo>
                    <a:pt x="68" y="3"/>
                  </a:lnTo>
                  <a:lnTo>
                    <a:pt x="80" y="1"/>
                  </a:lnTo>
                  <a:lnTo>
                    <a:pt x="91" y="0"/>
                  </a:lnTo>
                  <a:lnTo>
                    <a:pt x="98" y="106"/>
                  </a:lnTo>
                  <a:lnTo>
                    <a:pt x="105" y="212"/>
                  </a:lnTo>
                  <a:lnTo>
                    <a:pt x="112" y="319"/>
                  </a:lnTo>
                  <a:lnTo>
                    <a:pt x="120" y="425"/>
                  </a:lnTo>
                  <a:lnTo>
                    <a:pt x="112" y="429"/>
                  </a:lnTo>
                  <a:lnTo>
                    <a:pt x="105" y="432"/>
                  </a:lnTo>
                  <a:lnTo>
                    <a:pt x="97" y="435"/>
                  </a:lnTo>
                  <a:lnTo>
                    <a:pt x="90" y="438"/>
                  </a:lnTo>
                  <a:lnTo>
                    <a:pt x="82" y="439"/>
                  </a:lnTo>
                  <a:lnTo>
                    <a:pt x="73" y="439"/>
                  </a:lnTo>
                  <a:lnTo>
                    <a:pt x="65" y="440"/>
                  </a:lnTo>
                  <a:lnTo>
                    <a:pt x="57" y="441"/>
                  </a:lnTo>
                  <a:lnTo>
                    <a:pt x="49" y="442"/>
                  </a:lnTo>
                  <a:lnTo>
                    <a:pt x="41" y="442"/>
                  </a:lnTo>
                  <a:lnTo>
                    <a:pt x="32" y="444"/>
                  </a:lnTo>
                  <a:lnTo>
                    <a:pt x="23" y="444"/>
                  </a:lnTo>
                  <a:lnTo>
                    <a:pt x="25" y="439"/>
                  </a:lnTo>
                  <a:lnTo>
                    <a:pt x="26" y="433"/>
                  </a:lnTo>
                  <a:lnTo>
                    <a:pt x="26" y="429"/>
                  </a:lnTo>
                  <a:lnTo>
                    <a:pt x="27" y="424"/>
                  </a:lnTo>
                  <a:lnTo>
                    <a:pt x="30" y="406"/>
                  </a:lnTo>
                  <a:lnTo>
                    <a:pt x="30" y="357"/>
                  </a:lnTo>
                  <a:lnTo>
                    <a:pt x="28" y="288"/>
                  </a:lnTo>
                  <a:lnTo>
                    <a:pt x="23" y="209"/>
                  </a:lnTo>
                  <a:lnTo>
                    <a:pt x="18" y="131"/>
                  </a:lnTo>
                  <a:lnTo>
                    <a:pt x="12" y="66"/>
                  </a:lnTo>
                  <a:lnTo>
                    <a:pt x="5" y="22"/>
                  </a:lnTo>
                  <a:lnTo>
                    <a:pt x="0" y="12"/>
                  </a:lnTo>
                  <a:close/>
                </a:path>
              </a:pathLst>
            </a:custGeom>
            <a:solidFill>
              <a:srgbClr val="C482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79" name="Freeform 55"/>
            <p:cNvSpPr>
              <a:spLocks/>
            </p:cNvSpPr>
            <p:nvPr/>
          </p:nvSpPr>
          <p:spPr bwMode="auto">
            <a:xfrm>
              <a:off x="2385" y="3185"/>
              <a:ext cx="52" cy="221"/>
            </a:xfrm>
            <a:custGeom>
              <a:avLst/>
              <a:gdLst/>
              <a:ahLst/>
              <a:cxnLst>
                <a:cxn ang="0">
                  <a:pos x="0" y="12"/>
                </a:cxn>
                <a:cxn ang="0">
                  <a:pos x="9" y="11"/>
                </a:cxn>
                <a:cxn ang="0">
                  <a:pos x="19" y="8"/>
                </a:cxn>
                <a:cxn ang="0">
                  <a:pos x="28" y="7"/>
                </a:cxn>
                <a:cxn ang="0">
                  <a:pos x="38" y="6"/>
                </a:cxn>
                <a:cxn ang="0">
                  <a:pos x="47" y="4"/>
                </a:cxn>
                <a:cxn ang="0">
                  <a:pos x="57" y="2"/>
                </a:cxn>
                <a:cxn ang="0">
                  <a:pos x="66" y="1"/>
                </a:cxn>
                <a:cxn ang="0">
                  <a:pos x="76" y="0"/>
                </a:cxn>
                <a:cxn ang="0">
                  <a:pos x="84" y="106"/>
                </a:cxn>
                <a:cxn ang="0">
                  <a:pos x="91" y="212"/>
                </a:cxn>
                <a:cxn ang="0">
                  <a:pos x="97" y="319"/>
                </a:cxn>
                <a:cxn ang="0">
                  <a:pos x="104" y="425"/>
                </a:cxn>
                <a:cxn ang="0">
                  <a:pos x="99" y="428"/>
                </a:cxn>
                <a:cxn ang="0">
                  <a:pos x="93" y="431"/>
                </a:cxn>
                <a:cxn ang="0">
                  <a:pos x="87" y="434"/>
                </a:cxn>
                <a:cxn ang="0">
                  <a:pos x="81" y="437"/>
                </a:cxn>
                <a:cxn ang="0">
                  <a:pos x="73" y="438"/>
                </a:cxn>
                <a:cxn ang="0">
                  <a:pos x="64" y="438"/>
                </a:cxn>
                <a:cxn ang="0">
                  <a:pos x="56" y="439"/>
                </a:cxn>
                <a:cxn ang="0">
                  <a:pos x="48" y="440"/>
                </a:cxn>
                <a:cxn ang="0">
                  <a:pos x="40" y="441"/>
                </a:cxn>
                <a:cxn ang="0">
                  <a:pos x="32" y="441"/>
                </a:cxn>
                <a:cxn ang="0">
                  <a:pos x="23" y="443"/>
                </a:cxn>
                <a:cxn ang="0">
                  <a:pos x="14" y="443"/>
                </a:cxn>
                <a:cxn ang="0">
                  <a:pos x="17" y="437"/>
                </a:cxn>
                <a:cxn ang="0">
                  <a:pos x="20" y="432"/>
                </a:cxn>
                <a:cxn ang="0">
                  <a:pos x="24" y="426"/>
                </a:cxn>
                <a:cxn ang="0">
                  <a:pos x="27" y="422"/>
                </a:cxn>
                <a:cxn ang="0">
                  <a:pos x="31" y="403"/>
                </a:cxn>
                <a:cxn ang="0">
                  <a:pos x="32" y="355"/>
                </a:cxn>
                <a:cxn ang="0">
                  <a:pos x="28" y="286"/>
                </a:cxn>
                <a:cxn ang="0">
                  <a:pos x="24" y="208"/>
                </a:cxn>
                <a:cxn ang="0">
                  <a:pos x="18" y="130"/>
                </a:cxn>
                <a:cxn ang="0">
                  <a:pos x="11" y="65"/>
                </a:cxn>
                <a:cxn ang="0">
                  <a:pos x="5" y="22"/>
                </a:cxn>
                <a:cxn ang="0">
                  <a:pos x="0" y="12"/>
                </a:cxn>
              </a:cxnLst>
              <a:rect l="0" t="0" r="r" b="b"/>
              <a:pathLst>
                <a:path w="104" h="443">
                  <a:moveTo>
                    <a:pt x="0" y="12"/>
                  </a:moveTo>
                  <a:lnTo>
                    <a:pt x="9" y="11"/>
                  </a:lnTo>
                  <a:lnTo>
                    <a:pt x="19" y="8"/>
                  </a:lnTo>
                  <a:lnTo>
                    <a:pt x="28" y="7"/>
                  </a:lnTo>
                  <a:lnTo>
                    <a:pt x="38" y="6"/>
                  </a:lnTo>
                  <a:lnTo>
                    <a:pt x="47" y="4"/>
                  </a:lnTo>
                  <a:lnTo>
                    <a:pt x="57" y="2"/>
                  </a:lnTo>
                  <a:lnTo>
                    <a:pt x="66" y="1"/>
                  </a:lnTo>
                  <a:lnTo>
                    <a:pt x="76" y="0"/>
                  </a:lnTo>
                  <a:lnTo>
                    <a:pt x="84" y="106"/>
                  </a:lnTo>
                  <a:lnTo>
                    <a:pt x="91" y="212"/>
                  </a:lnTo>
                  <a:lnTo>
                    <a:pt x="97" y="319"/>
                  </a:lnTo>
                  <a:lnTo>
                    <a:pt x="104" y="425"/>
                  </a:lnTo>
                  <a:lnTo>
                    <a:pt x="99" y="428"/>
                  </a:lnTo>
                  <a:lnTo>
                    <a:pt x="93" y="431"/>
                  </a:lnTo>
                  <a:lnTo>
                    <a:pt x="87" y="434"/>
                  </a:lnTo>
                  <a:lnTo>
                    <a:pt x="81" y="437"/>
                  </a:lnTo>
                  <a:lnTo>
                    <a:pt x="73" y="438"/>
                  </a:lnTo>
                  <a:lnTo>
                    <a:pt x="64" y="438"/>
                  </a:lnTo>
                  <a:lnTo>
                    <a:pt x="56" y="439"/>
                  </a:lnTo>
                  <a:lnTo>
                    <a:pt x="48" y="440"/>
                  </a:lnTo>
                  <a:lnTo>
                    <a:pt x="40" y="441"/>
                  </a:lnTo>
                  <a:lnTo>
                    <a:pt x="32" y="441"/>
                  </a:lnTo>
                  <a:lnTo>
                    <a:pt x="23" y="443"/>
                  </a:lnTo>
                  <a:lnTo>
                    <a:pt x="14" y="443"/>
                  </a:lnTo>
                  <a:lnTo>
                    <a:pt x="17" y="437"/>
                  </a:lnTo>
                  <a:lnTo>
                    <a:pt x="20" y="432"/>
                  </a:lnTo>
                  <a:lnTo>
                    <a:pt x="24" y="426"/>
                  </a:lnTo>
                  <a:lnTo>
                    <a:pt x="27" y="422"/>
                  </a:lnTo>
                  <a:lnTo>
                    <a:pt x="31" y="403"/>
                  </a:lnTo>
                  <a:lnTo>
                    <a:pt x="32" y="355"/>
                  </a:lnTo>
                  <a:lnTo>
                    <a:pt x="28" y="286"/>
                  </a:lnTo>
                  <a:lnTo>
                    <a:pt x="24" y="208"/>
                  </a:lnTo>
                  <a:lnTo>
                    <a:pt x="18" y="130"/>
                  </a:lnTo>
                  <a:lnTo>
                    <a:pt x="11" y="65"/>
                  </a:lnTo>
                  <a:lnTo>
                    <a:pt x="5" y="22"/>
                  </a:lnTo>
                  <a:lnTo>
                    <a:pt x="0" y="12"/>
                  </a:lnTo>
                  <a:close/>
                </a:path>
              </a:pathLst>
            </a:custGeom>
            <a:solidFill>
              <a:srgbClr val="CC8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80" name="Freeform 56"/>
            <p:cNvSpPr>
              <a:spLocks/>
            </p:cNvSpPr>
            <p:nvPr/>
          </p:nvSpPr>
          <p:spPr bwMode="auto">
            <a:xfrm>
              <a:off x="2389" y="3185"/>
              <a:ext cx="45" cy="221"/>
            </a:xfrm>
            <a:custGeom>
              <a:avLst/>
              <a:gdLst/>
              <a:ahLst/>
              <a:cxnLst>
                <a:cxn ang="0">
                  <a:pos x="0" y="12"/>
                </a:cxn>
                <a:cxn ang="0">
                  <a:pos x="62" y="0"/>
                </a:cxn>
                <a:cxn ang="0">
                  <a:pos x="89" y="425"/>
                </a:cxn>
                <a:cxn ang="0">
                  <a:pos x="73" y="437"/>
                </a:cxn>
                <a:cxn ang="0">
                  <a:pos x="6" y="443"/>
                </a:cxn>
                <a:cxn ang="0">
                  <a:pos x="30" y="420"/>
                </a:cxn>
                <a:cxn ang="0">
                  <a:pos x="34" y="402"/>
                </a:cxn>
                <a:cxn ang="0">
                  <a:pos x="34" y="354"/>
                </a:cxn>
                <a:cxn ang="0">
                  <a:pos x="32" y="285"/>
                </a:cxn>
                <a:cxn ang="0">
                  <a:pos x="26" y="208"/>
                </a:cxn>
                <a:cxn ang="0">
                  <a:pos x="19" y="130"/>
                </a:cxn>
                <a:cxn ang="0">
                  <a:pos x="12" y="66"/>
                </a:cxn>
                <a:cxn ang="0">
                  <a:pos x="5" y="22"/>
                </a:cxn>
                <a:cxn ang="0">
                  <a:pos x="0" y="12"/>
                </a:cxn>
              </a:cxnLst>
              <a:rect l="0" t="0" r="r" b="b"/>
              <a:pathLst>
                <a:path w="89" h="443">
                  <a:moveTo>
                    <a:pt x="0" y="12"/>
                  </a:moveTo>
                  <a:lnTo>
                    <a:pt x="62" y="0"/>
                  </a:lnTo>
                  <a:lnTo>
                    <a:pt x="89" y="425"/>
                  </a:lnTo>
                  <a:lnTo>
                    <a:pt x="73" y="437"/>
                  </a:lnTo>
                  <a:lnTo>
                    <a:pt x="6" y="443"/>
                  </a:lnTo>
                  <a:lnTo>
                    <a:pt x="30" y="420"/>
                  </a:lnTo>
                  <a:lnTo>
                    <a:pt x="34" y="402"/>
                  </a:lnTo>
                  <a:lnTo>
                    <a:pt x="34" y="354"/>
                  </a:lnTo>
                  <a:lnTo>
                    <a:pt x="32" y="285"/>
                  </a:lnTo>
                  <a:lnTo>
                    <a:pt x="26" y="208"/>
                  </a:lnTo>
                  <a:lnTo>
                    <a:pt x="19" y="130"/>
                  </a:lnTo>
                  <a:lnTo>
                    <a:pt x="12" y="66"/>
                  </a:lnTo>
                  <a:lnTo>
                    <a:pt x="5" y="22"/>
                  </a:lnTo>
                  <a:lnTo>
                    <a:pt x="0" y="12"/>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81" name="Freeform 57"/>
            <p:cNvSpPr>
              <a:spLocks/>
            </p:cNvSpPr>
            <p:nvPr/>
          </p:nvSpPr>
          <p:spPr bwMode="auto">
            <a:xfrm>
              <a:off x="2293" y="3262"/>
              <a:ext cx="49" cy="132"/>
            </a:xfrm>
            <a:custGeom>
              <a:avLst/>
              <a:gdLst/>
              <a:ahLst/>
              <a:cxnLst>
                <a:cxn ang="0">
                  <a:pos x="0" y="0"/>
                </a:cxn>
                <a:cxn ang="0">
                  <a:pos x="79" y="0"/>
                </a:cxn>
                <a:cxn ang="0">
                  <a:pos x="97" y="265"/>
                </a:cxn>
                <a:cxn ang="0">
                  <a:pos x="14" y="265"/>
                </a:cxn>
                <a:cxn ang="0">
                  <a:pos x="0" y="0"/>
                </a:cxn>
              </a:cxnLst>
              <a:rect l="0" t="0" r="r" b="b"/>
              <a:pathLst>
                <a:path w="97" h="265">
                  <a:moveTo>
                    <a:pt x="0" y="0"/>
                  </a:moveTo>
                  <a:lnTo>
                    <a:pt x="79" y="0"/>
                  </a:lnTo>
                  <a:lnTo>
                    <a:pt x="97" y="265"/>
                  </a:lnTo>
                  <a:lnTo>
                    <a:pt x="14" y="265"/>
                  </a:lnTo>
                  <a:lnTo>
                    <a:pt x="0" y="0"/>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82" name="Freeform 58"/>
            <p:cNvSpPr>
              <a:spLocks/>
            </p:cNvSpPr>
            <p:nvPr/>
          </p:nvSpPr>
          <p:spPr bwMode="auto">
            <a:xfrm>
              <a:off x="2335" y="3154"/>
              <a:ext cx="125" cy="24"/>
            </a:xfrm>
            <a:custGeom>
              <a:avLst/>
              <a:gdLst/>
              <a:ahLst/>
              <a:cxnLst>
                <a:cxn ang="0">
                  <a:pos x="0" y="19"/>
                </a:cxn>
                <a:cxn ang="0">
                  <a:pos x="253" y="0"/>
                </a:cxn>
                <a:cxn ang="0">
                  <a:pos x="254" y="28"/>
                </a:cxn>
                <a:cxn ang="0">
                  <a:pos x="1" y="46"/>
                </a:cxn>
                <a:cxn ang="0">
                  <a:pos x="0" y="19"/>
                </a:cxn>
              </a:cxnLst>
              <a:rect l="0" t="0" r="r" b="b"/>
              <a:pathLst>
                <a:path w="254" h="46">
                  <a:moveTo>
                    <a:pt x="0" y="19"/>
                  </a:moveTo>
                  <a:lnTo>
                    <a:pt x="253" y="0"/>
                  </a:lnTo>
                  <a:lnTo>
                    <a:pt x="254" y="28"/>
                  </a:lnTo>
                  <a:lnTo>
                    <a:pt x="1" y="46"/>
                  </a:lnTo>
                  <a:lnTo>
                    <a:pt x="0" y="19"/>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83" name="Rectangle 59"/>
            <p:cNvSpPr>
              <a:spLocks noChangeArrowheads="1"/>
            </p:cNvSpPr>
            <p:nvPr/>
          </p:nvSpPr>
          <p:spPr bwMode="auto">
            <a:xfrm>
              <a:off x="2225" y="3163"/>
              <a:ext cx="103" cy="14"/>
            </a:xfrm>
            <a:prstGeom prst="rect">
              <a:avLst/>
            </a:prstGeom>
            <a:solidFill>
              <a:srgbClr val="8C4400"/>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84" name="Freeform 60"/>
            <p:cNvSpPr>
              <a:spLocks/>
            </p:cNvSpPr>
            <p:nvPr/>
          </p:nvSpPr>
          <p:spPr bwMode="auto">
            <a:xfrm>
              <a:off x="2379" y="3374"/>
              <a:ext cx="148" cy="79"/>
            </a:xfrm>
            <a:custGeom>
              <a:avLst/>
              <a:gdLst/>
              <a:ahLst/>
              <a:cxnLst>
                <a:cxn ang="0">
                  <a:pos x="0" y="134"/>
                </a:cxn>
                <a:cxn ang="0">
                  <a:pos x="286" y="0"/>
                </a:cxn>
                <a:cxn ang="0">
                  <a:pos x="298" y="25"/>
                </a:cxn>
                <a:cxn ang="0">
                  <a:pos x="11" y="159"/>
                </a:cxn>
                <a:cxn ang="0">
                  <a:pos x="0" y="134"/>
                </a:cxn>
              </a:cxnLst>
              <a:rect l="0" t="0" r="r" b="b"/>
              <a:pathLst>
                <a:path w="298" h="159">
                  <a:moveTo>
                    <a:pt x="0" y="134"/>
                  </a:moveTo>
                  <a:lnTo>
                    <a:pt x="286" y="0"/>
                  </a:lnTo>
                  <a:lnTo>
                    <a:pt x="298" y="25"/>
                  </a:lnTo>
                  <a:lnTo>
                    <a:pt x="11" y="159"/>
                  </a:lnTo>
                  <a:lnTo>
                    <a:pt x="0" y="134"/>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85" name="Freeform 61"/>
            <p:cNvSpPr>
              <a:spLocks/>
            </p:cNvSpPr>
            <p:nvPr/>
          </p:nvSpPr>
          <p:spPr bwMode="auto">
            <a:xfrm>
              <a:off x="2359" y="3156"/>
              <a:ext cx="85" cy="21"/>
            </a:xfrm>
            <a:custGeom>
              <a:avLst/>
              <a:gdLst/>
              <a:ahLst/>
              <a:cxnLst>
                <a:cxn ang="0">
                  <a:pos x="0" y="12"/>
                </a:cxn>
                <a:cxn ang="0">
                  <a:pos x="170" y="0"/>
                </a:cxn>
                <a:cxn ang="0">
                  <a:pos x="171" y="27"/>
                </a:cxn>
                <a:cxn ang="0">
                  <a:pos x="2" y="40"/>
                </a:cxn>
                <a:cxn ang="0">
                  <a:pos x="0" y="12"/>
                </a:cxn>
              </a:cxnLst>
              <a:rect l="0" t="0" r="r" b="b"/>
              <a:pathLst>
                <a:path w="171" h="40">
                  <a:moveTo>
                    <a:pt x="0" y="12"/>
                  </a:moveTo>
                  <a:lnTo>
                    <a:pt x="170" y="0"/>
                  </a:lnTo>
                  <a:lnTo>
                    <a:pt x="171" y="27"/>
                  </a:lnTo>
                  <a:lnTo>
                    <a:pt x="2" y="40"/>
                  </a:lnTo>
                  <a:lnTo>
                    <a:pt x="0" y="12"/>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86" name="Rectangle 62"/>
            <p:cNvSpPr>
              <a:spLocks noChangeArrowheads="1"/>
            </p:cNvSpPr>
            <p:nvPr/>
          </p:nvSpPr>
          <p:spPr bwMode="auto">
            <a:xfrm>
              <a:off x="2246" y="3163"/>
              <a:ext cx="69" cy="14"/>
            </a:xfrm>
            <a:prstGeom prst="rect">
              <a:avLst/>
            </a:prstGeom>
            <a:solidFill>
              <a:srgbClr val="B76B05"/>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87" name="Freeform 63"/>
            <p:cNvSpPr>
              <a:spLocks/>
            </p:cNvSpPr>
            <p:nvPr/>
          </p:nvSpPr>
          <p:spPr bwMode="auto">
            <a:xfrm>
              <a:off x="2407" y="3382"/>
              <a:ext cx="102" cy="58"/>
            </a:xfrm>
            <a:custGeom>
              <a:avLst/>
              <a:gdLst/>
              <a:ahLst/>
              <a:cxnLst>
                <a:cxn ang="0">
                  <a:pos x="0" y="90"/>
                </a:cxn>
                <a:cxn ang="0">
                  <a:pos x="193" y="0"/>
                </a:cxn>
                <a:cxn ang="0">
                  <a:pos x="204" y="26"/>
                </a:cxn>
                <a:cxn ang="0">
                  <a:pos x="12" y="115"/>
                </a:cxn>
                <a:cxn ang="0">
                  <a:pos x="0" y="90"/>
                </a:cxn>
              </a:cxnLst>
              <a:rect l="0" t="0" r="r" b="b"/>
              <a:pathLst>
                <a:path w="204" h="115">
                  <a:moveTo>
                    <a:pt x="0" y="90"/>
                  </a:moveTo>
                  <a:lnTo>
                    <a:pt x="193" y="0"/>
                  </a:lnTo>
                  <a:lnTo>
                    <a:pt x="204" y="26"/>
                  </a:lnTo>
                  <a:lnTo>
                    <a:pt x="12" y="115"/>
                  </a:lnTo>
                  <a:lnTo>
                    <a:pt x="0" y="9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88" name="Freeform 64"/>
            <p:cNvSpPr>
              <a:spLocks/>
            </p:cNvSpPr>
            <p:nvPr/>
          </p:nvSpPr>
          <p:spPr bwMode="auto">
            <a:xfrm>
              <a:off x="2373" y="3158"/>
              <a:ext cx="52" cy="17"/>
            </a:xfrm>
            <a:custGeom>
              <a:avLst/>
              <a:gdLst/>
              <a:ahLst/>
              <a:cxnLst>
                <a:cxn ang="0">
                  <a:pos x="0" y="7"/>
                </a:cxn>
                <a:cxn ang="0">
                  <a:pos x="102" y="0"/>
                </a:cxn>
                <a:cxn ang="0">
                  <a:pos x="104" y="28"/>
                </a:cxn>
                <a:cxn ang="0">
                  <a:pos x="3" y="35"/>
                </a:cxn>
                <a:cxn ang="0">
                  <a:pos x="0" y="7"/>
                </a:cxn>
              </a:cxnLst>
              <a:rect l="0" t="0" r="r" b="b"/>
              <a:pathLst>
                <a:path w="104" h="35">
                  <a:moveTo>
                    <a:pt x="0" y="7"/>
                  </a:moveTo>
                  <a:lnTo>
                    <a:pt x="102" y="0"/>
                  </a:lnTo>
                  <a:lnTo>
                    <a:pt x="104" y="28"/>
                  </a:lnTo>
                  <a:lnTo>
                    <a:pt x="3" y="35"/>
                  </a:lnTo>
                  <a:lnTo>
                    <a:pt x="0" y="7"/>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89" name="Rectangle 65"/>
            <p:cNvSpPr>
              <a:spLocks noChangeArrowheads="1"/>
            </p:cNvSpPr>
            <p:nvPr/>
          </p:nvSpPr>
          <p:spPr bwMode="auto">
            <a:xfrm>
              <a:off x="2258" y="3163"/>
              <a:ext cx="40" cy="14"/>
            </a:xfrm>
            <a:prstGeom prst="rect">
              <a:avLst/>
            </a:prstGeom>
            <a:solidFill>
              <a:srgbClr val="D18E00"/>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90" name="Freeform 66"/>
            <p:cNvSpPr>
              <a:spLocks/>
            </p:cNvSpPr>
            <p:nvPr/>
          </p:nvSpPr>
          <p:spPr bwMode="auto">
            <a:xfrm>
              <a:off x="2422" y="3393"/>
              <a:ext cx="64" cy="39"/>
            </a:xfrm>
            <a:custGeom>
              <a:avLst/>
              <a:gdLst/>
              <a:ahLst/>
              <a:cxnLst>
                <a:cxn ang="0">
                  <a:pos x="0" y="53"/>
                </a:cxn>
                <a:cxn ang="0">
                  <a:pos x="114" y="0"/>
                </a:cxn>
                <a:cxn ang="0">
                  <a:pos x="127" y="25"/>
                </a:cxn>
                <a:cxn ang="0">
                  <a:pos x="12" y="78"/>
                </a:cxn>
                <a:cxn ang="0">
                  <a:pos x="0" y="53"/>
                </a:cxn>
              </a:cxnLst>
              <a:rect l="0" t="0" r="r" b="b"/>
              <a:pathLst>
                <a:path w="127" h="78">
                  <a:moveTo>
                    <a:pt x="0" y="53"/>
                  </a:moveTo>
                  <a:lnTo>
                    <a:pt x="114" y="0"/>
                  </a:lnTo>
                  <a:lnTo>
                    <a:pt x="127" y="25"/>
                  </a:lnTo>
                  <a:lnTo>
                    <a:pt x="12" y="78"/>
                  </a:lnTo>
                  <a:lnTo>
                    <a:pt x="0" y="53"/>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91" name="Freeform 67"/>
            <p:cNvSpPr>
              <a:spLocks/>
            </p:cNvSpPr>
            <p:nvPr/>
          </p:nvSpPr>
          <p:spPr bwMode="auto">
            <a:xfrm>
              <a:off x="2388" y="3159"/>
              <a:ext cx="24" cy="15"/>
            </a:xfrm>
            <a:custGeom>
              <a:avLst/>
              <a:gdLst/>
              <a:ahLst/>
              <a:cxnLst>
                <a:cxn ang="0">
                  <a:pos x="0" y="4"/>
                </a:cxn>
                <a:cxn ang="0">
                  <a:pos x="46" y="0"/>
                </a:cxn>
                <a:cxn ang="0">
                  <a:pos x="48" y="28"/>
                </a:cxn>
                <a:cxn ang="0">
                  <a:pos x="2" y="31"/>
                </a:cxn>
                <a:cxn ang="0">
                  <a:pos x="0" y="4"/>
                </a:cxn>
              </a:cxnLst>
              <a:rect l="0" t="0" r="r" b="b"/>
              <a:pathLst>
                <a:path w="48" h="31">
                  <a:moveTo>
                    <a:pt x="0" y="4"/>
                  </a:moveTo>
                  <a:lnTo>
                    <a:pt x="46" y="0"/>
                  </a:lnTo>
                  <a:lnTo>
                    <a:pt x="48" y="28"/>
                  </a:lnTo>
                  <a:lnTo>
                    <a:pt x="2" y="31"/>
                  </a:lnTo>
                  <a:lnTo>
                    <a:pt x="0" y="4"/>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92" name="Rectangle 68"/>
            <p:cNvSpPr>
              <a:spLocks noChangeArrowheads="1"/>
            </p:cNvSpPr>
            <p:nvPr/>
          </p:nvSpPr>
          <p:spPr bwMode="auto">
            <a:xfrm>
              <a:off x="2268" y="3163"/>
              <a:ext cx="19" cy="14"/>
            </a:xfrm>
            <a:prstGeom prst="rect">
              <a:avLst/>
            </a:prstGeom>
            <a:solidFill>
              <a:srgbClr val="FFC900"/>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93" name="Freeform 69"/>
            <p:cNvSpPr>
              <a:spLocks/>
            </p:cNvSpPr>
            <p:nvPr/>
          </p:nvSpPr>
          <p:spPr bwMode="auto">
            <a:xfrm>
              <a:off x="2438" y="3399"/>
              <a:ext cx="31" cy="26"/>
            </a:xfrm>
            <a:custGeom>
              <a:avLst/>
              <a:gdLst/>
              <a:ahLst/>
              <a:cxnLst>
                <a:cxn ang="0">
                  <a:pos x="0" y="25"/>
                </a:cxn>
                <a:cxn ang="0">
                  <a:pos x="53" y="0"/>
                </a:cxn>
                <a:cxn ang="0">
                  <a:pos x="64" y="25"/>
                </a:cxn>
                <a:cxn ang="0">
                  <a:pos x="12" y="49"/>
                </a:cxn>
                <a:cxn ang="0">
                  <a:pos x="0" y="25"/>
                </a:cxn>
              </a:cxnLst>
              <a:rect l="0" t="0" r="r" b="b"/>
              <a:pathLst>
                <a:path w="64" h="49">
                  <a:moveTo>
                    <a:pt x="0" y="25"/>
                  </a:moveTo>
                  <a:lnTo>
                    <a:pt x="53" y="0"/>
                  </a:lnTo>
                  <a:lnTo>
                    <a:pt x="64" y="25"/>
                  </a:lnTo>
                  <a:lnTo>
                    <a:pt x="12" y="49"/>
                  </a:lnTo>
                  <a:lnTo>
                    <a:pt x="0" y="25"/>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094" name="Rectangle 70"/>
            <p:cNvSpPr>
              <a:spLocks noChangeArrowheads="1"/>
            </p:cNvSpPr>
            <p:nvPr/>
          </p:nvSpPr>
          <p:spPr bwMode="auto">
            <a:xfrm>
              <a:off x="2397" y="3492"/>
              <a:ext cx="42" cy="34"/>
            </a:xfrm>
            <a:prstGeom prst="rect">
              <a:avLst/>
            </a:prstGeom>
            <a:solidFill>
              <a:srgbClr val="B76B05"/>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95" name="Rectangle 71"/>
            <p:cNvSpPr>
              <a:spLocks noChangeArrowheads="1"/>
            </p:cNvSpPr>
            <p:nvPr/>
          </p:nvSpPr>
          <p:spPr bwMode="auto">
            <a:xfrm>
              <a:off x="2386" y="3471"/>
              <a:ext cx="60" cy="15"/>
            </a:xfrm>
            <a:prstGeom prst="rect">
              <a:avLst/>
            </a:prstGeom>
            <a:solidFill>
              <a:srgbClr val="B76B05"/>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96" name="Rectangle 72"/>
            <p:cNvSpPr>
              <a:spLocks noChangeArrowheads="1"/>
            </p:cNvSpPr>
            <p:nvPr/>
          </p:nvSpPr>
          <p:spPr bwMode="auto">
            <a:xfrm>
              <a:off x="2404" y="3492"/>
              <a:ext cx="25" cy="34"/>
            </a:xfrm>
            <a:prstGeom prst="rect">
              <a:avLst/>
            </a:prstGeom>
            <a:solidFill>
              <a:srgbClr val="D18E00"/>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97" name="Rectangle 73"/>
            <p:cNvSpPr>
              <a:spLocks noChangeArrowheads="1"/>
            </p:cNvSpPr>
            <p:nvPr/>
          </p:nvSpPr>
          <p:spPr bwMode="auto">
            <a:xfrm>
              <a:off x="2397" y="3471"/>
              <a:ext cx="36" cy="15"/>
            </a:xfrm>
            <a:prstGeom prst="rect">
              <a:avLst/>
            </a:prstGeom>
            <a:solidFill>
              <a:srgbClr val="D18E00"/>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98" name="Rectangle 74"/>
            <p:cNvSpPr>
              <a:spLocks noChangeArrowheads="1"/>
            </p:cNvSpPr>
            <p:nvPr/>
          </p:nvSpPr>
          <p:spPr bwMode="auto">
            <a:xfrm>
              <a:off x="2411" y="3492"/>
              <a:ext cx="9" cy="34"/>
            </a:xfrm>
            <a:prstGeom prst="rect">
              <a:avLst/>
            </a:prstGeom>
            <a:solidFill>
              <a:srgbClr val="FFC900"/>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099" name="Rectangle 75"/>
            <p:cNvSpPr>
              <a:spLocks noChangeArrowheads="1"/>
            </p:cNvSpPr>
            <p:nvPr/>
          </p:nvSpPr>
          <p:spPr bwMode="auto">
            <a:xfrm>
              <a:off x="2407" y="3471"/>
              <a:ext cx="16" cy="15"/>
            </a:xfrm>
            <a:prstGeom prst="rect">
              <a:avLst/>
            </a:prstGeom>
            <a:solidFill>
              <a:srgbClr val="FFC900"/>
            </a:solidFill>
            <a:ln w="9525">
              <a:no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1100" name="Freeform 76"/>
            <p:cNvSpPr>
              <a:spLocks/>
            </p:cNvSpPr>
            <p:nvPr/>
          </p:nvSpPr>
          <p:spPr bwMode="auto">
            <a:xfrm>
              <a:off x="2471" y="3453"/>
              <a:ext cx="54" cy="55"/>
            </a:xfrm>
            <a:custGeom>
              <a:avLst/>
              <a:gdLst/>
              <a:ahLst/>
              <a:cxnLst>
                <a:cxn ang="0">
                  <a:pos x="0" y="40"/>
                </a:cxn>
                <a:cxn ang="0">
                  <a:pos x="7" y="27"/>
                </a:cxn>
                <a:cxn ang="0">
                  <a:pos x="13" y="18"/>
                </a:cxn>
                <a:cxn ang="0">
                  <a:pos x="20" y="11"/>
                </a:cxn>
                <a:cxn ang="0">
                  <a:pos x="28" y="8"/>
                </a:cxn>
                <a:cxn ang="0">
                  <a:pos x="37" y="4"/>
                </a:cxn>
                <a:cxn ang="0">
                  <a:pos x="47" y="3"/>
                </a:cxn>
                <a:cxn ang="0">
                  <a:pos x="59" y="2"/>
                </a:cxn>
                <a:cxn ang="0">
                  <a:pos x="73" y="0"/>
                </a:cxn>
                <a:cxn ang="0">
                  <a:pos x="108" y="69"/>
                </a:cxn>
                <a:cxn ang="0">
                  <a:pos x="95" y="70"/>
                </a:cxn>
                <a:cxn ang="0">
                  <a:pos x="83" y="72"/>
                </a:cxn>
                <a:cxn ang="0">
                  <a:pos x="73" y="74"/>
                </a:cxn>
                <a:cxn ang="0">
                  <a:pos x="66" y="77"/>
                </a:cxn>
                <a:cxn ang="0">
                  <a:pos x="58" y="82"/>
                </a:cxn>
                <a:cxn ang="0">
                  <a:pos x="52" y="88"/>
                </a:cxn>
                <a:cxn ang="0">
                  <a:pos x="44" y="97"/>
                </a:cxn>
                <a:cxn ang="0">
                  <a:pos x="36" y="110"/>
                </a:cxn>
                <a:cxn ang="0">
                  <a:pos x="0" y="40"/>
                </a:cxn>
              </a:cxnLst>
              <a:rect l="0" t="0" r="r" b="b"/>
              <a:pathLst>
                <a:path w="108" h="110">
                  <a:moveTo>
                    <a:pt x="0" y="40"/>
                  </a:moveTo>
                  <a:lnTo>
                    <a:pt x="7" y="27"/>
                  </a:lnTo>
                  <a:lnTo>
                    <a:pt x="13" y="18"/>
                  </a:lnTo>
                  <a:lnTo>
                    <a:pt x="20" y="11"/>
                  </a:lnTo>
                  <a:lnTo>
                    <a:pt x="28" y="8"/>
                  </a:lnTo>
                  <a:lnTo>
                    <a:pt x="37" y="4"/>
                  </a:lnTo>
                  <a:lnTo>
                    <a:pt x="47" y="3"/>
                  </a:lnTo>
                  <a:lnTo>
                    <a:pt x="59" y="2"/>
                  </a:lnTo>
                  <a:lnTo>
                    <a:pt x="73" y="0"/>
                  </a:lnTo>
                  <a:lnTo>
                    <a:pt x="108" y="69"/>
                  </a:lnTo>
                  <a:lnTo>
                    <a:pt x="95" y="70"/>
                  </a:lnTo>
                  <a:lnTo>
                    <a:pt x="83" y="72"/>
                  </a:lnTo>
                  <a:lnTo>
                    <a:pt x="73" y="74"/>
                  </a:lnTo>
                  <a:lnTo>
                    <a:pt x="66" y="77"/>
                  </a:lnTo>
                  <a:lnTo>
                    <a:pt x="58" y="82"/>
                  </a:lnTo>
                  <a:lnTo>
                    <a:pt x="52" y="88"/>
                  </a:lnTo>
                  <a:lnTo>
                    <a:pt x="44" y="97"/>
                  </a:lnTo>
                  <a:lnTo>
                    <a:pt x="36" y="110"/>
                  </a:lnTo>
                  <a:lnTo>
                    <a:pt x="0" y="4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1" name="Freeform 77"/>
            <p:cNvSpPr>
              <a:spLocks/>
            </p:cNvSpPr>
            <p:nvPr/>
          </p:nvSpPr>
          <p:spPr bwMode="auto">
            <a:xfrm>
              <a:off x="2529" y="3435"/>
              <a:ext cx="58" cy="55"/>
            </a:xfrm>
            <a:custGeom>
              <a:avLst/>
              <a:gdLst/>
              <a:ahLst/>
              <a:cxnLst>
                <a:cxn ang="0">
                  <a:pos x="48" y="111"/>
                </a:cxn>
                <a:cxn ang="0">
                  <a:pos x="63" y="110"/>
                </a:cxn>
                <a:cxn ang="0">
                  <a:pos x="75" y="107"/>
                </a:cxn>
                <a:cxn ang="0">
                  <a:pos x="85" y="104"/>
                </a:cxn>
                <a:cxn ang="0">
                  <a:pos x="93" y="98"/>
                </a:cxn>
                <a:cxn ang="0">
                  <a:pos x="100" y="91"/>
                </a:cxn>
                <a:cxn ang="0">
                  <a:pos x="106" y="83"/>
                </a:cxn>
                <a:cxn ang="0">
                  <a:pos x="110" y="72"/>
                </a:cxn>
                <a:cxn ang="0">
                  <a:pos x="115" y="59"/>
                </a:cxn>
                <a:cxn ang="0">
                  <a:pos x="66" y="0"/>
                </a:cxn>
                <a:cxn ang="0">
                  <a:pos x="59" y="13"/>
                </a:cxn>
                <a:cxn ang="0">
                  <a:pos x="53" y="22"/>
                </a:cxn>
                <a:cxn ang="0">
                  <a:pos x="47" y="30"/>
                </a:cxn>
                <a:cxn ang="0">
                  <a:pos x="41" y="36"/>
                </a:cxn>
                <a:cxn ang="0">
                  <a:pos x="34" y="41"/>
                </a:cxn>
                <a:cxn ang="0">
                  <a:pos x="25" y="43"/>
                </a:cxn>
                <a:cxn ang="0">
                  <a:pos x="14" y="46"/>
                </a:cxn>
                <a:cxn ang="0">
                  <a:pos x="0" y="49"/>
                </a:cxn>
                <a:cxn ang="0">
                  <a:pos x="48" y="111"/>
                </a:cxn>
              </a:cxnLst>
              <a:rect l="0" t="0" r="r" b="b"/>
              <a:pathLst>
                <a:path w="115" h="111">
                  <a:moveTo>
                    <a:pt x="48" y="111"/>
                  </a:moveTo>
                  <a:lnTo>
                    <a:pt x="63" y="110"/>
                  </a:lnTo>
                  <a:lnTo>
                    <a:pt x="75" y="107"/>
                  </a:lnTo>
                  <a:lnTo>
                    <a:pt x="85" y="104"/>
                  </a:lnTo>
                  <a:lnTo>
                    <a:pt x="93" y="98"/>
                  </a:lnTo>
                  <a:lnTo>
                    <a:pt x="100" y="91"/>
                  </a:lnTo>
                  <a:lnTo>
                    <a:pt x="106" y="83"/>
                  </a:lnTo>
                  <a:lnTo>
                    <a:pt x="110" y="72"/>
                  </a:lnTo>
                  <a:lnTo>
                    <a:pt x="115" y="59"/>
                  </a:lnTo>
                  <a:lnTo>
                    <a:pt x="66" y="0"/>
                  </a:lnTo>
                  <a:lnTo>
                    <a:pt x="59" y="13"/>
                  </a:lnTo>
                  <a:lnTo>
                    <a:pt x="53" y="22"/>
                  </a:lnTo>
                  <a:lnTo>
                    <a:pt x="47" y="30"/>
                  </a:lnTo>
                  <a:lnTo>
                    <a:pt x="41" y="36"/>
                  </a:lnTo>
                  <a:lnTo>
                    <a:pt x="34" y="41"/>
                  </a:lnTo>
                  <a:lnTo>
                    <a:pt x="25" y="43"/>
                  </a:lnTo>
                  <a:lnTo>
                    <a:pt x="14" y="46"/>
                  </a:lnTo>
                  <a:lnTo>
                    <a:pt x="0" y="49"/>
                  </a:lnTo>
                  <a:lnTo>
                    <a:pt x="48" y="111"/>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2" name="Freeform 78"/>
            <p:cNvSpPr>
              <a:spLocks/>
            </p:cNvSpPr>
            <p:nvPr/>
          </p:nvSpPr>
          <p:spPr bwMode="auto">
            <a:xfrm>
              <a:off x="2520" y="3423"/>
              <a:ext cx="42" cy="34"/>
            </a:xfrm>
            <a:custGeom>
              <a:avLst/>
              <a:gdLst/>
              <a:ahLst/>
              <a:cxnLst>
                <a:cxn ang="0">
                  <a:pos x="8" y="68"/>
                </a:cxn>
                <a:cxn ang="0">
                  <a:pos x="23" y="65"/>
                </a:cxn>
                <a:cxn ang="0">
                  <a:pos x="35" y="61"/>
                </a:cxn>
                <a:cxn ang="0">
                  <a:pos x="45" y="57"/>
                </a:cxn>
                <a:cxn ang="0">
                  <a:pos x="54" y="51"/>
                </a:cxn>
                <a:cxn ang="0">
                  <a:pos x="61" y="45"/>
                </a:cxn>
                <a:cxn ang="0">
                  <a:pos x="69" y="38"/>
                </a:cxn>
                <a:cxn ang="0">
                  <a:pos x="78" y="29"/>
                </a:cxn>
                <a:cxn ang="0">
                  <a:pos x="86" y="18"/>
                </a:cxn>
                <a:cxn ang="0">
                  <a:pos x="71" y="0"/>
                </a:cxn>
                <a:cxn ang="0">
                  <a:pos x="61" y="11"/>
                </a:cxn>
                <a:cxn ang="0">
                  <a:pos x="53" y="20"/>
                </a:cxn>
                <a:cxn ang="0">
                  <a:pos x="46" y="26"/>
                </a:cxn>
                <a:cxn ang="0">
                  <a:pos x="39" y="31"/>
                </a:cxn>
                <a:cxn ang="0">
                  <a:pos x="31" y="36"/>
                </a:cxn>
                <a:cxn ang="0">
                  <a:pos x="23" y="41"/>
                </a:cxn>
                <a:cxn ang="0">
                  <a:pos x="13" y="45"/>
                </a:cxn>
                <a:cxn ang="0">
                  <a:pos x="0" y="51"/>
                </a:cxn>
                <a:cxn ang="0">
                  <a:pos x="8" y="68"/>
                </a:cxn>
              </a:cxnLst>
              <a:rect l="0" t="0" r="r" b="b"/>
              <a:pathLst>
                <a:path w="86" h="68">
                  <a:moveTo>
                    <a:pt x="8" y="68"/>
                  </a:moveTo>
                  <a:lnTo>
                    <a:pt x="23" y="65"/>
                  </a:lnTo>
                  <a:lnTo>
                    <a:pt x="35" y="61"/>
                  </a:lnTo>
                  <a:lnTo>
                    <a:pt x="45" y="57"/>
                  </a:lnTo>
                  <a:lnTo>
                    <a:pt x="54" y="51"/>
                  </a:lnTo>
                  <a:lnTo>
                    <a:pt x="61" y="45"/>
                  </a:lnTo>
                  <a:lnTo>
                    <a:pt x="69" y="38"/>
                  </a:lnTo>
                  <a:lnTo>
                    <a:pt x="78" y="29"/>
                  </a:lnTo>
                  <a:lnTo>
                    <a:pt x="86" y="18"/>
                  </a:lnTo>
                  <a:lnTo>
                    <a:pt x="71" y="0"/>
                  </a:lnTo>
                  <a:lnTo>
                    <a:pt x="61" y="11"/>
                  </a:lnTo>
                  <a:lnTo>
                    <a:pt x="53" y="20"/>
                  </a:lnTo>
                  <a:lnTo>
                    <a:pt x="46" y="26"/>
                  </a:lnTo>
                  <a:lnTo>
                    <a:pt x="39" y="31"/>
                  </a:lnTo>
                  <a:lnTo>
                    <a:pt x="31" y="36"/>
                  </a:lnTo>
                  <a:lnTo>
                    <a:pt x="23" y="41"/>
                  </a:lnTo>
                  <a:lnTo>
                    <a:pt x="13" y="45"/>
                  </a:lnTo>
                  <a:lnTo>
                    <a:pt x="0" y="51"/>
                  </a:lnTo>
                  <a:lnTo>
                    <a:pt x="8" y="68"/>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3" name="Freeform 79"/>
            <p:cNvSpPr>
              <a:spLocks/>
            </p:cNvSpPr>
            <p:nvPr/>
          </p:nvSpPr>
          <p:spPr bwMode="auto">
            <a:xfrm>
              <a:off x="2476" y="3453"/>
              <a:ext cx="37" cy="46"/>
            </a:xfrm>
            <a:custGeom>
              <a:avLst/>
              <a:gdLst/>
              <a:ahLst/>
              <a:cxnLst>
                <a:cxn ang="0">
                  <a:pos x="0" y="17"/>
                </a:cxn>
                <a:cxn ang="0">
                  <a:pos x="32" y="90"/>
                </a:cxn>
                <a:cxn ang="0">
                  <a:pos x="51" y="77"/>
                </a:cxn>
                <a:cxn ang="0">
                  <a:pos x="72" y="69"/>
                </a:cxn>
                <a:cxn ang="0">
                  <a:pos x="41" y="0"/>
                </a:cxn>
                <a:cxn ang="0">
                  <a:pos x="28" y="1"/>
                </a:cxn>
                <a:cxn ang="0">
                  <a:pos x="0" y="17"/>
                </a:cxn>
              </a:cxnLst>
              <a:rect l="0" t="0" r="r" b="b"/>
              <a:pathLst>
                <a:path w="72" h="90">
                  <a:moveTo>
                    <a:pt x="0" y="17"/>
                  </a:moveTo>
                  <a:lnTo>
                    <a:pt x="32" y="90"/>
                  </a:lnTo>
                  <a:lnTo>
                    <a:pt x="51" y="77"/>
                  </a:lnTo>
                  <a:lnTo>
                    <a:pt x="72" y="69"/>
                  </a:lnTo>
                  <a:lnTo>
                    <a:pt x="41" y="0"/>
                  </a:lnTo>
                  <a:lnTo>
                    <a:pt x="28" y="1"/>
                  </a:lnTo>
                  <a:lnTo>
                    <a:pt x="0" y="17"/>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4" name="Freeform 80"/>
            <p:cNvSpPr>
              <a:spLocks/>
            </p:cNvSpPr>
            <p:nvPr/>
          </p:nvSpPr>
          <p:spPr bwMode="auto">
            <a:xfrm>
              <a:off x="2540" y="3446"/>
              <a:ext cx="43" cy="45"/>
            </a:xfrm>
            <a:custGeom>
              <a:avLst/>
              <a:gdLst/>
              <a:ahLst/>
              <a:cxnLst>
                <a:cxn ang="0">
                  <a:pos x="54" y="88"/>
                </a:cxn>
                <a:cxn ang="0">
                  <a:pos x="0" y="28"/>
                </a:cxn>
                <a:cxn ang="0">
                  <a:pos x="21" y="16"/>
                </a:cxn>
                <a:cxn ang="0">
                  <a:pos x="37" y="0"/>
                </a:cxn>
                <a:cxn ang="0">
                  <a:pos x="87" y="56"/>
                </a:cxn>
                <a:cxn ang="0">
                  <a:pos x="80" y="68"/>
                </a:cxn>
                <a:cxn ang="0">
                  <a:pos x="54" y="88"/>
                </a:cxn>
              </a:cxnLst>
              <a:rect l="0" t="0" r="r" b="b"/>
              <a:pathLst>
                <a:path w="87" h="88">
                  <a:moveTo>
                    <a:pt x="54" y="88"/>
                  </a:moveTo>
                  <a:lnTo>
                    <a:pt x="0" y="28"/>
                  </a:lnTo>
                  <a:lnTo>
                    <a:pt x="21" y="16"/>
                  </a:lnTo>
                  <a:lnTo>
                    <a:pt x="37" y="0"/>
                  </a:lnTo>
                  <a:lnTo>
                    <a:pt x="87" y="56"/>
                  </a:lnTo>
                  <a:lnTo>
                    <a:pt x="80" y="68"/>
                  </a:lnTo>
                  <a:lnTo>
                    <a:pt x="54" y="88"/>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5" name="Freeform 81"/>
            <p:cNvSpPr>
              <a:spLocks/>
            </p:cNvSpPr>
            <p:nvPr/>
          </p:nvSpPr>
          <p:spPr bwMode="auto">
            <a:xfrm>
              <a:off x="2528" y="3432"/>
              <a:ext cx="30" cy="22"/>
            </a:xfrm>
            <a:custGeom>
              <a:avLst/>
              <a:gdLst/>
              <a:ahLst/>
              <a:cxnLst>
                <a:cxn ang="0">
                  <a:pos x="11" y="46"/>
                </a:cxn>
                <a:cxn ang="0">
                  <a:pos x="0" y="28"/>
                </a:cxn>
                <a:cxn ang="0">
                  <a:pos x="22" y="15"/>
                </a:cxn>
                <a:cxn ang="0">
                  <a:pos x="43" y="0"/>
                </a:cxn>
                <a:cxn ang="0">
                  <a:pos x="60" y="15"/>
                </a:cxn>
                <a:cxn ang="0">
                  <a:pos x="44" y="29"/>
                </a:cxn>
                <a:cxn ang="0">
                  <a:pos x="11" y="46"/>
                </a:cxn>
              </a:cxnLst>
              <a:rect l="0" t="0" r="r" b="b"/>
              <a:pathLst>
                <a:path w="60" h="46">
                  <a:moveTo>
                    <a:pt x="11" y="46"/>
                  </a:moveTo>
                  <a:lnTo>
                    <a:pt x="0" y="28"/>
                  </a:lnTo>
                  <a:lnTo>
                    <a:pt x="22" y="15"/>
                  </a:lnTo>
                  <a:lnTo>
                    <a:pt x="43" y="0"/>
                  </a:lnTo>
                  <a:lnTo>
                    <a:pt x="60" y="15"/>
                  </a:lnTo>
                  <a:lnTo>
                    <a:pt x="44" y="29"/>
                  </a:lnTo>
                  <a:lnTo>
                    <a:pt x="11" y="46"/>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6" name="Freeform 82"/>
            <p:cNvSpPr>
              <a:spLocks/>
            </p:cNvSpPr>
            <p:nvPr/>
          </p:nvSpPr>
          <p:spPr bwMode="auto">
            <a:xfrm>
              <a:off x="2482" y="3456"/>
              <a:ext cx="24" cy="36"/>
            </a:xfrm>
            <a:custGeom>
              <a:avLst/>
              <a:gdLst/>
              <a:ahLst/>
              <a:cxnLst>
                <a:cxn ang="0">
                  <a:pos x="0" y="10"/>
                </a:cxn>
                <a:cxn ang="0">
                  <a:pos x="35" y="70"/>
                </a:cxn>
                <a:cxn ang="0">
                  <a:pos x="47" y="62"/>
                </a:cxn>
                <a:cxn ang="0">
                  <a:pos x="15" y="0"/>
                </a:cxn>
                <a:cxn ang="0">
                  <a:pos x="0" y="10"/>
                </a:cxn>
              </a:cxnLst>
              <a:rect l="0" t="0" r="r" b="b"/>
              <a:pathLst>
                <a:path w="47" h="70">
                  <a:moveTo>
                    <a:pt x="0" y="10"/>
                  </a:moveTo>
                  <a:lnTo>
                    <a:pt x="35" y="70"/>
                  </a:lnTo>
                  <a:lnTo>
                    <a:pt x="47" y="62"/>
                  </a:lnTo>
                  <a:lnTo>
                    <a:pt x="15" y="0"/>
                  </a:lnTo>
                  <a:lnTo>
                    <a:pt x="0" y="10"/>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7" name="Freeform 83"/>
            <p:cNvSpPr>
              <a:spLocks/>
            </p:cNvSpPr>
            <p:nvPr/>
          </p:nvSpPr>
          <p:spPr bwMode="auto">
            <a:xfrm>
              <a:off x="2549" y="3453"/>
              <a:ext cx="28" cy="34"/>
            </a:xfrm>
            <a:custGeom>
              <a:avLst/>
              <a:gdLst/>
              <a:ahLst/>
              <a:cxnLst>
                <a:cxn ang="0">
                  <a:pos x="40" y="64"/>
                </a:cxn>
                <a:cxn ang="0">
                  <a:pos x="0" y="8"/>
                </a:cxn>
                <a:cxn ang="0">
                  <a:pos x="12" y="0"/>
                </a:cxn>
                <a:cxn ang="0">
                  <a:pos x="55" y="55"/>
                </a:cxn>
                <a:cxn ang="0">
                  <a:pos x="40" y="64"/>
                </a:cxn>
              </a:cxnLst>
              <a:rect l="0" t="0" r="r" b="b"/>
              <a:pathLst>
                <a:path w="55" h="64">
                  <a:moveTo>
                    <a:pt x="40" y="64"/>
                  </a:moveTo>
                  <a:lnTo>
                    <a:pt x="0" y="8"/>
                  </a:lnTo>
                  <a:lnTo>
                    <a:pt x="12" y="0"/>
                  </a:lnTo>
                  <a:lnTo>
                    <a:pt x="55" y="55"/>
                  </a:lnTo>
                  <a:lnTo>
                    <a:pt x="40" y="64"/>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8" name="Freeform 84"/>
            <p:cNvSpPr>
              <a:spLocks/>
            </p:cNvSpPr>
            <p:nvPr/>
          </p:nvSpPr>
          <p:spPr bwMode="auto">
            <a:xfrm>
              <a:off x="2537" y="3437"/>
              <a:ext cx="13" cy="14"/>
            </a:xfrm>
            <a:custGeom>
              <a:avLst/>
              <a:gdLst/>
              <a:ahLst/>
              <a:cxnLst>
                <a:cxn ang="0">
                  <a:pos x="16" y="27"/>
                </a:cxn>
                <a:cxn ang="0">
                  <a:pos x="0" y="9"/>
                </a:cxn>
                <a:cxn ang="0">
                  <a:pos x="15" y="0"/>
                </a:cxn>
                <a:cxn ang="0">
                  <a:pos x="27" y="16"/>
                </a:cxn>
                <a:cxn ang="0">
                  <a:pos x="16" y="27"/>
                </a:cxn>
              </a:cxnLst>
              <a:rect l="0" t="0" r="r" b="b"/>
              <a:pathLst>
                <a:path w="27" h="27">
                  <a:moveTo>
                    <a:pt x="16" y="27"/>
                  </a:moveTo>
                  <a:lnTo>
                    <a:pt x="0" y="9"/>
                  </a:lnTo>
                  <a:lnTo>
                    <a:pt x="15" y="0"/>
                  </a:lnTo>
                  <a:lnTo>
                    <a:pt x="27" y="16"/>
                  </a:lnTo>
                  <a:lnTo>
                    <a:pt x="16" y="27"/>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09" name="Freeform 85"/>
            <p:cNvSpPr>
              <a:spLocks/>
            </p:cNvSpPr>
            <p:nvPr/>
          </p:nvSpPr>
          <p:spPr bwMode="auto">
            <a:xfrm>
              <a:off x="2456" y="3434"/>
              <a:ext cx="57" cy="39"/>
            </a:xfrm>
            <a:custGeom>
              <a:avLst/>
              <a:gdLst/>
              <a:ahLst/>
              <a:cxnLst>
                <a:cxn ang="0">
                  <a:pos x="0" y="58"/>
                </a:cxn>
                <a:cxn ang="0">
                  <a:pos x="12" y="79"/>
                </a:cxn>
                <a:cxn ang="0">
                  <a:pos x="22" y="63"/>
                </a:cxn>
                <a:cxn ang="0">
                  <a:pos x="33" y="50"/>
                </a:cxn>
                <a:cxn ang="0">
                  <a:pos x="43" y="42"/>
                </a:cxn>
                <a:cxn ang="0">
                  <a:pos x="53" y="36"/>
                </a:cxn>
                <a:cxn ang="0">
                  <a:pos x="65" y="34"/>
                </a:cxn>
                <a:cxn ang="0">
                  <a:pos x="79" y="32"/>
                </a:cxn>
                <a:cxn ang="0">
                  <a:pos x="95" y="31"/>
                </a:cxn>
                <a:cxn ang="0">
                  <a:pos x="114" y="28"/>
                </a:cxn>
                <a:cxn ang="0">
                  <a:pos x="94" y="0"/>
                </a:cxn>
                <a:cxn ang="0">
                  <a:pos x="76" y="3"/>
                </a:cxn>
                <a:cxn ang="0">
                  <a:pos x="60" y="5"/>
                </a:cxn>
                <a:cxn ang="0">
                  <a:pos x="46" y="9"/>
                </a:cxn>
                <a:cxn ang="0">
                  <a:pos x="35" y="12"/>
                </a:cxn>
                <a:cxn ang="0">
                  <a:pos x="25" y="19"/>
                </a:cxn>
                <a:cxn ang="0">
                  <a:pos x="15" y="28"/>
                </a:cxn>
                <a:cxn ang="0">
                  <a:pos x="7" y="41"/>
                </a:cxn>
                <a:cxn ang="0">
                  <a:pos x="0" y="58"/>
                </a:cxn>
              </a:cxnLst>
              <a:rect l="0" t="0" r="r" b="b"/>
              <a:pathLst>
                <a:path w="114" h="79">
                  <a:moveTo>
                    <a:pt x="0" y="58"/>
                  </a:moveTo>
                  <a:lnTo>
                    <a:pt x="12" y="79"/>
                  </a:lnTo>
                  <a:lnTo>
                    <a:pt x="22" y="63"/>
                  </a:lnTo>
                  <a:lnTo>
                    <a:pt x="33" y="50"/>
                  </a:lnTo>
                  <a:lnTo>
                    <a:pt x="43" y="42"/>
                  </a:lnTo>
                  <a:lnTo>
                    <a:pt x="53" y="36"/>
                  </a:lnTo>
                  <a:lnTo>
                    <a:pt x="65" y="34"/>
                  </a:lnTo>
                  <a:lnTo>
                    <a:pt x="79" y="32"/>
                  </a:lnTo>
                  <a:lnTo>
                    <a:pt x="95" y="31"/>
                  </a:lnTo>
                  <a:lnTo>
                    <a:pt x="114" y="28"/>
                  </a:lnTo>
                  <a:lnTo>
                    <a:pt x="94" y="0"/>
                  </a:lnTo>
                  <a:lnTo>
                    <a:pt x="76" y="3"/>
                  </a:lnTo>
                  <a:lnTo>
                    <a:pt x="60" y="5"/>
                  </a:lnTo>
                  <a:lnTo>
                    <a:pt x="46" y="9"/>
                  </a:lnTo>
                  <a:lnTo>
                    <a:pt x="35" y="12"/>
                  </a:lnTo>
                  <a:lnTo>
                    <a:pt x="25" y="19"/>
                  </a:lnTo>
                  <a:lnTo>
                    <a:pt x="15" y="28"/>
                  </a:lnTo>
                  <a:lnTo>
                    <a:pt x="7" y="41"/>
                  </a:lnTo>
                  <a:lnTo>
                    <a:pt x="0" y="58"/>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0" name="Freeform 86"/>
            <p:cNvSpPr>
              <a:spLocks/>
            </p:cNvSpPr>
            <p:nvPr/>
          </p:nvSpPr>
          <p:spPr bwMode="auto">
            <a:xfrm>
              <a:off x="2464" y="3434"/>
              <a:ext cx="39" cy="31"/>
            </a:xfrm>
            <a:custGeom>
              <a:avLst/>
              <a:gdLst/>
              <a:ahLst/>
              <a:cxnLst>
                <a:cxn ang="0">
                  <a:pos x="0" y="33"/>
                </a:cxn>
                <a:cxn ang="0">
                  <a:pos x="9" y="60"/>
                </a:cxn>
                <a:cxn ang="0">
                  <a:pos x="34" y="36"/>
                </a:cxn>
                <a:cxn ang="0">
                  <a:pos x="78" y="27"/>
                </a:cxn>
                <a:cxn ang="0">
                  <a:pos x="60" y="0"/>
                </a:cxn>
                <a:cxn ang="0">
                  <a:pos x="28" y="9"/>
                </a:cxn>
                <a:cxn ang="0">
                  <a:pos x="0" y="33"/>
                </a:cxn>
              </a:cxnLst>
              <a:rect l="0" t="0" r="r" b="b"/>
              <a:pathLst>
                <a:path w="78" h="60">
                  <a:moveTo>
                    <a:pt x="0" y="33"/>
                  </a:moveTo>
                  <a:lnTo>
                    <a:pt x="9" y="60"/>
                  </a:lnTo>
                  <a:lnTo>
                    <a:pt x="34" y="36"/>
                  </a:lnTo>
                  <a:lnTo>
                    <a:pt x="78" y="27"/>
                  </a:lnTo>
                  <a:lnTo>
                    <a:pt x="60" y="0"/>
                  </a:lnTo>
                  <a:lnTo>
                    <a:pt x="28" y="9"/>
                  </a:lnTo>
                  <a:lnTo>
                    <a:pt x="0" y="33"/>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1" name="Freeform 87"/>
            <p:cNvSpPr>
              <a:spLocks/>
            </p:cNvSpPr>
            <p:nvPr/>
          </p:nvSpPr>
          <p:spPr bwMode="auto">
            <a:xfrm>
              <a:off x="2471" y="3437"/>
              <a:ext cx="19" cy="17"/>
            </a:xfrm>
            <a:custGeom>
              <a:avLst/>
              <a:gdLst/>
              <a:ahLst/>
              <a:cxnLst>
                <a:cxn ang="0">
                  <a:pos x="9" y="32"/>
                </a:cxn>
                <a:cxn ang="0">
                  <a:pos x="41" y="26"/>
                </a:cxn>
                <a:cxn ang="0">
                  <a:pos x="29" y="0"/>
                </a:cxn>
                <a:cxn ang="0">
                  <a:pos x="0" y="8"/>
                </a:cxn>
                <a:cxn ang="0">
                  <a:pos x="9" y="32"/>
                </a:cxn>
              </a:cxnLst>
              <a:rect l="0" t="0" r="r" b="b"/>
              <a:pathLst>
                <a:path w="41" h="32">
                  <a:moveTo>
                    <a:pt x="9" y="32"/>
                  </a:moveTo>
                  <a:lnTo>
                    <a:pt x="41" y="26"/>
                  </a:lnTo>
                  <a:lnTo>
                    <a:pt x="29" y="0"/>
                  </a:lnTo>
                  <a:lnTo>
                    <a:pt x="0" y="8"/>
                  </a:lnTo>
                  <a:lnTo>
                    <a:pt x="9" y="32"/>
                  </a:lnTo>
                  <a:close/>
                </a:path>
              </a:pathLst>
            </a:custGeom>
            <a:solidFill>
              <a:srgbClr val="FFC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2" name="Freeform 88"/>
            <p:cNvSpPr>
              <a:spLocks/>
            </p:cNvSpPr>
            <p:nvPr/>
          </p:nvSpPr>
          <p:spPr bwMode="auto">
            <a:xfrm>
              <a:off x="2385" y="3391"/>
              <a:ext cx="152" cy="75"/>
            </a:xfrm>
            <a:custGeom>
              <a:avLst/>
              <a:gdLst/>
              <a:ahLst/>
              <a:cxnLst>
                <a:cxn ang="0">
                  <a:pos x="0" y="135"/>
                </a:cxn>
                <a:cxn ang="0">
                  <a:pos x="294" y="0"/>
                </a:cxn>
                <a:cxn ang="0">
                  <a:pos x="304" y="29"/>
                </a:cxn>
                <a:cxn ang="0">
                  <a:pos x="14" y="152"/>
                </a:cxn>
                <a:cxn ang="0">
                  <a:pos x="0" y="135"/>
                </a:cxn>
              </a:cxnLst>
              <a:rect l="0" t="0" r="r" b="b"/>
              <a:pathLst>
                <a:path w="304" h="152">
                  <a:moveTo>
                    <a:pt x="0" y="135"/>
                  </a:moveTo>
                  <a:lnTo>
                    <a:pt x="294" y="0"/>
                  </a:lnTo>
                  <a:lnTo>
                    <a:pt x="304" y="29"/>
                  </a:lnTo>
                  <a:lnTo>
                    <a:pt x="14" y="152"/>
                  </a:lnTo>
                  <a:lnTo>
                    <a:pt x="0" y="135"/>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3" name="Freeform 89"/>
            <p:cNvSpPr>
              <a:spLocks/>
            </p:cNvSpPr>
            <p:nvPr/>
          </p:nvSpPr>
          <p:spPr bwMode="auto">
            <a:xfrm>
              <a:off x="2411" y="3444"/>
              <a:ext cx="45" cy="21"/>
            </a:xfrm>
            <a:custGeom>
              <a:avLst/>
              <a:gdLst/>
              <a:ahLst/>
              <a:cxnLst>
                <a:cxn ang="0">
                  <a:pos x="0" y="34"/>
                </a:cxn>
                <a:cxn ang="0">
                  <a:pos x="90" y="0"/>
                </a:cxn>
                <a:cxn ang="0">
                  <a:pos x="76" y="23"/>
                </a:cxn>
                <a:cxn ang="0">
                  <a:pos x="76" y="40"/>
                </a:cxn>
                <a:cxn ang="0">
                  <a:pos x="45" y="43"/>
                </a:cxn>
                <a:cxn ang="0">
                  <a:pos x="0" y="34"/>
                </a:cxn>
              </a:cxnLst>
              <a:rect l="0" t="0" r="r" b="b"/>
              <a:pathLst>
                <a:path w="90" h="43">
                  <a:moveTo>
                    <a:pt x="0" y="34"/>
                  </a:moveTo>
                  <a:lnTo>
                    <a:pt x="90" y="0"/>
                  </a:lnTo>
                  <a:lnTo>
                    <a:pt x="76" y="23"/>
                  </a:lnTo>
                  <a:lnTo>
                    <a:pt x="76" y="40"/>
                  </a:lnTo>
                  <a:lnTo>
                    <a:pt x="45" y="43"/>
                  </a:lnTo>
                  <a:lnTo>
                    <a:pt x="0" y="34"/>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4" name="Freeform 90"/>
            <p:cNvSpPr>
              <a:spLocks/>
            </p:cNvSpPr>
            <p:nvPr/>
          </p:nvSpPr>
          <p:spPr bwMode="auto">
            <a:xfrm>
              <a:off x="2507" y="3406"/>
              <a:ext cx="40" cy="34"/>
            </a:xfrm>
            <a:custGeom>
              <a:avLst/>
              <a:gdLst/>
              <a:ahLst/>
              <a:cxnLst>
                <a:cxn ang="0">
                  <a:pos x="0" y="31"/>
                </a:cxn>
                <a:cxn ang="0">
                  <a:pos x="78" y="0"/>
                </a:cxn>
                <a:cxn ang="0">
                  <a:pos x="78" y="25"/>
                </a:cxn>
                <a:cxn ang="0">
                  <a:pos x="64" y="46"/>
                </a:cxn>
                <a:cxn ang="0">
                  <a:pos x="16" y="65"/>
                </a:cxn>
                <a:cxn ang="0">
                  <a:pos x="0" y="31"/>
                </a:cxn>
              </a:cxnLst>
              <a:rect l="0" t="0" r="r" b="b"/>
              <a:pathLst>
                <a:path w="78" h="65">
                  <a:moveTo>
                    <a:pt x="0" y="31"/>
                  </a:moveTo>
                  <a:lnTo>
                    <a:pt x="78" y="0"/>
                  </a:lnTo>
                  <a:lnTo>
                    <a:pt x="78" y="25"/>
                  </a:lnTo>
                  <a:lnTo>
                    <a:pt x="64" y="46"/>
                  </a:lnTo>
                  <a:lnTo>
                    <a:pt x="16" y="65"/>
                  </a:lnTo>
                  <a:lnTo>
                    <a:pt x="0" y="31"/>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5" name="Freeform 91"/>
            <p:cNvSpPr>
              <a:spLocks/>
            </p:cNvSpPr>
            <p:nvPr/>
          </p:nvSpPr>
          <p:spPr bwMode="auto">
            <a:xfrm>
              <a:off x="2211" y="3187"/>
              <a:ext cx="100" cy="110"/>
            </a:xfrm>
            <a:custGeom>
              <a:avLst/>
              <a:gdLst/>
              <a:ahLst/>
              <a:cxnLst>
                <a:cxn ang="0">
                  <a:pos x="100" y="0"/>
                </a:cxn>
                <a:cxn ang="0">
                  <a:pos x="121" y="2"/>
                </a:cxn>
                <a:cxn ang="0">
                  <a:pos x="139" y="9"/>
                </a:cxn>
                <a:cxn ang="0">
                  <a:pos x="157" y="18"/>
                </a:cxn>
                <a:cxn ang="0">
                  <a:pos x="172" y="32"/>
                </a:cxn>
                <a:cxn ang="0">
                  <a:pos x="183" y="48"/>
                </a:cxn>
                <a:cxn ang="0">
                  <a:pos x="192" y="68"/>
                </a:cxn>
                <a:cxn ang="0">
                  <a:pos x="198" y="88"/>
                </a:cxn>
                <a:cxn ang="0">
                  <a:pos x="200" y="110"/>
                </a:cxn>
                <a:cxn ang="0">
                  <a:pos x="198" y="132"/>
                </a:cxn>
                <a:cxn ang="0">
                  <a:pos x="192" y="153"/>
                </a:cxn>
                <a:cxn ang="0">
                  <a:pos x="183" y="171"/>
                </a:cxn>
                <a:cxn ang="0">
                  <a:pos x="172" y="187"/>
                </a:cxn>
                <a:cxn ang="0">
                  <a:pos x="157" y="201"/>
                </a:cxn>
                <a:cxn ang="0">
                  <a:pos x="139" y="212"/>
                </a:cxn>
                <a:cxn ang="0">
                  <a:pos x="121" y="217"/>
                </a:cxn>
                <a:cxn ang="0">
                  <a:pos x="100" y="220"/>
                </a:cxn>
                <a:cxn ang="0">
                  <a:pos x="79" y="217"/>
                </a:cxn>
                <a:cxn ang="0">
                  <a:pos x="61" y="212"/>
                </a:cxn>
                <a:cxn ang="0">
                  <a:pos x="44" y="201"/>
                </a:cxn>
                <a:cxn ang="0">
                  <a:pos x="30" y="187"/>
                </a:cxn>
                <a:cxn ang="0">
                  <a:pos x="17" y="171"/>
                </a:cxn>
                <a:cxn ang="0">
                  <a:pos x="8" y="153"/>
                </a:cxn>
                <a:cxn ang="0">
                  <a:pos x="2" y="132"/>
                </a:cxn>
                <a:cxn ang="0">
                  <a:pos x="0" y="110"/>
                </a:cxn>
                <a:cxn ang="0">
                  <a:pos x="2" y="88"/>
                </a:cxn>
                <a:cxn ang="0">
                  <a:pos x="8" y="68"/>
                </a:cxn>
                <a:cxn ang="0">
                  <a:pos x="17" y="48"/>
                </a:cxn>
                <a:cxn ang="0">
                  <a:pos x="30" y="32"/>
                </a:cxn>
                <a:cxn ang="0">
                  <a:pos x="44" y="18"/>
                </a:cxn>
                <a:cxn ang="0">
                  <a:pos x="61" y="9"/>
                </a:cxn>
                <a:cxn ang="0">
                  <a:pos x="79" y="2"/>
                </a:cxn>
                <a:cxn ang="0">
                  <a:pos x="100" y="0"/>
                </a:cxn>
              </a:cxnLst>
              <a:rect l="0" t="0" r="r" b="b"/>
              <a:pathLst>
                <a:path w="200" h="220">
                  <a:moveTo>
                    <a:pt x="100" y="0"/>
                  </a:moveTo>
                  <a:lnTo>
                    <a:pt x="121" y="2"/>
                  </a:lnTo>
                  <a:lnTo>
                    <a:pt x="139" y="9"/>
                  </a:lnTo>
                  <a:lnTo>
                    <a:pt x="157" y="18"/>
                  </a:lnTo>
                  <a:lnTo>
                    <a:pt x="172" y="32"/>
                  </a:lnTo>
                  <a:lnTo>
                    <a:pt x="183" y="48"/>
                  </a:lnTo>
                  <a:lnTo>
                    <a:pt x="192" y="68"/>
                  </a:lnTo>
                  <a:lnTo>
                    <a:pt x="198" y="88"/>
                  </a:lnTo>
                  <a:lnTo>
                    <a:pt x="200" y="110"/>
                  </a:lnTo>
                  <a:lnTo>
                    <a:pt x="198" y="132"/>
                  </a:lnTo>
                  <a:lnTo>
                    <a:pt x="192" y="153"/>
                  </a:lnTo>
                  <a:lnTo>
                    <a:pt x="183" y="171"/>
                  </a:lnTo>
                  <a:lnTo>
                    <a:pt x="172" y="187"/>
                  </a:lnTo>
                  <a:lnTo>
                    <a:pt x="157" y="201"/>
                  </a:lnTo>
                  <a:lnTo>
                    <a:pt x="139" y="212"/>
                  </a:lnTo>
                  <a:lnTo>
                    <a:pt x="121" y="217"/>
                  </a:lnTo>
                  <a:lnTo>
                    <a:pt x="100" y="220"/>
                  </a:lnTo>
                  <a:lnTo>
                    <a:pt x="79" y="217"/>
                  </a:lnTo>
                  <a:lnTo>
                    <a:pt x="61" y="212"/>
                  </a:lnTo>
                  <a:lnTo>
                    <a:pt x="44" y="201"/>
                  </a:lnTo>
                  <a:lnTo>
                    <a:pt x="30" y="187"/>
                  </a:lnTo>
                  <a:lnTo>
                    <a:pt x="17" y="171"/>
                  </a:lnTo>
                  <a:lnTo>
                    <a:pt x="8" y="153"/>
                  </a:lnTo>
                  <a:lnTo>
                    <a:pt x="2" y="132"/>
                  </a:lnTo>
                  <a:lnTo>
                    <a:pt x="0" y="110"/>
                  </a:lnTo>
                  <a:lnTo>
                    <a:pt x="2" y="88"/>
                  </a:lnTo>
                  <a:lnTo>
                    <a:pt x="8" y="68"/>
                  </a:lnTo>
                  <a:lnTo>
                    <a:pt x="17" y="48"/>
                  </a:lnTo>
                  <a:lnTo>
                    <a:pt x="30" y="32"/>
                  </a:lnTo>
                  <a:lnTo>
                    <a:pt x="44" y="18"/>
                  </a:lnTo>
                  <a:lnTo>
                    <a:pt x="61" y="9"/>
                  </a:lnTo>
                  <a:lnTo>
                    <a:pt x="79" y="2"/>
                  </a:lnTo>
                  <a:lnTo>
                    <a:pt x="100" y="0"/>
                  </a:lnTo>
                  <a:close/>
                </a:path>
              </a:pathLst>
            </a:custGeom>
            <a:solidFill>
              <a:srgbClr val="00335B"/>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6" name="Freeform 92"/>
            <p:cNvSpPr>
              <a:spLocks/>
            </p:cNvSpPr>
            <p:nvPr/>
          </p:nvSpPr>
          <p:spPr bwMode="auto">
            <a:xfrm>
              <a:off x="2217" y="3321"/>
              <a:ext cx="40" cy="43"/>
            </a:xfrm>
            <a:custGeom>
              <a:avLst/>
              <a:gdLst/>
              <a:ahLst/>
              <a:cxnLst>
                <a:cxn ang="0">
                  <a:pos x="41" y="0"/>
                </a:cxn>
                <a:cxn ang="0">
                  <a:pos x="49" y="1"/>
                </a:cxn>
                <a:cxn ang="0">
                  <a:pos x="56" y="3"/>
                </a:cxn>
                <a:cxn ang="0">
                  <a:pos x="63" y="7"/>
                </a:cxn>
                <a:cxn ang="0">
                  <a:pos x="70" y="13"/>
                </a:cxn>
                <a:cxn ang="0">
                  <a:pos x="74" y="19"/>
                </a:cxn>
                <a:cxn ang="0">
                  <a:pos x="78" y="26"/>
                </a:cxn>
                <a:cxn ang="0">
                  <a:pos x="80" y="34"/>
                </a:cxn>
                <a:cxn ang="0">
                  <a:pos x="81" y="44"/>
                </a:cxn>
                <a:cxn ang="0">
                  <a:pos x="80" y="53"/>
                </a:cxn>
                <a:cxn ang="0">
                  <a:pos x="78" y="61"/>
                </a:cxn>
                <a:cxn ang="0">
                  <a:pos x="74" y="68"/>
                </a:cxn>
                <a:cxn ang="0">
                  <a:pos x="70" y="75"/>
                </a:cxn>
                <a:cxn ang="0">
                  <a:pos x="63" y="81"/>
                </a:cxn>
                <a:cxn ang="0">
                  <a:pos x="56" y="84"/>
                </a:cxn>
                <a:cxn ang="0">
                  <a:pos x="49" y="86"/>
                </a:cxn>
                <a:cxn ang="0">
                  <a:pos x="41" y="87"/>
                </a:cxn>
                <a:cxn ang="0">
                  <a:pos x="33" y="86"/>
                </a:cxn>
                <a:cxn ang="0">
                  <a:pos x="26" y="84"/>
                </a:cxn>
                <a:cxn ang="0">
                  <a:pos x="19" y="81"/>
                </a:cxn>
                <a:cxn ang="0">
                  <a:pos x="12" y="75"/>
                </a:cxn>
                <a:cxn ang="0">
                  <a:pos x="7" y="68"/>
                </a:cxn>
                <a:cxn ang="0">
                  <a:pos x="4" y="61"/>
                </a:cxn>
                <a:cxn ang="0">
                  <a:pos x="2" y="53"/>
                </a:cxn>
                <a:cxn ang="0">
                  <a:pos x="0" y="44"/>
                </a:cxn>
                <a:cxn ang="0">
                  <a:pos x="2" y="34"/>
                </a:cxn>
                <a:cxn ang="0">
                  <a:pos x="4" y="26"/>
                </a:cxn>
                <a:cxn ang="0">
                  <a:pos x="7" y="19"/>
                </a:cxn>
                <a:cxn ang="0">
                  <a:pos x="12" y="13"/>
                </a:cxn>
                <a:cxn ang="0">
                  <a:pos x="19" y="7"/>
                </a:cxn>
                <a:cxn ang="0">
                  <a:pos x="26" y="3"/>
                </a:cxn>
                <a:cxn ang="0">
                  <a:pos x="33" y="1"/>
                </a:cxn>
                <a:cxn ang="0">
                  <a:pos x="41" y="0"/>
                </a:cxn>
              </a:cxnLst>
              <a:rect l="0" t="0" r="r" b="b"/>
              <a:pathLst>
                <a:path w="81" h="87">
                  <a:moveTo>
                    <a:pt x="41" y="0"/>
                  </a:moveTo>
                  <a:lnTo>
                    <a:pt x="49" y="1"/>
                  </a:lnTo>
                  <a:lnTo>
                    <a:pt x="56" y="3"/>
                  </a:lnTo>
                  <a:lnTo>
                    <a:pt x="63" y="7"/>
                  </a:lnTo>
                  <a:lnTo>
                    <a:pt x="70" y="13"/>
                  </a:lnTo>
                  <a:lnTo>
                    <a:pt x="74" y="19"/>
                  </a:lnTo>
                  <a:lnTo>
                    <a:pt x="78" y="26"/>
                  </a:lnTo>
                  <a:lnTo>
                    <a:pt x="80" y="34"/>
                  </a:lnTo>
                  <a:lnTo>
                    <a:pt x="81" y="44"/>
                  </a:lnTo>
                  <a:lnTo>
                    <a:pt x="80" y="53"/>
                  </a:lnTo>
                  <a:lnTo>
                    <a:pt x="78" y="61"/>
                  </a:lnTo>
                  <a:lnTo>
                    <a:pt x="74" y="68"/>
                  </a:lnTo>
                  <a:lnTo>
                    <a:pt x="70" y="75"/>
                  </a:lnTo>
                  <a:lnTo>
                    <a:pt x="63" y="81"/>
                  </a:lnTo>
                  <a:lnTo>
                    <a:pt x="56" y="84"/>
                  </a:lnTo>
                  <a:lnTo>
                    <a:pt x="49" y="86"/>
                  </a:lnTo>
                  <a:lnTo>
                    <a:pt x="41" y="87"/>
                  </a:lnTo>
                  <a:lnTo>
                    <a:pt x="33" y="86"/>
                  </a:lnTo>
                  <a:lnTo>
                    <a:pt x="26" y="84"/>
                  </a:lnTo>
                  <a:lnTo>
                    <a:pt x="19" y="81"/>
                  </a:lnTo>
                  <a:lnTo>
                    <a:pt x="12" y="75"/>
                  </a:lnTo>
                  <a:lnTo>
                    <a:pt x="7" y="68"/>
                  </a:lnTo>
                  <a:lnTo>
                    <a:pt x="4" y="61"/>
                  </a:lnTo>
                  <a:lnTo>
                    <a:pt x="2" y="53"/>
                  </a:lnTo>
                  <a:lnTo>
                    <a:pt x="0" y="44"/>
                  </a:lnTo>
                  <a:lnTo>
                    <a:pt x="2" y="34"/>
                  </a:lnTo>
                  <a:lnTo>
                    <a:pt x="4" y="26"/>
                  </a:lnTo>
                  <a:lnTo>
                    <a:pt x="7" y="19"/>
                  </a:lnTo>
                  <a:lnTo>
                    <a:pt x="12" y="13"/>
                  </a:lnTo>
                  <a:lnTo>
                    <a:pt x="19" y="7"/>
                  </a:lnTo>
                  <a:lnTo>
                    <a:pt x="26" y="3"/>
                  </a:lnTo>
                  <a:lnTo>
                    <a:pt x="33" y="1"/>
                  </a:lnTo>
                  <a:lnTo>
                    <a:pt x="41" y="0"/>
                  </a:lnTo>
                  <a:close/>
                </a:path>
              </a:pathLst>
            </a:custGeom>
            <a:solidFill>
              <a:srgbClr val="00335B"/>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7" name="Freeform 93"/>
            <p:cNvSpPr>
              <a:spLocks/>
            </p:cNvSpPr>
            <p:nvPr/>
          </p:nvSpPr>
          <p:spPr bwMode="auto">
            <a:xfrm>
              <a:off x="2096" y="3701"/>
              <a:ext cx="55" cy="60"/>
            </a:xfrm>
            <a:custGeom>
              <a:avLst/>
              <a:gdLst/>
              <a:ahLst/>
              <a:cxnLst>
                <a:cxn ang="0">
                  <a:pos x="56" y="0"/>
                </a:cxn>
                <a:cxn ang="0">
                  <a:pos x="66" y="1"/>
                </a:cxn>
                <a:cxn ang="0">
                  <a:pos x="76" y="5"/>
                </a:cxn>
                <a:cxn ang="0">
                  <a:pos x="86" y="11"/>
                </a:cxn>
                <a:cxn ang="0">
                  <a:pos x="94" y="17"/>
                </a:cxn>
                <a:cxn ang="0">
                  <a:pos x="101" y="27"/>
                </a:cxn>
                <a:cxn ang="0">
                  <a:pos x="105" y="37"/>
                </a:cxn>
                <a:cxn ang="0">
                  <a:pos x="109" y="47"/>
                </a:cxn>
                <a:cxn ang="0">
                  <a:pos x="110" y="60"/>
                </a:cxn>
                <a:cxn ang="0">
                  <a:pos x="109" y="72"/>
                </a:cxn>
                <a:cxn ang="0">
                  <a:pos x="105" y="83"/>
                </a:cxn>
                <a:cxn ang="0">
                  <a:pos x="101" y="94"/>
                </a:cxn>
                <a:cxn ang="0">
                  <a:pos x="94" y="102"/>
                </a:cxn>
                <a:cxn ang="0">
                  <a:pos x="86" y="110"/>
                </a:cxn>
                <a:cxn ang="0">
                  <a:pos x="76" y="115"/>
                </a:cxn>
                <a:cxn ang="0">
                  <a:pos x="66" y="119"/>
                </a:cxn>
                <a:cxn ang="0">
                  <a:pos x="56" y="120"/>
                </a:cxn>
                <a:cxn ang="0">
                  <a:pos x="44" y="119"/>
                </a:cxn>
                <a:cxn ang="0">
                  <a:pos x="35" y="115"/>
                </a:cxn>
                <a:cxn ang="0">
                  <a:pos x="25" y="110"/>
                </a:cxn>
                <a:cxn ang="0">
                  <a:pos x="17" y="102"/>
                </a:cxn>
                <a:cxn ang="0">
                  <a:pos x="10" y="94"/>
                </a:cxn>
                <a:cxn ang="0">
                  <a:pos x="5" y="83"/>
                </a:cxn>
                <a:cxn ang="0">
                  <a:pos x="2" y="72"/>
                </a:cxn>
                <a:cxn ang="0">
                  <a:pos x="0" y="60"/>
                </a:cxn>
                <a:cxn ang="0">
                  <a:pos x="2" y="47"/>
                </a:cxn>
                <a:cxn ang="0">
                  <a:pos x="5" y="37"/>
                </a:cxn>
                <a:cxn ang="0">
                  <a:pos x="10" y="27"/>
                </a:cxn>
                <a:cxn ang="0">
                  <a:pos x="17" y="17"/>
                </a:cxn>
                <a:cxn ang="0">
                  <a:pos x="25" y="11"/>
                </a:cxn>
                <a:cxn ang="0">
                  <a:pos x="35" y="5"/>
                </a:cxn>
                <a:cxn ang="0">
                  <a:pos x="44" y="1"/>
                </a:cxn>
                <a:cxn ang="0">
                  <a:pos x="56" y="0"/>
                </a:cxn>
              </a:cxnLst>
              <a:rect l="0" t="0" r="r" b="b"/>
              <a:pathLst>
                <a:path w="110" h="120">
                  <a:moveTo>
                    <a:pt x="56" y="0"/>
                  </a:moveTo>
                  <a:lnTo>
                    <a:pt x="66" y="1"/>
                  </a:lnTo>
                  <a:lnTo>
                    <a:pt x="76" y="5"/>
                  </a:lnTo>
                  <a:lnTo>
                    <a:pt x="86" y="11"/>
                  </a:lnTo>
                  <a:lnTo>
                    <a:pt x="94" y="17"/>
                  </a:lnTo>
                  <a:lnTo>
                    <a:pt x="101" y="27"/>
                  </a:lnTo>
                  <a:lnTo>
                    <a:pt x="105" y="37"/>
                  </a:lnTo>
                  <a:lnTo>
                    <a:pt x="109" y="47"/>
                  </a:lnTo>
                  <a:lnTo>
                    <a:pt x="110" y="60"/>
                  </a:lnTo>
                  <a:lnTo>
                    <a:pt x="109" y="72"/>
                  </a:lnTo>
                  <a:lnTo>
                    <a:pt x="105" y="83"/>
                  </a:lnTo>
                  <a:lnTo>
                    <a:pt x="101" y="94"/>
                  </a:lnTo>
                  <a:lnTo>
                    <a:pt x="94" y="102"/>
                  </a:lnTo>
                  <a:lnTo>
                    <a:pt x="86" y="110"/>
                  </a:lnTo>
                  <a:lnTo>
                    <a:pt x="76" y="115"/>
                  </a:lnTo>
                  <a:lnTo>
                    <a:pt x="66" y="119"/>
                  </a:lnTo>
                  <a:lnTo>
                    <a:pt x="56" y="120"/>
                  </a:lnTo>
                  <a:lnTo>
                    <a:pt x="44" y="119"/>
                  </a:lnTo>
                  <a:lnTo>
                    <a:pt x="35" y="115"/>
                  </a:lnTo>
                  <a:lnTo>
                    <a:pt x="25" y="110"/>
                  </a:lnTo>
                  <a:lnTo>
                    <a:pt x="17" y="102"/>
                  </a:lnTo>
                  <a:lnTo>
                    <a:pt x="10" y="94"/>
                  </a:lnTo>
                  <a:lnTo>
                    <a:pt x="5" y="83"/>
                  </a:lnTo>
                  <a:lnTo>
                    <a:pt x="2" y="72"/>
                  </a:lnTo>
                  <a:lnTo>
                    <a:pt x="0" y="60"/>
                  </a:lnTo>
                  <a:lnTo>
                    <a:pt x="2" y="47"/>
                  </a:lnTo>
                  <a:lnTo>
                    <a:pt x="5" y="37"/>
                  </a:lnTo>
                  <a:lnTo>
                    <a:pt x="10" y="27"/>
                  </a:lnTo>
                  <a:lnTo>
                    <a:pt x="17" y="17"/>
                  </a:lnTo>
                  <a:lnTo>
                    <a:pt x="25" y="11"/>
                  </a:lnTo>
                  <a:lnTo>
                    <a:pt x="35" y="5"/>
                  </a:lnTo>
                  <a:lnTo>
                    <a:pt x="44" y="1"/>
                  </a:lnTo>
                  <a:lnTo>
                    <a:pt x="56" y="0"/>
                  </a:lnTo>
                  <a:close/>
                </a:path>
              </a:pathLst>
            </a:custGeom>
            <a:solidFill>
              <a:srgbClr val="00335B"/>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8" name="Freeform 94"/>
            <p:cNvSpPr>
              <a:spLocks/>
            </p:cNvSpPr>
            <p:nvPr/>
          </p:nvSpPr>
          <p:spPr bwMode="auto">
            <a:xfrm>
              <a:off x="2279" y="3573"/>
              <a:ext cx="42" cy="29"/>
            </a:xfrm>
            <a:custGeom>
              <a:avLst/>
              <a:gdLst/>
              <a:ahLst/>
              <a:cxnLst>
                <a:cxn ang="0">
                  <a:pos x="83" y="16"/>
                </a:cxn>
                <a:cxn ang="0">
                  <a:pos x="86" y="26"/>
                </a:cxn>
                <a:cxn ang="0">
                  <a:pos x="82" y="38"/>
                </a:cxn>
                <a:cxn ang="0">
                  <a:pos x="73" y="47"/>
                </a:cxn>
                <a:cxn ang="0">
                  <a:pos x="59" y="54"/>
                </a:cxn>
                <a:cxn ang="0">
                  <a:pos x="51" y="55"/>
                </a:cxn>
                <a:cxn ang="0">
                  <a:pos x="42" y="56"/>
                </a:cxn>
                <a:cxn ang="0">
                  <a:pos x="34" y="56"/>
                </a:cxn>
                <a:cxn ang="0">
                  <a:pos x="27" y="54"/>
                </a:cxn>
                <a:cxn ang="0">
                  <a:pos x="19" y="51"/>
                </a:cxn>
                <a:cxn ang="0">
                  <a:pos x="13" y="49"/>
                </a:cxn>
                <a:cxn ang="0">
                  <a:pos x="7" y="45"/>
                </a:cxn>
                <a:cxn ang="0">
                  <a:pos x="4" y="40"/>
                </a:cxn>
                <a:cxn ang="0">
                  <a:pos x="0" y="30"/>
                </a:cxn>
                <a:cxn ang="0">
                  <a:pos x="4" y="18"/>
                </a:cxn>
                <a:cxn ang="0">
                  <a:pos x="13" y="9"/>
                </a:cxn>
                <a:cxn ang="0">
                  <a:pos x="28" y="2"/>
                </a:cxn>
                <a:cxn ang="0">
                  <a:pos x="36" y="0"/>
                </a:cxn>
                <a:cxn ang="0">
                  <a:pos x="44" y="0"/>
                </a:cxn>
                <a:cxn ang="0">
                  <a:pos x="52" y="0"/>
                </a:cxn>
                <a:cxn ang="0">
                  <a:pos x="60" y="1"/>
                </a:cxn>
                <a:cxn ang="0">
                  <a:pos x="67" y="3"/>
                </a:cxn>
                <a:cxn ang="0">
                  <a:pos x="74" y="7"/>
                </a:cxn>
                <a:cxn ang="0">
                  <a:pos x="79" y="11"/>
                </a:cxn>
                <a:cxn ang="0">
                  <a:pos x="83" y="16"/>
                </a:cxn>
              </a:cxnLst>
              <a:rect l="0" t="0" r="r" b="b"/>
              <a:pathLst>
                <a:path w="86" h="56">
                  <a:moveTo>
                    <a:pt x="83" y="16"/>
                  </a:moveTo>
                  <a:lnTo>
                    <a:pt x="86" y="26"/>
                  </a:lnTo>
                  <a:lnTo>
                    <a:pt x="82" y="38"/>
                  </a:lnTo>
                  <a:lnTo>
                    <a:pt x="73" y="47"/>
                  </a:lnTo>
                  <a:lnTo>
                    <a:pt x="59" y="54"/>
                  </a:lnTo>
                  <a:lnTo>
                    <a:pt x="51" y="55"/>
                  </a:lnTo>
                  <a:lnTo>
                    <a:pt x="42" y="56"/>
                  </a:lnTo>
                  <a:lnTo>
                    <a:pt x="34" y="56"/>
                  </a:lnTo>
                  <a:lnTo>
                    <a:pt x="27" y="54"/>
                  </a:lnTo>
                  <a:lnTo>
                    <a:pt x="19" y="51"/>
                  </a:lnTo>
                  <a:lnTo>
                    <a:pt x="13" y="49"/>
                  </a:lnTo>
                  <a:lnTo>
                    <a:pt x="7" y="45"/>
                  </a:lnTo>
                  <a:lnTo>
                    <a:pt x="4" y="40"/>
                  </a:lnTo>
                  <a:lnTo>
                    <a:pt x="0" y="30"/>
                  </a:lnTo>
                  <a:lnTo>
                    <a:pt x="4" y="18"/>
                  </a:lnTo>
                  <a:lnTo>
                    <a:pt x="13" y="9"/>
                  </a:lnTo>
                  <a:lnTo>
                    <a:pt x="28" y="2"/>
                  </a:lnTo>
                  <a:lnTo>
                    <a:pt x="36" y="0"/>
                  </a:lnTo>
                  <a:lnTo>
                    <a:pt x="44" y="0"/>
                  </a:lnTo>
                  <a:lnTo>
                    <a:pt x="52" y="0"/>
                  </a:lnTo>
                  <a:lnTo>
                    <a:pt x="60" y="1"/>
                  </a:lnTo>
                  <a:lnTo>
                    <a:pt x="67" y="3"/>
                  </a:lnTo>
                  <a:lnTo>
                    <a:pt x="74" y="7"/>
                  </a:lnTo>
                  <a:lnTo>
                    <a:pt x="79" y="11"/>
                  </a:lnTo>
                  <a:lnTo>
                    <a:pt x="83" y="16"/>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19" name="Freeform 95"/>
            <p:cNvSpPr>
              <a:spLocks/>
            </p:cNvSpPr>
            <p:nvPr/>
          </p:nvSpPr>
          <p:spPr bwMode="auto">
            <a:xfrm>
              <a:off x="2338" y="3537"/>
              <a:ext cx="34" cy="22"/>
            </a:xfrm>
            <a:custGeom>
              <a:avLst/>
              <a:gdLst/>
              <a:ahLst/>
              <a:cxnLst>
                <a:cxn ang="0">
                  <a:pos x="65" y="14"/>
                </a:cxn>
                <a:cxn ang="0">
                  <a:pos x="67" y="22"/>
                </a:cxn>
                <a:cxn ang="0">
                  <a:pos x="64" y="30"/>
                </a:cxn>
                <a:cxn ang="0">
                  <a:pos x="57" y="38"/>
                </a:cxn>
                <a:cxn ang="0">
                  <a:pos x="45" y="43"/>
                </a:cxn>
                <a:cxn ang="0">
                  <a:pos x="39" y="44"/>
                </a:cxn>
                <a:cxn ang="0">
                  <a:pos x="32" y="45"/>
                </a:cxn>
                <a:cxn ang="0">
                  <a:pos x="27" y="45"/>
                </a:cxn>
                <a:cxn ang="0">
                  <a:pos x="21" y="44"/>
                </a:cxn>
                <a:cxn ang="0">
                  <a:pos x="15" y="42"/>
                </a:cxn>
                <a:cxn ang="0">
                  <a:pos x="9" y="39"/>
                </a:cxn>
                <a:cxn ang="0">
                  <a:pos x="6" y="36"/>
                </a:cxn>
                <a:cxn ang="0">
                  <a:pos x="3" y="32"/>
                </a:cxn>
                <a:cxn ang="0">
                  <a:pos x="0" y="23"/>
                </a:cxn>
                <a:cxn ang="0">
                  <a:pos x="3" y="15"/>
                </a:cxn>
                <a:cxn ang="0">
                  <a:pos x="9" y="8"/>
                </a:cxn>
                <a:cxn ang="0">
                  <a:pos x="21" y="2"/>
                </a:cxn>
                <a:cxn ang="0">
                  <a:pos x="28" y="1"/>
                </a:cxn>
                <a:cxn ang="0">
                  <a:pos x="34" y="0"/>
                </a:cxn>
                <a:cxn ang="0">
                  <a:pos x="41" y="1"/>
                </a:cxn>
                <a:cxn ang="0">
                  <a:pos x="46" y="2"/>
                </a:cxn>
                <a:cxn ang="0">
                  <a:pos x="52" y="4"/>
                </a:cxn>
                <a:cxn ang="0">
                  <a:pos x="58" y="7"/>
                </a:cxn>
                <a:cxn ang="0">
                  <a:pos x="61" y="10"/>
                </a:cxn>
                <a:cxn ang="0">
                  <a:pos x="65" y="14"/>
                </a:cxn>
              </a:cxnLst>
              <a:rect l="0" t="0" r="r" b="b"/>
              <a:pathLst>
                <a:path w="67" h="45">
                  <a:moveTo>
                    <a:pt x="65" y="14"/>
                  </a:moveTo>
                  <a:lnTo>
                    <a:pt x="67" y="22"/>
                  </a:lnTo>
                  <a:lnTo>
                    <a:pt x="64" y="30"/>
                  </a:lnTo>
                  <a:lnTo>
                    <a:pt x="57" y="38"/>
                  </a:lnTo>
                  <a:lnTo>
                    <a:pt x="45" y="43"/>
                  </a:lnTo>
                  <a:lnTo>
                    <a:pt x="39" y="44"/>
                  </a:lnTo>
                  <a:lnTo>
                    <a:pt x="32" y="45"/>
                  </a:lnTo>
                  <a:lnTo>
                    <a:pt x="27" y="45"/>
                  </a:lnTo>
                  <a:lnTo>
                    <a:pt x="21" y="44"/>
                  </a:lnTo>
                  <a:lnTo>
                    <a:pt x="15" y="42"/>
                  </a:lnTo>
                  <a:lnTo>
                    <a:pt x="9" y="39"/>
                  </a:lnTo>
                  <a:lnTo>
                    <a:pt x="6" y="36"/>
                  </a:lnTo>
                  <a:lnTo>
                    <a:pt x="3" y="32"/>
                  </a:lnTo>
                  <a:lnTo>
                    <a:pt x="0" y="23"/>
                  </a:lnTo>
                  <a:lnTo>
                    <a:pt x="3" y="15"/>
                  </a:lnTo>
                  <a:lnTo>
                    <a:pt x="9" y="8"/>
                  </a:lnTo>
                  <a:lnTo>
                    <a:pt x="21" y="2"/>
                  </a:lnTo>
                  <a:lnTo>
                    <a:pt x="28" y="1"/>
                  </a:lnTo>
                  <a:lnTo>
                    <a:pt x="34" y="0"/>
                  </a:lnTo>
                  <a:lnTo>
                    <a:pt x="41" y="1"/>
                  </a:lnTo>
                  <a:lnTo>
                    <a:pt x="46" y="2"/>
                  </a:lnTo>
                  <a:lnTo>
                    <a:pt x="52" y="4"/>
                  </a:lnTo>
                  <a:lnTo>
                    <a:pt x="58" y="7"/>
                  </a:lnTo>
                  <a:lnTo>
                    <a:pt x="61" y="10"/>
                  </a:lnTo>
                  <a:lnTo>
                    <a:pt x="65" y="14"/>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0" name="Freeform 96"/>
            <p:cNvSpPr>
              <a:spLocks/>
            </p:cNvSpPr>
            <p:nvPr/>
          </p:nvSpPr>
          <p:spPr bwMode="auto">
            <a:xfrm>
              <a:off x="2199" y="3187"/>
              <a:ext cx="102" cy="110"/>
            </a:xfrm>
            <a:custGeom>
              <a:avLst/>
              <a:gdLst/>
              <a:ahLst/>
              <a:cxnLst>
                <a:cxn ang="0">
                  <a:pos x="100" y="0"/>
                </a:cxn>
                <a:cxn ang="0">
                  <a:pos x="121" y="2"/>
                </a:cxn>
                <a:cxn ang="0">
                  <a:pos x="139" y="9"/>
                </a:cxn>
                <a:cxn ang="0">
                  <a:pos x="157" y="18"/>
                </a:cxn>
                <a:cxn ang="0">
                  <a:pos x="172" y="32"/>
                </a:cxn>
                <a:cxn ang="0">
                  <a:pos x="183" y="48"/>
                </a:cxn>
                <a:cxn ang="0">
                  <a:pos x="192" y="68"/>
                </a:cxn>
                <a:cxn ang="0">
                  <a:pos x="198" y="88"/>
                </a:cxn>
                <a:cxn ang="0">
                  <a:pos x="200" y="110"/>
                </a:cxn>
                <a:cxn ang="0">
                  <a:pos x="198" y="132"/>
                </a:cxn>
                <a:cxn ang="0">
                  <a:pos x="192" y="153"/>
                </a:cxn>
                <a:cxn ang="0">
                  <a:pos x="183" y="171"/>
                </a:cxn>
                <a:cxn ang="0">
                  <a:pos x="172" y="187"/>
                </a:cxn>
                <a:cxn ang="0">
                  <a:pos x="157" y="201"/>
                </a:cxn>
                <a:cxn ang="0">
                  <a:pos x="139" y="212"/>
                </a:cxn>
                <a:cxn ang="0">
                  <a:pos x="121" y="217"/>
                </a:cxn>
                <a:cxn ang="0">
                  <a:pos x="100" y="220"/>
                </a:cxn>
                <a:cxn ang="0">
                  <a:pos x="79" y="217"/>
                </a:cxn>
                <a:cxn ang="0">
                  <a:pos x="61" y="212"/>
                </a:cxn>
                <a:cxn ang="0">
                  <a:pos x="44" y="201"/>
                </a:cxn>
                <a:cxn ang="0">
                  <a:pos x="30" y="187"/>
                </a:cxn>
                <a:cxn ang="0">
                  <a:pos x="17" y="171"/>
                </a:cxn>
                <a:cxn ang="0">
                  <a:pos x="8" y="153"/>
                </a:cxn>
                <a:cxn ang="0">
                  <a:pos x="2" y="132"/>
                </a:cxn>
                <a:cxn ang="0">
                  <a:pos x="0" y="110"/>
                </a:cxn>
                <a:cxn ang="0">
                  <a:pos x="2" y="88"/>
                </a:cxn>
                <a:cxn ang="0">
                  <a:pos x="8" y="68"/>
                </a:cxn>
                <a:cxn ang="0">
                  <a:pos x="17" y="48"/>
                </a:cxn>
                <a:cxn ang="0">
                  <a:pos x="30" y="32"/>
                </a:cxn>
                <a:cxn ang="0">
                  <a:pos x="44" y="18"/>
                </a:cxn>
                <a:cxn ang="0">
                  <a:pos x="61" y="9"/>
                </a:cxn>
                <a:cxn ang="0">
                  <a:pos x="79" y="2"/>
                </a:cxn>
                <a:cxn ang="0">
                  <a:pos x="100" y="0"/>
                </a:cxn>
              </a:cxnLst>
              <a:rect l="0" t="0" r="r" b="b"/>
              <a:pathLst>
                <a:path w="200" h="220">
                  <a:moveTo>
                    <a:pt x="100" y="0"/>
                  </a:moveTo>
                  <a:lnTo>
                    <a:pt x="121" y="2"/>
                  </a:lnTo>
                  <a:lnTo>
                    <a:pt x="139" y="9"/>
                  </a:lnTo>
                  <a:lnTo>
                    <a:pt x="157" y="18"/>
                  </a:lnTo>
                  <a:lnTo>
                    <a:pt x="172" y="32"/>
                  </a:lnTo>
                  <a:lnTo>
                    <a:pt x="183" y="48"/>
                  </a:lnTo>
                  <a:lnTo>
                    <a:pt x="192" y="68"/>
                  </a:lnTo>
                  <a:lnTo>
                    <a:pt x="198" y="88"/>
                  </a:lnTo>
                  <a:lnTo>
                    <a:pt x="200" y="110"/>
                  </a:lnTo>
                  <a:lnTo>
                    <a:pt x="198" y="132"/>
                  </a:lnTo>
                  <a:lnTo>
                    <a:pt x="192" y="153"/>
                  </a:lnTo>
                  <a:lnTo>
                    <a:pt x="183" y="171"/>
                  </a:lnTo>
                  <a:lnTo>
                    <a:pt x="172" y="187"/>
                  </a:lnTo>
                  <a:lnTo>
                    <a:pt x="157" y="201"/>
                  </a:lnTo>
                  <a:lnTo>
                    <a:pt x="139" y="212"/>
                  </a:lnTo>
                  <a:lnTo>
                    <a:pt x="121" y="217"/>
                  </a:lnTo>
                  <a:lnTo>
                    <a:pt x="100" y="220"/>
                  </a:lnTo>
                  <a:lnTo>
                    <a:pt x="79" y="217"/>
                  </a:lnTo>
                  <a:lnTo>
                    <a:pt x="61" y="212"/>
                  </a:lnTo>
                  <a:lnTo>
                    <a:pt x="44" y="201"/>
                  </a:lnTo>
                  <a:lnTo>
                    <a:pt x="30" y="187"/>
                  </a:lnTo>
                  <a:lnTo>
                    <a:pt x="17" y="171"/>
                  </a:lnTo>
                  <a:lnTo>
                    <a:pt x="8" y="153"/>
                  </a:lnTo>
                  <a:lnTo>
                    <a:pt x="2" y="132"/>
                  </a:lnTo>
                  <a:lnTo>
                    <a:pt x="0" y="110"/>
                  </a:lnTo>
                  <a:lnTo>
                    <a:pt x="2" y="88"/>
                  </a:lnTo>
                  <a:lnTo>
                    <a:pt x="8" y="68"/>
                  </a:lnTo>
                  <a:lnTo>
                    <a:pt x="17" y="48"/>
                  </a:lnTo>
                  <a:lnTo>
                    <a:pt x="30" y="32"/>
                  </a:lnTo>
                  <a:lnTo>
                    <a:pt x="44" y="18"/>
                  </a:lnTo>
                  <a:lnTo>
                    <a:pt x="61" y="9"/>
                  </a:lnTo>
                  <a:lnTo>
                    <a:pt x="79" y="2"/>
                  </a:lnTo>
                  <a:lnTo>
                    <a:pt x="100" y="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1" name="Freeform 97"/>
            <p:cNvSpPr>
              <a:spLocks/>
            </p:cNvSpPr>
            <p:nvPr/>
          </p:nvSpPr>
          <p:spPr bwMode="auto">
            <a:xfrm>
              <a:off x="2202" y="3189"/>
              <a:ext cx="94" cy="103"/>
            </a:xfrm>
            <a:custGeom>
              <a:avLst/>
              <a:gdLst/>
              <a:ahLst/>
              <a:cxnLst>
                <a:cxn ang="0">
                  <a:pos x="94" y="0"/>
                </a:cxn>
                <a:cxn ang="0">
                  <a:pos x="113" y="2"/>
                </a:cxn>
                <a:cxn ang="0">
                  <a:pos x="131" y="8"/>
                </a:cxn>
                <a:cxn ang="0">
                  <a:pos x="147" y="17"/>
                </a:cxn>
                <a:cxn ang="0">
                  <a:pos x="160" y="30"/>
                </a:cxn>
                <a:cxn ang="0">
                  <a:pos x="172" y="46"/>
                </a:cxn>
                <a:cxn ang="0">
                  <a:pos x="181" y="63"/>
                </a:cxn>
                <a:cxn ang="0">
                  <a:pos x="186" y="83"/>
                </a:cxn>
                <a:cxn ang="0">
                  <a:pos x="188" y="104"/>
                </a:cxn>
                <a:cxn ang="0">
                  <a:pos x="186" y="124"/>
                </a:cxn>
                <a:cxn ang="0">
                  <a:pos x="181" y="144"/>
                </a:cxn>
                <a:cxn ang="0">
                  <a:pos x="172" y="161"/>
                </a:cxn>
                <a:cxn ang="0">
                  <a:pos x="160" y="176"/>
                </a:cxn>
                <a:cxn ang="0">
                  <a:pos x="147" y="189"/>
                </a:cxn>
                <a:cxn ang="0">
                  <a:pos x="131" y="199"/>
                </a:cxn>
                <a:cxn ang="0">
                  <a:pos x="113" y="205"/>
                </a:cxn>
                <a:cxn ang="0">
                  <a:pos x="94" y="207"/>
                </a:cxn>
                <a:cxn ang="0">
                  <a:pos x="75" y="205"/>
                </a:cxn>
                <a:cxn ang="0">
                  <a:pos x="57" y="199"/>
                </a:cxn>
                <a:cxn ang="0">
                  <a:pos x="42" y="189"/>
                </a:cxn>
                <a:cxn ang="0">
                  <a:pos x="28" y="176"/>
                </a:cxn>
                <a:cxn ang="0">
                  <a:pos x="17" y="161"/>
                </a:cxn>
                <a:cxn ang="0">
                  <a:pos x="7" y="144"/>
                </a:cxn>
                <a:cxn ang="0">
                  <a:pos x="3" y="124"/>
                </a:cxn>
                <a:cxn ang="0">
                  <a:pos x="0" y="104"/>
                </a:cxn>
                <a:cxn ang="0">
                  <a:pos x="3" y="83"/>
                </a:cxn>
                <a:cxn ang="0">
                  <a:pos x="7" y="63"/>
                </a:cxn>
                <a:cxn ang="0">
                  <a:pos x="17" y="46"/>
                </a:cxn>
                <a:cxn ang="0">
                  <a:pos x="28" y="30"/>
                </a:cxn>
                <a:cxn ang="0">
                  <a:pos x="42" y="17"/>
                </a:cxn>
                <a:cxn ang="0">
                  <a:pos x="57" y="8"/>
                </a:cxn>
                <a:cxn ang="0">
                  <a:pos x="75" y="2"/>
                </a:cxn>
                <a:cxn ang="0">
                  <a:pos x="94" y="0"/>
                </a:cxn>
              </a:cxnLst>
              <a:rect l="0" t="0" r="r" b="b"/>
              <a:pathLst>
                <a:path w="188" h="207">
                  <a:moveTo>
                    <a:pt x="94" y="0"/>
                  </a:moveTo>
                  <a:lnTo>
                    <a:pt x="113" y="2"/>
                  </a:lnTo>
                  <a:lnTo>
                    <a:pt x="131" y="8"/>
                  </a:lnTo>
                  <a:lnTo>
                    <a:pt x="147" y="17"/>
                  </a:lnTo>
                  <a:lnTo>
                    <a:pt x="160" y="30"/>
                  </a:lnTo>
                  <a:lnTo>
                    <a:pt x="172" y="46"/>
                  </a:lnTo>
                  <a:lnTo>
                    <a:pt x="181" y="63"/>
                  </a:lnTo>
                  <a:lnTo>
                    <a:pt x="186" y="83"/>
                  </a:lnTo>
                  <a:lnTo>
                    <a:pt x="188" y="104"/>
                  </a:lnTo>
                  <a:lnTo>
                    <a:pt x="186" y="124"/>
                  </a:lnTo>
                  <a:lnTo>
                    <a:pt x="181" y="144"/>
                  </a:lnTo>
                  <a:lnTo>
                    <a:pt x="172" y="161"/>
                  </a:lnTo>
                  <a:lnTo>
                    <a:pt x="160" y="176"/>
                  </a:lnTo>
                  <a:lnTo>
                    <a:pt x="147" y="189"/>
                  </a:lnTo>
                  <a:lnTo>
                    <a:pt x="131" y="199"/>
                  </a:lnTo>
                  <a:lnTo>
                    <a:pt x="113" y="205"/>
                  </a:lnTo>
                  <a:lnTo>
                    <a:pt x="94" y="207"/>
                  </a:lnTo>
                  <a:lnTo>
                    <a:pt x="75" y="205"/>
                  </a:lnTo>
                  <a:lnTo>
                    <a:pt x="57" y="199"/>
                  </a:lnTo>
                  <a:lnTo>
                    <a:pt x="42" y="189"/>
                  </a:lnTo>
                  <a:lnTo>
                    <a:pt x="28" y="176"/>
                  </a:lnTo>
                  <a:lnTo>
                    <a:pt x="17" y="161"/>
                  </a:lnTo>
                  <a:lnTo>
                    <a:pt x="7" y="144"/>
                  </a:lnTo>
                  <a:lnTo>
                    <a:pt x="3" y="124"/>
                  </a:lnTo>
                  <a:lnTo>
                    <a:pt x="0" y="104"/>
                  </a:lnTo>
                  <a:lnTo>
                    <a:pt x="3" y="83"/>
                  </a:lnTo>
                  <a:lnTo>
                    <a:pt x="7" y="63"/>
                  </a:lnTo>
                  <a:lnTo>
                    <a:pt x="17" y="46"/>
                  </a:lnTo>
                  <a:lnTo>
                    <a:pt x="28" y="30"/>
                  </a:lnTo>
                  <a:lnTo>
                    <a:pt x="42" y="17"/>
                  </a:lnTo>
                  <a:lnTo>
                    <a:pt x="57" y="8"/>
                  </a:lnTo>
                  <a:lnTo>
                    <a:pt x="75" y="2"/>
                  </a:lnTo>
                  <a:lnTo>
                    <a:pt x="94" y="0"/>
                  </a:lnTo>
                  <a:close/>
                </a:path>
              </a:pathLst>
            </a:custGeom>
            <a:solidFill>
              <a:srgbClr val="BC72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2" name="Freeform 98"/>
            <p:cNvSpPr>
              <a:spLocks/>
            </p:cNvSpPr>
            <p:nvPr/>
          </p:nvSpPr>
          <p:spPr bwMode="auto">
            <a:xfrm>
              <a:off x="2202" y="3189"/>
              <a:ext cx="88" cy="98"/>
            </a:xfrm>
            <a:custGeom>
              <a:avLst/>
              <a:gdLst/>
              <a:ahLst/>
              <a:cxnLst>
                <a:cxn ang="0">
                  <a:pos x="88" y="0"/>
                </a:cxn>
                <a:cxn ang="0">
                  <a:pos x="106" y="3"/>
                </a:cxn>
                <a:cxn ang="0">
                  <a:pos x="123" y="8"/>
                </a:cxn>
                <a:cxn ang="0">
                  <a:pos x="138" y="16"/>
                </a:cxn>
                <a:cxn ang="0">
                  <a:pos x="151" y="29"/>
                </a:cxn>
                <a:cxn ang="0">
                  <a:pos x="161" y="43"/>
                </a:cxn>
                <a:cxn ang="0">
                  <a:pos x="169" y="59"/>
                </a:cxn>
                <a:cxn ang="0">
                  <a:pos x="174" y="77"/>
                </a:cxn>
                <a:cxn ang="0">
                  <a:pos x="176" y="97"/>
                </a:cxn>
                <a:cxn ang="0">
                  <a:pos x="174" y="117"/>
                </a:cxn>
                <a:cxn ang="0">
                  <a:pos x="169" y="135"/>
                </a:cxn>
                <a:cxn ang="0">
                  <a:pos x="161" y="151"/>
                </a:cxn>
                <a:cxn ang="0">
                  <a:pos x="151" y="165"/>
                </a:cxn>
                <a:cxn ang="0">
                  <a:pos x="138" y="178"/>
                </a:cxn>
                <a:cxn ang="0">
                  <a:pos x="123" y="186"/>
                </a:cxn>
                <a:cxn ang="0">
                  <a:pos x="106" y="191"/>
                </a:cxn>
                <a:cxn ang="0">
                  <a:pos x="88" y="194"/>
                </a:cxn>
                <a:cxn ang="0">
                  <a:pos x="71" y="191"/>
                </a:cxn>
                <a:cxn ang="0">
                  <a:pos x="54" y="186"/>
                </a:cxn>
                <a:cxn ang="0">
                  <a:pos x="39" y="178"/>
                </a:cxn>
                <a:cxn ang="0">
                  <a:pos x="26" y="165"/>
                </a:cxn>
                <a:cxn ang="0">
                  <a:pos x="15" y="151"/>
                </a:cxn>
                <a:cxn ang="0">
                  <a:pos x="7" y="135"/>
                </a:cxn>
                <a:cxn ang="0">
                  <a:pos x="2" y="117"/>
                </a:cxn>
                <a:cxn ang="0">
                  <a:pos x="0" y="97"/>
                </a:cxn>
                <a:cxn ang="0">
                  <a:pos x="2" y="77"/>
                </a:cxn>
                <a:cxn ang="0">
                  <a:pos x="7" y="59"/>
                </a:cxn>
                <a:cxn ang="0">
                  <a:pos x="15" y="43"/>
                </a:cxn>
                <a:cxn ang="0">
                  <a:pos x="26" y="29"/>
                </a:cxn>
                <a:cxn ang="0">
                  <a:pos x="39" y="16"/>
                </a:cxn>
                <a:cxn ang="0">
                  <a:pos x="54" y="8"/>
                </a:cxn>
                <a:cxn ang="0">
                  <a:pos x="71" y="3"/>
                </a:cxn>
                <a:cxn ang="0">
                  <a:pos x="88" y="0"/>
                </a:cxn>
              </a:cxnLst>
              <a:rect l="0" t="0" r="r" b="b"/>
              <a:pathLst>
                <a:path w="176" h="194">
                  <a:moveTo>
                    <a:pt x="88" y="0"/>
                  </a:moveTo>
                  <a:lnTo>
                    <a:pt x="106" y="3"/>
                  </a:lnTo>
                  <a:lnTo>
                    <a:pt x="123" y="8"/>
                  </a:lnTo>
                  <a:lnTo>
                    <a:pt x="138" y="16"/>
                  </a:lnTo>
                  <a:lnTo>
                    <a:pt x="151" y="29"/>
                  </a:lnTo>
                  <a:lnTo>
                    <a:pt x="161" y="43"/>
                  </a:lnTo>
                  <a:lnTo>
                    <a:pt x="169" y="59"/>
                  </a:lnTo>
                  <a:lnTo>
                    <a:pt x="174" y="77"/>
                  </a:lnTo>
                  <a:lnTo>
                    <a:pt x="176" y="97"/>
                  </a:lnTo>
                  <a:lnTo>
                    <a:pt x="174" y="117"/>
                  </a:lnTo>
                  <a:lnTo>
                    <a:pt x="169" y="135"/>
                  </a:lnTo>
                  <a:lnTo>
                    <a:pt x="161" y="151"/>
                  </a:lnTo>
                  <a:lnTo>
                    <a:pt x="151" y="165"/>
                  </a:lnTo>
                  <a:lnTo>
                    <a:pt x="138" y="178"/>
                  </a:lnTo>
                  <a:lnTo>
                    <a:pt x="123" y="186"/>
                  </a:lnTo>
                  <a:lnTo>
                    <a:pt x="106" y="191"/>
                  </a:lnTo>
                  <a:lnTo>
                    <a:pt x="88" y="194"/>
                  </a:lnTo>
                  <a:lnTo>
                    <a:pt x="71" y="191"/>
                  </a:lnTo>
                  <a:lnTo>
                    <a:pt x="54" y="186"/>
                  </a:lnTo>
                  <a:lnTo>
                    <a:pt x="39" y="178"/>
                  </a:lnTo>
                  <a:lnTo>
                    <a:pt x="26" y="165"/>
                  </a:lnTo>
                  <a:lnTo>
                    <a:pt x="15" y="151"/>
                  </a:lnTo>
                  <a:lnTo>
                    <a:pt x="7" y="135"/>
                  </a:lnTo>
                  <a:lnTo>
                    <a:pt x="2" y="117"/>
                  </a:lnTo>
                  <a:lnTo>
                    <a:pt x="0" y="97"/>
                  </a:lnTo>
                  <a:lnTo>
                    <a:pt x="2" y="77"/>
                  </a:lnTo>
                  <a:lnTo>
                    <a:pt x="7" y="59"/>
                  </a:lnTo>
                  <a:lnTo>
                    <a:pt x="15" y="43"/>
                  </a:lnTo>
                  <a:lnTo>
                    <a:pt x="26" y="29"/>
                  </a:lnTo>
                  <a:lnTo>
                    <a:pt x="39" y="16"/>
                  </a:lnTo>
                  <a:lnTo>
                    <a:pt x="54" y="8"/>
                  </a:lnTo>
                  <a:lnTo>
                    <a:pt x="71" y="3"/>
                  </a:lnTo>
                  <a:lnTo>
                    <a:pt x="88" y="0"/>
                  </a:lnTo>
                  <a:close/>
                </a:path>
              </a:pathLst>
            </a:custGeom>
            <a:solidFill>
              <a:srgbClr val="C17A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3" name="Freeform 99"/>
            <p:cNvSpPr>
              <a:spLocks/>
            </p:cNvSpPr>
            <p:nvPr/>
          </p:nvSpPr>
          <p:spPr bwMode="auto">
            <a:xfrm>
              <a:off x="2205" y="3190"/>
              <a:ext cx="82" cy="89"/>
            </a:xfrm>
            <a:custGeom>
              <a:avLst/>
              <a:gdLst/>
              <a:ahLst/>
              <a:cxnLst>
                <a:cxn ang="0">
                  <a:pos x="82" y="0"/>
                </a:cxn>
                <a:cxn ang="0">
                  <a:pos x="98" y="2"/>
                </a:cxn>
                <a:cxn ang="0">
                  <a:pos x="114" y="6"/>
                </a:cxn>
                <a:cxn ang="0">
                  <a:pos x="128" y="15"/>
                </a:cxn>
                <a:cxn ang="0">
                  <a:pos x="140" y="26"/>
                </a:cxn>
                <a:cxn ang="0">
                  <a:pos x="150" y="39"/>
                </a:cxn>
                <a:cxn ang="0">
                  <a:pos x="157" y="55"/>
                </a:cxn>
                <a:cxn ang="0">
                  <a:pos x="163" y="71"/>
                </a:cxn>
                <a:cxn ang="0">
                  <a:pos x="164" y="89"/>
                </a:cxn>
                <a:cxn ang="0">
                  <a:pos x="163" y="108"/>
                </a:cxn>
                <a:cxn ang="0">
                  <a:pos x="157" y="124"/>
                </a:cxn>
                <a:cxn ang="0">
                  <a:pos x="150" y="140"/>
                </a:cxn>
                <a:cxn ang="0">
                  <a:pos x="140" y="153"/>
                </a:cxn>
                <a:cxn ang="0">
                  <a:pos x="128" y="164"/>
                </a:cxn>
                <a:cxn ang="0">
                  <a:pos x="114" y="172"/>
                </a:cxn>
                <a:cxn ang="0">
                  <a:pos x="98" y="177"/>
                </a:cxn>
                <a:cxn ang="0">
                  <a:pos x="82" y="179"/>
                </a:cxn>
                <a:cxn ang="0">
                  <a:pos x="66" y="177"/>
                </a:cxn>
                <a:cxn ang="0">
                  <a:pos x="50" y="172"/>
                </a:cxn>
                <a:cxn ang="0">
                  <a:pos x="36" y="164"/>
                </a:cxn>
                <a:cxn ang="0">
                  <a:pos x="24" y="153"/>
                </a:cxn>
                <a:cxn ang="0">
                  <a:pos x="14" y="140"/>
                </a:cxn>
                <a:cxn ang="0">
                  <a:pos x="7" y="124"/>
                </a:cxn>
                <a:cxn ang="0">
                  <a:pos x="1" y="108"/>
                </a:cxn>
                <a:cxn ang="0">
                  <a:pos x="0" y="89"/>
                </a:cxn>
                <a:cxn ang="0">
                  <a:pos x="1" y="71"/>
                </a:cxn>
                <a:cxn ang="0">
                  <a:pos x="7" y="55"/>
                </a:cxn>
                <a:cxn ang="0">
                  <a:pos x="14" y="39"/>
                </a:cxn>
                <a:cxn ang="0">
                  <a:pos x="24" y="26"/>
                </a:cxn>
                <a:cxn ang="0">
                  <a:pos x="36" y="15"/>
                </a:cxn>
                <a:cxn ang="0">
                  <a:pos x="50" y="6"/>
                </a:cxn>
                <a:cxn ang="0">
                  <a:pos x="66" y="2"/>
                </a:cxn>
                <a:cxn ang="0">
                  <a:pos x="82" y="0"/>
                </a:cxn>
              </a:cxnLst>
              <a:rect l="0" t="0" r="r" b="b"/>
              <a:pathLst>
                <a:path w="164" h="179">
                  <a:moveTo>
                    <a:pt x="82" y="0"/>
                  </a:moveTo>
                  <a:lnTo>
                    <a:pt x="98" y="2"/>
                  </a:lnTo>
                  <a:lnTo>
                    <a:pt x="114" y="6"/>
                  </a:lnTo>
                  <a:lnTo>
                    <a:pt x="128" y="15"/>
                  </a:lnTo>
                  <a:lnTo>
                    <a:pt x="140" y="26"/>
                  </a:lnTo>
                  <a:lnTo>
                    <a:pt x="150" y="39"/>
                  </a:lnTo>
                  <a:lnTo>
                    <a:pt x="157" y="55"/>
                  </a:lnTo>
                  <a:lnTo>
                    <a:pt x="163" y="71"/>
                  </a:lnTo>
                  <a:lnTo>
                    <a:pt x="164" y="89"/>
                  </a:lnTo>
                  <a:lnTo>
                    <a:pt x="163" y="108"/>
                  </a:lnTo>
                  <a:lnTo>
                    <a:pt x="157" y="124"/>
                  </a:lnTo>
                  <a:lnTo>
                    <a:pt x="150" y="140"/>
                  </a:lnTo>
                  <a:lnTo>
                    <a:pt x="140" y="153"/>
                  </a:lnTo>
                  <a:lnTo>
                    <a:pt x="128" y="164"/>
                  </a:lnTo>
                  <a:lnTo>
                    <a:pt x="114" y="172"/>
                  </a:lnTo>
                  <a:lnTo>
                    <a:pt x="98" y="177"/>
                  </a:lnTo>
                  <a:lnTo>
                    <a:pt x="82" y="179"/>
                  </a:lnTo>
                  <a:lnTo>
                    <a:pt x="66" y="177"/>
                  </a:lnTo>
                  <a:lnTo>
                    <a:pt x="50" y="172"/>
                  </a:lnTo>
                  <a:lnTo>
                    <a:pt x="36" y="164"/>
                  </a:lnTo>
                  <a:lnTo>
                    <a:pt x="24" y="153"/>
                  </a:lnTo>
                  <a:lnTo>
                    <a:pt x="14" y="140"/>
                  </a:lnTo>
                  <a:lnTo>
                    <a:pt x="7" y="124"/>
                  </a:lnTo>
                  <a:lnTo>
                    <a:pt x="1" y="108"/>
                  </a:lnTo>
                  <a:lnTo>
                    <a:pt x="0" y="89"/>
                  </a:lnTo>
                  <a:lnTo>
                    <a:pt x="1" y="71"/>
                  </a:lnTo>
                  <a:lnTo>
                    <a:pt x="7" y="55"/>
                  </a:lnTo>
                  <a:lnTo>
                    <a:pt x="14" y="39"/>
                  </a:lnTo>
                  <a:lnTo>
                    <a:pt x="24" y="26"/>
                  </a:lnTo>
                  <a:lnTo>
                    <a:pt x="36" y="15"/>
                  </a:lnTo>
                  <a:lnTo>
                    <a:pt x="50" y="6"/>
                  </a:lnTo>
                  <a:lnTo>
                    <a:pt x="66" y="2"/>
                  </a:lnTo>
                  <a:lnTo>
                    <a:pt x="82" y="0"/>
                  </a:lnTo>
                  <a:close/>
                </a:path>
              </a:pathLst>
            </a:custGeom>
            <a:solidFill>
              <a:srgbClr val="C47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4" name="Freeform 100"/>
            <p:cNvSpPr>
              <a:spLocks/>
            </p:cNvSpPr>
            <p:nvPr/>
          </p:nvSpPr>
          <p:spPr bwMode="auto">
            <a:xfrm>
              <a:off x="2205" y="3190"/>
              <a:ext cx="76" cy="84"/>
            </a:xfrm>
            <a:custGeom>
              <a:avLst/>
              <a:gdLst/>
              <a:ahLst/>
              <a:cxnLst>
                <a:cxn ang="0">
                  <a:pos x="76" y="0"/>
                </a:cxn>
                <a:cxn ang="0">
                  <a:pos x="91" y="1"/>
                </a:cxn>
                <a:cxn ang="0">
                  <a:pos x="106" y="7"/>
                </a:cxn>
                <a:cxn ang="0">
                  <a:pos x="119" y="14"/>
                </a:cxn>
                <a:cxn ang="0">
                  <a:pos x="131" y="24"/>
                </a:cxn>
                <a:cxn ang="0">
                  <a:pos x="140" y="37"/>
                </a:cxn>
                <a:cxn ang="0">
                  <a:pos x="147" y="51"/>
                </a:cxn>
                <a:cxn ang="0">
                  <a:pos x="151" y="66"/>
                </a:cxn>
                <a:cxn ang="0">
                  <a:pos x="152" y="83"/>
                </a:cxn>
                <a:cxn ang="0">
                  <a:pos x="151" y="100"/>
                </a:cxn>
                <a:cxn ang="0">
                  <a:pos x="147" y="115"/>
                </a:cxn>
                <a:cxn ang="0">
                  <a:pos x="140" y="129"/>
                </a:cxn>
                <a:cxn ang="0">
                  <a:pos x="131" y="142"/>
                </a:cxn>
                <a:cxn ang="0">
                  <a:pos x="119" y="152"/>
                </a:cxn>
                <a:cxn ang="0">
                  <a:pos x="106" y="159"/>
                </a:cxn>
                <a:cxn ang="0">
                  <a:pos x="91" y="165"/>
                </a:cxn>
                <a:cxn ang="0">
                  <a:pos x="76" y="166"/>
                </a:cxn>
                <a:cxn ang="0">
                  <a:pos x="61" y="165"/>
                </a:cxn>
                <a:cxn ang="0">
                  <a:pos x="48" y="159"/>
                </a:cxn>
                <a:cxn ang="0">
                  <a:pos x="34" y="152"/>
                </a:cxn>
                <a:cxn ang="0">
                  <a:pos x="23" y="142"/>
                </a:cxn>
                <a:cxn ang="0">
                  <a:pos x="13" y="129"/>
                </a:cxn>
                <a:cxn ang="0">
                  <a:pos x="6" y="115"/>
                </a:cxn>
                <a:cxn ang="0">
                  <a:pos x="2" y="100"/>
                </a:cxn>
                <a:cxn ang="0">
                  <a:pos x="0" y="83"/>
                </a:cxn>
                <a:cxn ang="0">
                  <a:pos x="2" y="66"/>
                </a:cxn>
                <a:cxn ang="0">
                  <a:pos x="6" y="51"/>
                </a:cxn>
                <a:cxn ang="0">
                  <a:pos x="13" y="37"/>
                </a:cxn>
                <a:cxn ang="0">
                  <a:pos x="23" y="24"/>
                </a:cxn>
                <a:cxn ang="0">
                  <a:pos x="34" y="14"/>
                </a:cxn>
                <a:cxn ang="0">
                  <a:pos x="48" y="7"/>
                </a:cxn>
                <a:cxn ang="0">
                  <a:pos x="61" y="1"/>
                </a:cxn>
                <a:cxn ang="0">
                  <a:pos x="76" y="0"/>
                </a:cxn>
              </a:cxnLst>
              <a:rect l="0" t="0" r="r" b="b"/>
              <a:pathLst>
                <a:path w="152" h="166">
                  <a:moveTo>
                    <a:pt x="76" y="0"/>
                  </a:moveTo>
                  <a:lnTo>
                    <a:pt x="91" y="1"/>
                  </a:lnTo>
                  <a:lnTo>
                    <a:pt x="106" y="7"/>
                  </a:lnTo>
                  <a:lnTo>
                    <a:pt x="119" y="14"/>
                  </a:lnTo>
                  <a:lnTo>
                    <a:pt x="131" y="24"/>
                  </a:lnTo>
                  <a:lnTo>
                    <a:pt x="140" y="37"/>
                  </a:lnTo>
                  <a:lnTo>
                    <a:pt x="147" y="51"/>
                  </a:lnTo>
                  <a:lnTo>
                    <a:pt x="151" y="66"/>
                  </a:lnTo>
                  <a:lnTo>
                    <a:pt x="152" y="83"/>
                  </a:lnTo>
                  <a:lnTo>
                    <a:pt x="151" y="100"/>
                  </a:lnTo>
                  <a:lnTo>
                    <a:pt x="147" y="115"/>
                  </a:lnTo>
                  <a:lnTo>
                    <a:pt x="140" y="129"/>
                  </a:lnTo>
                  <a:lnTo>
                    <a:pt x="131" y="142"/>
                  </a:lnTo>
                  <a:lnTo>
                    <a:pt x="119" y="152"/>
                  </a:lnTo>
                  <a:lnTo>
                    <a:pt x="106" y="159"/>
                  </a:lnTo>
                  <a:lnTo>
                    <a:pt x="91" y="165"/>
                  </a:lnTo>
                  <a:lnTo>
                    <a:pt x="76" y="166"/>
                  </a:lnTo>
                  <a:lnTo>
                    <a:pt x="61" y="165"/>
                  </a:lnTo>
                  <a:lnTo>
                    <a:pt x="48" y="159"/>
                  </a:lnTo>
                  <a:lnTo>
                    <a:pt x="34" y="152"/>
                  </a:lnTo>
                  <a:lnTo>
                    <a:pt x="23" y="142"/>
                  </a:lnTo>
                  <a:lnTo>
                    <a:pt x="13" y="129"/>
                  </a:lnTo>
                  <a:lnTo>
                    <a:pt x="6" y="115"/>
                  </a:lnTo>
                  <a:lnTo>
                    <a:pt x="2" y="100"/>
                  </a:lnTo>
                  <a:lnTo>
                    <a:pt x="0" y="83"/>
                  </a:lnTo>
                  <a:lnTo>
                    <a:pt x="2" y="66"/>
                  </a:lnTo>
                  <a:lnTo>
                    <a:pt x="6" y="51"/>
                  </a:lnTo>
                  <a:lnTo>
                    <a:pt x="13" y="37"/>
                  </a:lnTo>
                  <a:lnTo>
                    <a:pt x="23" y="24"/>
                  </a:lnTo>
                  <a:lnTo>
                    <a:pt x="34" y="14"/>
                  </a:lnTo>
                  <a:lnTo>
                    <a:pt x="48" y="7"/>
                  </a:lnTo>
                  <a:lnTo>
                    <a:pt x="61" y="1"/>
                  </a:lnTo>
                  <a:lnTo>
                    <a:pt x="76" y="0"/>
                  </a:lnTo>
                  <a:close/>
                </a:path>
              </a:pathLst>
            </a:custGeom>
            <a:solidFill>
              <a:srgbClr val="C98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5" name="Freeform 101"/>
            <p:cNvSpPr>
              <a:spLocks/>
            </p:cNvSpPr>
            <p:nvPr/>
          </p:nvSpPr>
          <p:spPr bwMode="auto">
            <a:xfrm>
              <a:off x="2208" y="3194"/>
              <a:ext cx="70" cy="75"/>
            </a:xfrm>
            <a:custGeom>
              <a:avLst/>
              <a:gdLst/>
              <a:ahLst/>
              <a:cxnLst>
                <a:cxn ang="0">
                  <a:pos x="70" y="0"/>
                </a:cxn>
                <a:cxn ang="0">
                  <a:pos x="84" y="1"/>
                </a:cxn>
                <a:cxn ang="0">
                  <a:pos x="97" y="6"/>
                </a:cxn>
                <a:cxn ang="0">
                  <a:pos x="108" y="13"/>
                </a:cxn>
                <a:cxn ang="0">
                  <a:pos x="119" y="22"/>
                </a:cxn>
                <a:cxn ang="0">
                  <a:pos x="128" y="34"/>
                </a:cxn>
                <a:cxn ang="0">
                  <a:pos x="134" y="46"/>
                </a:cxn>
                <a:cxn ang="0">
                  <a:pos x="138" y="61"/>
                </a:cxn>
                <a:cxn ang="0">
                  <a:pos x="139" y="76"/>
                </a:cxn>
                <a:cxn ang="0">
                  <a:pos x="138" y="92"/>
                </a:cxn>
                <a:cxn ang="0">
                  <a:pos x="134" y="106"/>
                </a:cxn>
                <a:cxn ang="0">
                  <a:pos x="128" y="119"/>
                </a:cxn>
                <a:cxn ang="0">
                  <a:pos x="119" y="130"/>
                </a:cxn>
                <a:cxn ang="0">
                  <a:pos x="108" y="141"/>
                </a:cxn>
                <a:cxn ang="0">
                  <a:pos x="97" y="148"/>
                </a:cxn>
                <a:cxn ang="0">
                  <a:pos x="84" y="152"/>
                </a:cxn>
                <a:cxn ang="0">
                  <a:pos x="70" y="153"/>
                </a:cxn>
                <a:cxn ang="0">
                  <a:pos x="56" y="152"/>
                </a:cxn>
                <a:cxn ang="0">
                  <a:pos x="43" y="148"/>
                </a:cxn>
                <a:cxn ang="0">
                  <a:pos x="31" y="141"/>
                </a:cxn>
                <a:cxn ang="0">
                  <a:pos x="21" y="130"/>
                </a:cxn>
                <a:cxn ang="0">
                  <a:pos x="11" y="119"/>
                </a:cxn>
                <a:cxn ang="0">
                  <a:pos x="6" y="106"/>
                </a:cxn>
                <a:cxn ang="0">
                  <a:pos x="1" y="92"/>
                </a:cxn>
                <a:cxn ang="0">
                  <a:pos x="0" y="76"/>
                </a:cxn>
                <a:cxn ang="0">
                  <a:pos x="1" y="61"/>
                </a:cxn>
                <a:cxn ang="0">
                  <a:pos x="6" y="46"/>
                </a:cxn>
                <a:cxn ang="0">
                  <a:pos x="11" y="34"/>
                </a:cxn>
                <a:cxn ang="0">
                  <a:pos x="21" y="22"/>
                </a:cxn>
                <a:cxn ang="0">
                  <a:pos x="31" y="13"/>
                </a:cxn>
                <a:cxn ang="0">
                  <a:pos x="43" y="6"/>
                </a:cxn>
                <a:cxn ang="0">
                  <a:pos x="56" y="1"/>
                </a:cxn>
                <a:cxn ang="0">
                  <a:pos x="70" y="0"/>
                </a:cxn>
              </a:cxnLst>
              <a:rect l="0" t="0" r="r" b="b"/>
              <a:pathLst>
                <a:path w="139" h="153">
                  <a:moveTo>
                    <a:pt x="70" y="0"/>
                  </a:moveTo>
                  <a:lnTo>
                    <a:pt x="84" y="1"/>
                  </a:lnTo>
                  <a:lnTo>
                    <a:pt x="97" y="6"/>
                  </a:lnTo>
                  <a:lnTo>
                    <a:pt x="108" y="13"/>
                  </a:lnTo>
                  <a:lnTo>
                    <a:pt x="119" y="22"/>
                  </a:lnTo>
                  <a:lnTo>
                    <a:pt x="128" y="34"/>
                  </a:lnTo>
                  <a:lnTo>
                    <a:pt x="134" y="46"/>
                  </a:lnTo>
                  <a:lnTo>
                    <a:pt x="138" y="61"/>
                  </a:lnTo>
                  <a:lnTo>
                    <a:pt x="139" y="76"/>
                  </a:lnTo>
                  <a:lnTo>
                    <a:pt x="138" y="92"/>
                  </a:lnTo>
                  <a:lnTo>
                    <a:pt x="134" y="106"/>
                  </a:lnTo>
                  <a:lnTo>
                    <a:pt x="128" y="119"/>
                  </a:lnTo>
                  <a:lnTo>
                    <a:pt x="119" y="130"/>
                  </a:lnTo>
                  <a:lnTo>
                    <a:pt x="108" y="141"/>
                  </a:lnTo>
                  <a:lnTo>
                    <a:pt x="97" y="148"/>
                  </a:lnTo>
                  <a:lnTo>
                    <a:pt x="84" y="152"/>
                  </a:lnTo>
                  <a:lnTo>
                    <a:pt x="70" y="153"/>
                  </a:lnTo>
                  <a:lnTo>
                    <a:pt x="56" y="152"/>
                  </a:lnTo>
                  <a:lnTo>
                    <a:pt x="43" y="148"/>
                  </a:lnTo>
                  <a:lnTo>
                    <a:pt x="31" y="141"/>
                  </a:lnTo>
                  <a:lnTo>
                    <a:pt x="21" y="130"/>
                  </a:lnTo>
                  <a:lnTo>
                    <a:pt x="11" y="119"/>
                  </a:lnTo>
                  <a:lnTo>
                    <a:pt x="6" y="106"/>
                  </a:lnTo>
                  <a:lnTo>
                    <a:pt x="1" y="92"/>
                  </a:lnTo>
                  <a:lnTo>
                    <a:pt x="0" y="76"/>
                  </a:lnTo>
                  <a:lnTo>
                    <a:pt x="1" y="61"/>
                  </a:lnTo>
                  <a:lnTo>
                    <a:pt x="6" y="46"/>
                  </a:lnTo>
                  <a:lnTo>
                    <a:pt x="11" y="34"/>
                  </a:lnTo>
                  <a:lnTo>
                    <a:pt x="21" y="22"/>
                  </a:lnTo>
                  <a:lnTo>
                    <a:pt x="31" y="13"/>
                  </a:lnTo>
                  <a:lnTo>
                    <a:pt x="43" y="6"/>
                  </a:lnTo>
                  <a:lnTo>
                    <a:pt x="56" y="1"/>
                  </a:lnTo>
                  <a:lnTo>
                    <a:pt x="70" y="0"/>
                  </a:lnTo>
                  <a:close/>
                </a:path>
              </a:pathLst>
            </a:custGeom>
            <a:solidFill>
              <a:srgbClr val="CE8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6" name="Freeform 102"/>
            <p:cNvSpPr>
              <a:spLocks/>
            </p:cNvSpPr>
            <p:nvPr/>
          </p:nvSpPr>
          <p:spPr bwMode="auto">
            <a:xfrm>
              <a:off x="2210" y="3194"/>
              <a:ext cx="63" cy="69"/>
            </a:xfrm>
            <a:custGeom>
              <a:avLst/>
              <a:gdLst/>
              <a:ahLst/>
              <a:cxnLst>
                <a:cxn ang="0">
                  <a:pos x="64" y="0"/>
                </a:cxn>
                <a:cxn ang="0">
                  <a:pos x="76" y="2"/>
                </a:cxn>
                <a:cxn ang="0">
                  <a:pos x="88" y="6"/>
                </a:cxn>
                <a:cxn ang="0">
                  <a:pos x="99" y="12"/>
                </a:cxn>
                <a:cxn ang="0">
                  <a:pos x="109" y="21"/>
                </a:cxn>
                <a:cxn ang="0">
                  <a:pos x="117" y="32"/>
                </a:cxn>
                <a:cxn ang="0">
                  <a:pos x="122" y="43"/>
                </a:cxn>
                <a:cxn ang="0">
                  <a:pos x="126" y="56"/>
                </a:cxn>
                <a:cxn ang="0">
                  <a:pos x="127" y="70"/>
                </a:cxn>
                <a:cxn ang="0">
                  <a:pos x="126" y="83"/>
                </a:cxn>
                <a:cxn ang="0">
                  <a:pos x="122" y="97"/>
                </a:cxn>
                <a:cxn ang="0">
                  <a:pos x="117" y="109"/>
                </a:cxn>
                <a:cxn ang="0">
                  <a:pos x="109" y="119"/>
                </a:cxn>
                <a:cxn ang="0">
                  <a:pos x="99" y="128"/>
                </a:cxn>
                <a:cxn ang="0">
                  <a:pos x="88" y="134"/>
                </a:cxn>
                <a:cxn ang="0">
                  <a:pos x="76" y="139"/>
                </a:cxn>
                <a:cxn ang="0">
                  <a:pos x="64" y="140"/>
                </a:cxn>
                <a:cxn ang="0">
                  <a:pos x="51" y="139"/>
                </a:cxn>
                <a:cxn ang="0">
                  <a:pos x="40" y="134"/>
                </a:cxn>
                <a:cxn ang="0">
                  <a:pos x="28" y="128"/>
                </a:cxn>
                <a:cxn ang="0">
                  <a:pos x="19" y="119"/>
                </a:cxn>
                <a:cxn ang="0">
                  <a:pos x="11" y="109"/>
                </a:cxn>
                <a:cxn ang="0">
                  <a:pos x="5" y="97"/>
                </a:cxn>
                <a:cxn ang="0">
                  <a:pos x="2" y="83"/>
                </a:cxn>
                <a:cxn ang="0">
                  <a:pos x="0" y="70"/>
                </a:cxn>
                <a:cxn ang="0">
                  <a:pos x="2" y="56"/>
                </a:cxn>
                <a:cxn ang="0">
                  <a:pos x="5" y="43"/>
                </a:cxn>
                <a:cxn ang="0">
                  <a:pos x="11" y="32"/>
                </a:cxn>
                <a:cxn ang="0">
                  <a:pos x="19" y="21"/>
                </a:cxn>
                <a:cxn ang="0">
                  <a:pos x="28" y="12"/>
                </a:cxn>
                <a:cxn ang="0">
                  <a:pos x="40" y="6"/>
                </a:cxn>
                <a:cxn ang="0">
                  <a:pos x="51" y="2"/>
                </a:cxn>
                <a:cxn ang="0">
                  <a:pos x="64" y="0"/>
                </a:cxn>
              </a:cxnLst>
              <a:rect l="0" t="0" r="r" b="b"/>
              <a:pathLst>
                <a:path w="127" h="140">
                  <a:moveTo>
                    <a:pt x="64" y="0"/>
                  </a:moveTo>
                  <a:lnTo>
                    <a:pt x="76" y="2"/>
                  </a:lnTo>
                  <a:lnTo>
                    <a:pt x="88" y="6"/>
                  </a:lnTo>
                  <a:lnTo>
                    <a:pt x="99" y="12"/>
                  </a:lnTo>
                  <a:lnTo>
                    <a:pt x="109" y="21"/>
                  </a:lnTo>
                  <a:lnTo>
                    <a:pt x="117" y="32"/>
                  </a:lnTo>
                  <a:lnTo>
                    <a:pt x="122" y="43"/>
                  </a:lnTo>
                  <a:lnTo>
                    <a:pt x="126" y="56"/>
                  </a:lnTo>
                  <a:lnTo>
                    <a:pt x="127" y="70"/>
                  </a:lnTo>
                  <a:lnTo>
                    <a:pt x="126" y="83"/>
                  </a:lnTo>
                  <a:lnTo>
                    <a:pt x="122" y="97"/>
                  </a:lnTo>
                  <a:lnTo>
                    <a:pt x="117" y="109"/>
                  </a:lnTo>
                  <a:lnTo>
                    <a:pt x="109" y="119"/>
                  </a:lnTo>
                  <a:lnTo>
                    <a:pt x="99" y="128"/>
                  </a:lnTo>
                  <a:lnTo>
                    <a:pt x="88" y="134"/>
                  </a:lnTo>
                  <a:lnTo>
                    <a:pt x="76" y="139"/>
                  </a:lnTo>
                  <a:lnTo>
                    <a:pt x="64" y="140"/>
                  </a:lnTo>
                  <a:lnTo>
                    <a:pt x="51" y="139"/>
                  </a:lnTo>
                  <a:lnTo>
                    <a:pt x="40" y="134"/>
                  </a:lnTo>
                  <a:lnTo>
                    <a:pt x="28" y="128"/>
                  </a:lnTo>
                  <a:lnTo>
                    <a:pt x="19" y="119"/>
                  </a:lnTo>
                  <a:lnTo>
                    <a:pt x="11" y="109"/>
                  </a:lnTo>
                  <a:lnTo>
                    <a:pt x="5" y="97"/>
                  </a:lnTo>
                  <a:lnTo>
                    <a:pt x="2" y="83"/>
                  </a:lnTo>
                  <a:lnTo>
                    <a:pt x="0" y="70"/>
                  </a:lnTo>
                  <a:lnTo>
                    <a:pt x="2" y="56"/>
                  </a:lnTo>
                  <a:lnTo>
                    <a:pt x="5" y="43"/>
                  </a:lnTo>
                  <a:lnTo>
                    <a:pt x="11" y="32"/>
                  </a:lnTo>
                  <a:lnTo>
                    <a:pt x="19" y="21"/>
                  </a:lnTo>
                  <a:lnTo>
                    <a:pt x="28" y="12"/>
                  </a:lnTo>
                  <a:lnTo>
                    <a:pt x="40" y="6"/>
                  </a:lnTo>
                  <a:lnTo>
                    <a:pt x="51" y="2"/>
                  </a:lnTo>
                  <a:lnTo>
                    <a:pt x="64" y="0"/>
                  </a:lnTo>
                  <a:close/>
                </a:path>
              </a:pathLst>
            </a:custGeom>
            <a:solidFill>
              <a:srgbClr val="D39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7" name="Freeform 103"/>
            <p:cNvSpPr>
              <a:spLocks/>
            </p:cNvSpPr>
            <p:nvPr/>
          </p:nvSpPr>
          <p:spPr bwMode="auto">
            <a:xfrm>
              <a:off x="2211" y="3195"/>
              <a:ext cx="57" cy="63"/>
            </a:xfrm>
            <a:custGeom>
              <a:avLst/>
              <a:gdLst/>
              <a:ahLst/>
              <a:cxnLst>
                <a:cxn ang="0">
                  <a:pos x="57" y="0"/>
                </a:cxn>
                <a:cxn ang="0">
                  <a:pos x="69" y="1"/>
                </a:cxn>
                <a:cxn ang="0">
                  <a:pos x="80" y="4"/>
                </a:cxn>
                <a:cxn ang="0">
                  <a:pos x="90" y="10"/>
                </a:cxn>
                <a:cxn ang="0">
                  <a:pos x="99" y="18"/>
                </a:cxn>
                <a:cxn ang="0">
                  <a:pos x="106" y="27"/>
                </a:cxn>
                <a:cxn ang="0">
                  <a:pos x="110" y="38"/>
                </a:cxn>
                <a:cxn ang="0">
                  <a:pos x="114" y="49"/>
                </a:cxn>
                <a:cxn ang="0">
                  <a:pos x="115" y="62"/>
                </a:cxn>
                <a:cxn ang="0">
                  <a:pos x="114" y="75"/>
                </a:cxn>
                <a:cxn ang="0">
                  <a:pos x="110" y="87"/>
                </a:cxn>
                <a:cxn ang="0">
                  <a:pos x="106" y="98"/>
                </a:cxn>
                <a:cxn ang="0">
                  <a:pos x="99" y="107"/>
                </a:cxn>
                <a:cxn ang="0">
                  <a:pos x="90" y="115"/>
                </a:cxn>
                <a:cxn ang="0">
                  <a:pos x="80" y="121"/>
                </a:cxn>
                <a:cxn ang="0">
                  <a:pos x="69" y="124"/>
                </a:cxn>
                <a:cxn ang="0">
                  <a:pos x="57" y="125"/>
                </a:cxn>
                <a:cxn ang="0">
                  <a:pos x="46" y="124"/>
                </a:cxn>
                <a:cxn ang="0">
                  <a:pos x="35" y="121"/>
                </a:cxn>
                <a:cxn ang="0">
                  <a:pos x="25" y="115"/>
                </a:cxn>
                <a:cxn ang="0">
                  <a:pos x="17" y="107"/>
                </a:cxn>
                <a:cxn ang="0">
                  <a:pos x="10" y="98"/>
                </a:cxn>
                <a:cxn ang="0">
                  <a:pos x="4" y="87"/>
                </a:cxn>
                <a:cxn ang="0">
                  <a:pos x="1" y="75"/>
                </a:cxn>
                <a:cxn ang="0">
                  <a:pos x="0" y="62"/>
                </a:cxn>
                <a:cxn ang="0">
                  <a:pos x="1" y="49"/>
                </a:cxn>
                <a:cxn ang="0">
                  <a:pos x="4" y="38"/>
                </a:cxn>
                <a:cxn ang="0">
                  <a:pos x="10" y="27"/>
                </a:cxn>
                <a:cxn ang="0">
                  <a:pos x="17" y="18"/>
                </a:cxn>
                <a:cxn ang="0">
                  <a:pos x="25" y="10"/>
                </a:cxn>
                <a:cxn ang="0">
                  <a:pos x="35" y="4"/>
                </a:cxn>
                <a:cxn ang="0">
                  <a:pos x="46" y="1"/>
                </a:cxn>
                <a:cxn ang="0">
                  <a:pos x="57" y="0"/>
                </a:cxn>
              </a:cxnLst>
              <a:rect l="0" t="0" r="r" b="b"/>
              <a:pathLst>
                <a:path w="115" h="125">
                  <a:moveTo>
                    <a:pt x="57" y="0"/>
                  </a:moveTo>
                  <a:lnTo>
                    <a:pt x="69" y="1"/>
                  </a:lnTo>
                  <a:lnTo>
                    <a:pt x="80" y="4"/>
                  </a:lnTo>
                  <a:lnTo>
                    <a:pt x="90" y="10"/>
                  </a:lnTo>
                  <a:lnTo>
                    <a:pt x="99" y="18"/>
                  </a:lnTo>
                  <a:lnTo>
                    <a:pt x="106" y="27"/>
                  </a:lnTo>
                  <a:lnTo>
                    <a:pt x="110" y="38"/>
                  </a:lnTo>
                  <a:lnTo>
                    <a:pt x="114" y="49"/>
                  </a:lnTo>
                  <a:lnTo>
                    <a:pt x="115" y="62"/>
                  </a:lnTo>
                  <a:lnTo>
                    <a:pt x="114" y="75"/>
                  </a:lnTo>
                  <a:lnTo>
                    <a:pt x="110" y="87"/>
                  </a:lnTo>
                  <a:lnTo>
                    <a:pt x="106" y="98"/>
                  </a:lnTo>
                  <a:lnTo>
                    <a:pt x="99" y="107"/>
                  </a:lnTo>
                  <a:lnTo>
                    <a:pt x="90" y="115"/>
                  </a:lnTo>
                  <a:lnTo>
                    <a:pt x="80" y="121"/>
                  </a:lnTo>
                  <a:lnTo>
                    <a:pt x="69" y="124"/>
                  </a:lnTo>
                  <a:lnTo>
                    <a:pt x="57" y="125"/>
                  </a:lnTo>
                  <a:lnTo>
                    <a:pt x="46" y="124"/>
                  </a:lnTo>
                  <a:lnTo>
                    <a:pt x="35" y="121"/>
                  </a:lnTo>
                  <a:lnTo>
                    <a:pt x="25" y="115"/>
                  </a:lnTo>
                  <a:lnTo>
                    <a:pt x="17" y="107"/>
                  </a:lnTo>
                  <a:lnTo>
                    <a:pt x="10" y="98"/>
                  </a:lnTo>
                  <a:lnTo>
                    <a:pt x="4" y="87"/>
                  </a:lnTo>
                  <a:lnTo>
                    <a:pt x="1" y="75"/>
                  </a:lnTo>
                  <a:lnTo>
                    <a:pt x="0" y="62"/>
                  </a:lnTo>
                  <a:lnTo>
                    <a:pt x="1" y="49"/>
                  </a:lnTo>
                  <a:lnTo>
                    <a:pt x="4" y="38"/>
                  </a:lnTo>
                  <a:lnTo>
                    <a:pt x="10" y="27"/>
                  </a:lnTo>
                  <a:lnTo>
                    <a:pt x="17" y="18"/>
                  </a:lnTo>
                  <a:lnTo>
                    <a:pt x="25" y="10"/>
                  </a:lnTo>
                  <a:lnTo>
                    <a:pt x="35" y="4"/>
                  </a:lnTo>
                  <a:lnTo>
                    <a:pt x="46" y="1"/>
                  </a:lnTo>
                  <a:lnTo>
                    <a:pt x="57" y="0"/>
                  </a:lnTo>
                  <a:close/>
                </a:path>
              </a:pathLst>
            </a:custGeom>
            <a:solidFill>
              <a:srgbClr val="D89B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8" name="Freeform 104"/>
            <p:cNvSpPr>
              <a:spLocks/>
            </p:cNvSpPr>
            <p:nvPr/>
          </p:nvSpPr>
          <p:spPr bwMode="auto">
            <a:xfrm>
              <a:off x="2213" y="3195"/>
              <a:ext cx="51" cy="57"/>
            </a:xfrm>
            <a:custGeom>
              <a:avLst/>
              <a:gdLst/>
              <a:ahLst/>
              <a:cxnLst>
                <a:cxn ang="0">
                  <a:pos x="52" y="0"/>
                </a:cxn>
                <a:cxn ang="0">
                  <a:pos x="62" y="1"/>
                </a:cxn>
                <a:cxn ang="0">
                  <a:pos x="72" y="5"/>
                </a:cxn>
                <a:cxn ang="0">
                  <a:pos x="80" y="9"/>
                </a:cxn>
                <a:cxn ang="0">
                  <a:pos x="88" y="16"/>
                </a:cxn>
                <a:cxn ang="0">
                  <a:pos x="93" y="25"/>
                </a:cxn>
                <a:cxn ang="0">
                  <a:pos x="99" y="35"/>
                </a:cxn>
                <a:cxn ang="0">
                  <a:pos x="101" y="45"/>
                </a:cxn>
                <a:cxn ang="0">
                  <a:pos x="103" y="57"/>
                </a:cxn>
                <a:cxn ang="0">
                  <a:pos x="101" y="68"/>
                </a:cxn>
                <a:cxn ang="0">
                  <a:pos x="99" y="77"/>
                </a:cxn>
                <a:cxn ang="0">
                  <a:pos x="93" y="88"/>
                </a:cxn>
                <a:cxn ang="0">
                  <a:pos x="88" y="96"/>
                </a:cxn>
                <a:cxn ang="0">
                  <a:pos x="80" y="103"/>
                </a:cxn>
                <a:cxn ang="0">
                  <a:pos x="72" y="107"/>
                </a:cxn>
                <a:cxn ang="0">
                  <a:pos x="62" y="111"/>
                </a:cxn>
                <a:cxn ang="0">
                  <a:pos x="52" y="112"/>
                </a:cxn>
                <a:cxn ang="0">
                  <a:pos x="42" y="111"/>
                </a:cxn>
                <a:cxn ang="0">
                  <a:pos x="31" y="107"/>
                </a:cxn>
                <a:cxn ang="0">
                  <a:pos x="23" y="103"/>
                </a:cxn>
                <a:cxn ang="0">
                  <a:pos x="15" y="96"/>
                </a:cxn>
                <a:cxn ang="0">
                  <a:pos x="9" y="88"/>
                </a:cxn>
                <a:cxn ang="0">
                  <a:pos x="5" y="77"/>
                </a:cxn>
                <a:cxn ang="0">
                  <a:pos x="1" y="68"/>
                </a:cxn>
                <a:cxn ang="0">
                  <a:pos x="0" y="57"/>
                </a:cxn>
                <a:cxn ang="0">
                  <a:pos x="1" y="45"/>
                </a:cxn>
                <a:cxn ang="0">
                  <a:pos x="5" y="35"/>
                </a:cxn>
                <a:cxn ang="0">
                  <a:pos x="9" y="25"/>
                </a:cxn>
                <a:cxn ang="0">
                  <a:pos x="15" y="16"/>
                </a:cxn>
                <a:cxn ang="0">
                  <a:pos x="23" y="9"/>
                </a:cxn>
                <a:cxn ang="0">
                  <a:pos x="31" y="5"/>
                </a:cxn>
                <a:cxn ang="0">
                  <a:pos x="42" y="1"/>
                </a:cxn>
                <a:cxn ang="0">
                  <a:pos x="52" y="0"/>
                </a:cxn>
              </a:cxnLst>
              <a:rect l="0" t="0" r="r" b="b"/>
              <a:pathLst>
                <a:path w="103" h="112">
                  <a:moveTo>
                    <a:pt x="52" y="0"/>
                  </a:moveTo>
                  <a:lnTo>
                    <a:pt x="62" y="1"/>
                  </a:lnTo>
                  <a:lnTo>
                    <a:pt x="72" y="5"/>
                  </a:lnTo>
                  <a:lnTo>
                    <a:pt x="80" y="9"/>
                  </a:lnTo>
                  <a:lnTo>
                    <a:pt x="88" y="16"/>
                  </a:lnTo>
                  <a:lnTo>
                    <a:pt x="93" y="25"/>
                  </a:lnTo>
                  <a:lnTo>
                    <a:pt x="99" y="35"/>
                  </a:lnTo>
                  <a:lnTo>
                    <a:pt x="101" y="45"/>
                  </a:lnTo>
                  <a:lnTo>
                    <a:pt x="103" y="57"/>
                  </a:lnTo>
                  <a:lnTo>
                    <a:pt x="101" y="68"/>
                  </a:lnTo>
                  <a:lnTo>
                    <a:pt x="99" y="77"/>
                  </a:lnTo>
                  <a:lnTo>
                    <a:pt x="93" y="88"/>
                  </a:lnTo>
                  <a:lnTo>
                    <a:pt x="88" y="96"/>
                  </a:lnTo>
                  <a:lnTo>
                    <a:pt x="80" y="103"/>
                  </a:lnTo>
                  <a:lnTo>
                    <a:pt x="72" y="107"/>
                  </a:lnTo>
                  <a:lnTo>
                    <a:pt x="62" y="111"/>
                  </a:lnTo>
                  <a:lnTo>
                    <a:pt x="52" y="112"/>
                  </a:lnTo>
                  <a:lnTo>
                    <a:pt x="42" y="111"/>
                  </a:lnTo>
                  <a:lnTo>
                    <a:pt x="31" y="107"/>
                  </a:lnTo>
                  <a:lnTo>
                    <a:pt x="23" y="103"/>
                  </a:lnTo>
                  <a:lnTo>
                    <a:pt x="15" y="96"/>
                  </a:lnTo>
                  <a:lnTo>
                    <a:pt x="9" y="88"/>
                  </a:lnTo>
                  <a:lnTo>
                    <a:pt x="5" y="77"/>
                  </a:lnTo>
                  <a:lnTo>
                    <a:pt x="1" y="68"/>
                  </a:lnTo>
                  <a:lnTo>
                    <a:pt x="0" y="57"/>
                  </a:lnTo>
                  <a:lnTo>
                    <a:pt x="1" y="45"/>
                  </a:lnTo>
                  <a:lnTo>
                    <a:pt x="5" y="35"/>
                  </a:lnTo>
                  <a:lnTo>
                    <a:pt x="9" y="25"/>
                  </a:lnTo>
                  <a:lnTo>
                    <a:pt x="15" y="16"/>
                  </a:lnTo>
                  <a:lnTo>
                    <a:pt x="23" y="9"/>
                  </a:lnTo>
                  <a:lnTo>
                    <a:pt x="31" y="5"/>
                  </a:lnTo>
                  <a:lnTo>
                    <a:pt x="42" y="1"/>
                  </a:lnTo>
                  <a:lnTo>
                    <a:pt x="52" y="0"/>
                  </a:lnTo>
                  <a:close/>
                </a:path>
              </a:pathLst>
            </a:custGeom>
            <a:solidFill>
              <a:srgbClr val="DDA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29" name="Freeform 105"/>
            <p:cNvSpPr>
              <a:spLocks/>
            </p:cNvSpPr>
            <p:nvPr/>
          </p:nvSpPr>
          <p:spPr bwMode="auto">
            <a:xfrm>
              <a:off x="2214" y="3197"/>
              <a:ext cx="45" cy="50"/>
            </a:xfrm>
            <a:custGeom>
              <a:avLst/>
              <a:gdLst/>
              <a:ahLst/>
              <a:cxnLst>
                <a:cxn ang="0">
                  <a:pos x="44" y="0"/>
                </a:cxn>
                <a:cxn ang="0">
                  <a:pos x="54" y="2"/>
                </a:cxn>
                <a:cxn ang="0">
                  <a:pos x="62" y="4"/>
                </a:cxn>
                <a:cxn ang="0">
                  <a:pos x="70" y="8"/>
                </a:cxn>
                <a:cxn ang="0">
                  <a:pos x="76" y="14"/>
                </a:cxn>
                <a:cxn ang="0">
                  <a:pos x="81" y="22"/>
                </a:cxn>
                <a:cxn ang="0">
                  <a:pos x="86" y="30"/>
                </a:cxn>
                <a:cxn ang="0">
                  <a:pos x="88" y="40"/>
                </a:cxn>
                <a:cxn ang="0">
                  <a:pos x="89" y="50"/>
                </a:cxn>
                <a:cxn ang="0">
                  <a:pos x="88" y="59"/>
                </a:cxn>
                <a:cxn ang="0">
                  <a:pos x="86" y="68"/>
                </a:cxn>
                <a:cxn ang="0">
                  <a:pos x="81" y="78"/>
                </a:cxn>
                <a:cxn ang="0">
                  <a:pos x="76" y="84"/>
                </a:cxn>
                <a:cxn ang="0">
                  <a:pos x="70" y="90"/>
                </a:cxn>
                <a:cxn ang="0">
                  <a:pos x="62" y="96"/>
                </a:cxn>
                <a:cxn ang="0">
                  <a:pos x="54" y="98"/>
                </a:cxn>
                <a:cxn ang="0">
                  <a:pos x="44" y="99"/>
                </a:cxn>
                <a:cxn ang="0">
                  <a:pos x="35" y="98"/>
                </a:cxn>
                <a:cxn ang="0">
                  <a:pos x="27" y="96"/>
                </a:cxn>
                <a:cxn ang="0">
                  <a:pos x="19" y="90"/>
                </a:cxn>
                <a:cxn ang="0">
                  <a:pos x="12" y="84"/>
                </a:cxn>
                <a:cxn ang="0">
                  <a:pos x="8" y="78"/>
                </a:cxn>
                <a:cxn ang="0">
                  <a:pos x="3" y="68"/>
                </a:cxn>
                <a:cxn ang="0">
                  <a:pos x="1" y="59"/>
                </a:cxn>
                <a:cxn ang="0">
                  <a:pos x="0" y="50"/>
                </a:cxn>
                <a:cxn ang="0">
                  <a:pos x="1" y="40"/>
                </a:cxn>
                <a:cxn ang="0">
                  <a:pos x="3" y="30"/>
                </a:cxn>
                <a:cxn ang="0">
                  <a:pos x="8" y="22"/>
                </a:cxn>
                <a:cxn ang="0">
                  <a:pos x="12" y="14"/>
                </a:cxn>
                <a:cxn ang="0">
                  <a:pos x="19" y="8"/>
                </a:cxn>
                <a:cxn ang="0">
                  <a:pos x="27" y="4"/>
                </a:cxn>
                <a:cxn ang="0">
                  <a:pos x="35" y="2"/>
                </a:cxn>
                <a:cxn ang="0">
                  <a:pos x="44" y="0"/>
                </a:cxn>
              </a:cxnLst>
              <a:rect l="0" t="0" r="r" b="b"/>
              <a:pathLst>
                <a:path w="89" h="99">
                  <a:moveTo>
                    <a:pt x="44" y="0"/>
                  </a:moveTo>
                  <a:lnTo>
                    <a:pt x="54" y="2"/>
                  </a:lnTo>
                  <a:lnTo>
                    <a:pt x="62" y="4"/>
                  </a:lnTo>
                  <a:lnTo>
                    <a:pt x="70" y="8"/>
                  </a:lnTo>
                  <a:lnTo>
                    <a:pt x="76" y="14"/>
                  </a:lnTo>
                  <a:lnTo>
                    <a:pt x="81" y="22"/>
                  </a:lnTo>
                  <a:lnTo>
                    <a:pt x="86" y="30"/>
                  </a:lnTo>
                  <a:lnTo>
                    <a:pt x="88" y="40"/>
                  </a:lnTo>
                  <a:lnTo>
                    <a:pt x="89" y="50"/>
                  </a:lnTo>
                  <a:lnTo>
                    <a:pt x="88" y="59"/>
                  </a:lnTo>
                  <a:lnTo>
                    <a:pt x="86" y="68"/>
                  </a:lnTo>
                  <a:lnTo>
                    <a:pt x="81" y="78"/>
                  </a:lnTo>
                  <a:lnTo>
                    <a:pt x="76" y="84"/>
                  </a:lnTo>
                  <a:lnTo>
                    <a:pt x="70" y="90"/>
                  </a:lnTo>
                  <a:lnTo>
                    <a:pt x="62" y="96"/>
                  </a:lnTo>
                  <a:lnTo>
                    <a:pt x="54" y="98"/>
                  </a:lnTo>
                  <a:lnTo>
                    <a:pt x="44" y="99"/>
                  </a:lnTo>
                  <a:lnTo>
                    <a:pt x="35" y="98"/>
                  </a:lnTo>
                  <a:lnTo>
                    <a:pt x="27" y="96"/>
                  </a:lnTo>
                  <a:lnTo>
                    <a:pt x="19" y="90"/>
                  </a:lnTo>
                  <a:lnTo>
                    <a:pt x="12" y="84"/>
                  </a:lnTo>
                  <a:lnTo>
                    <a:pt x="8" y="78"/>
                  </a:lnTo>
                  <a:lnTo>
                    <a:pt x="3" y="68"/>
                  </a:lnTo>
                  <a:lnTo>
                    <a:pt x="1" y="59"/>
                  </a:lnTo>
                  <a:lnTo>
                    <a:pt x="0" y="50"/>
                  </a:lnTo>
                  <a:lnTo>
                    <a:pt x="1" y="40"/>
                  </a:lnTo>
                  <a:lnTo>
                    <a:pt x="3" y="30"/>
                  </a:lnTo>
                  <a:lnTo>
                    <a:pt x="8" y="22"/>
                  </a:lnTo>
                  <a:lnTo>
                    <a:pt x="12" y="14"/>
                  </a:lnTo>
                  <a:lnTo>
                    <a:pt x="19" y="8"/>
                  </a:lnTo>
                  <a:lnTo>
                    <a:pt x="27" y="4"/>
                  </a:lnTo>
                  <a:lnTo>
                    <a:pt x="35" y="2"/>
                  </a:lnTo>
                  <a:lnTo>
                    <a:pt x="44" y="0"/>
                  </a:lnTo>
                  <a:close/>
                </a:path>
              </a:pathLst>
            </a:custGeom>
            <a:solidFill>
              <a:srgbClr val="E0A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0" name="Freeform 106"/>
            <p:cNvSpPr>
              <a:spLocks/>
            </p:cNvSpPr>
            <p:nvPr/>
          </p:nvSpPr>
          <p:spPr bwMode="auto">
            <a:xfrm>
              <a:off x="2214" y="3199"/>
              <a:ext cx="40" cy="43"/>
            </a:xfrm>
            <a:custGeom>
              <a:avLst/>
              <a:gdLst/>
              <a:ahLst/>
              <a:cxnLst>
                <a:cxn ang="0">
                  <a:pos x="39" y="0"/>
                </a:cxn>
                <a:cxn ang="0">
                  <a:pos x="47" y="1"/>
                </a:cxn>
                <a:cxn ang="0">
                  <a:pos x="54" y="3"/>
                </a:cxn>
                <a:cxn ang="0">
                  <a:pos x="61" y="7"/>
                </a:cxn>
                <a:cxn ang="0">
                  <a:pos x="67" y="12"/>
                </a:cxn>
                <a:cxn ang="0">
                  <a:pos x="71" y="18"/>
                </a:cxn>
                <a:cxn ang="0">
                  <a:pos x="75" y="25"/>
                </a:cxn>
                <a:cxn ang="0">
                  <a:pos x="77" y="33"/>
                </a:cxn>
                <a:cxn ang="0">
                  <a:pos x="78" y="42"/>
                </a:cxn>
                <a:cxn ang="0">
                  <a:pos x="77" y="50"/>
                </a:cxn>
                <a:cxn ang="0">
                  <a:pos x="75" y="58"/>
                </a:cxn>
                <a:cxn ang="0">
                  <a:pos x="71" y="65"/>
                </a:cxn>
                <a:cxn ang="0">
                  <a:pos x="67" y="72"/>
                </a:cxn>
                <a:cxn ang="0">
                  <a:pos x="61" y="78"/>
                </a:cxn>
                <a:cxn ang="0">
                  <a:pos x="54" y="81"/>
                </a:cxn>
                <a:cxn ang="0">
                  <a:pos x="47" y="84"/>
                </a:cxn>
                <a:cxn ang="0">
                  <a:pos x="39" y="85"/>
                </a:cxn>
                <a:cxn ang="0">
                  <a:pos x="31" y="84"/>
                </a:cxn>
                <a:cxn ang="0">
                  <a:pos x="24" y="81"/>
                </a:cxn>
                <a:cxn ang="0">
                  <a:pos x="17" y="78"/>
                </a:cxn>
                <a:cxn ang="0">
                  <a:pos x="11" y="72"/>
                </a:cxn>
                <a:cxn ang="0">
                  <a:pos x="7" y="65"/>
                </a:cxn>
                <a:cxn ang="0">
                  <a:pos x="3" y="58"/>
                </a:cxn>
                <a:cxn ang="0">
                  <a:pos x="1" y="50"/>
                </a:cxn>
                <a:cxn ang="0">
                  <a:pos x="0" y="42"/>
                </a:cxn>
                <a:cxn ang="0">
                  <a:pos x="1" y="33"/>
                </a:cxn>
                <a:cxn ang="0">
                  <a:pos x="3" y="25"/>
                </a:cxn>
                <a:cxn ang="0">
                  <a:pos x="7" y="18"/>
                </a:cxn>
                <a:cxn ang="0">
                  <a:pos x="11" y="12"/>
                </a:cxn>
                <a:cxn ang="0">
                  <a:pos x="17" y="7"/>
                </a:cxn>
                <a:cxn ang="0">
                  <a:pos x="24" y="3"/>
                </a:cxn>
                <a:cxn ang="0">
                  <a:pos x="31" y="1"/>
                </a:cxn>
                <a:cxn ang="0">
                  <a:pos x="39" y="0"/>
                </a:cxn>
              </a:cxnLst>
              <a:rect l="0" t="0" r="r" b="b"/>
              <a:pathLst>
                <a:path w="78" h="85">
                  <a:moveTo>
                    <a:pt x="39" y="0"/>
                  </a:moveTo>
                  <a:lnTo>
                    <a:pt x="47" y="1"/>
                  </a:lnTo>
                  <a:lnTo>
                    <a:pt x="54" y="3"/>
                  </a:lnTo>
                  <a:lnTo>
                    <a:pt x="61" y="7"/>
                  </a:lnTo>
                  <a:lnTo>
                    <a:pt x="67" y="12"/>
                  </a:lnTo>
                  <a:lnTo>
                    <a:pt x="71" y="18"/>
                  </a:lnTo>
                  <a:lnTo>
                    <a:pt x="75" y="25"/>
                  </a:lnTo>
                  <a:lnTo>
                    <a:pt x="77" y="33"/>
                  </a:lnTo>
                  <a:lnTo>
                    <a:pt x="78" y="42"/>
                  </a:lnTo>
                  <a:lnTo>
                    <a:pt x="77" y="50"/>
                  </a:lnTo>
                  <a:lnTo>
                    <a:pt x="75" y="58"/>
                  </a:lnTo>
                  <a:lnTo>
                    <a:pt x="71" y="65"/>
                  </a:lnTo>
                  <a:lnTo>
                    <a:pt x="67" y="72"/>
                  </a:lnTo>
                  <a:lnTo>
                    <a:pt x="61" y="78"/>
                  </a:lnTo>
                  <a:lnTo>
                    <a:pt x="54" y="81"/>
                  </a:lnTo>
                  <a:lnTo>
                    <a:pt x="47" y="84"/>
                  </a:lnTo>
                  <a:lnTo>
                    <a:pt x="39" y="85"/>
                  </a:lnTo>
                  <a:lnTo>
                    <a:pt x="31" y="84"/>
                  </a:lnTo>
                  <a:lnTo>
                    <a:pt x="24" y="81"/>
                  </a:lnTo>
                  <a:lnTo>
                    <a:pt x="17" y="78"/>
                  </a:lnTo>
                  <a:lnTo>
                    <a:pt x="11" y="72"/>
                  </a:lnTo>
                  <a:lnTo>
                    <a:pt x="7" y="65"/>
                  </a:lnTo>
                  <a:lnTo>
                    <a:pt x="3" y="58"/>
                  </a:lnTo>
                  <a:lnTo>
                    <a:pt x="1" y="50"/>
                  </a:lnTo>
                  <a:lnTo>
                    <a:pt x="0" y="42"/>
                  </a:lnTo>
                  <a:lnTo>
                    <a:pt x="1" y="33"/>
                  </a:lnTo>
                  <a:lnTo>
                    <a:pt x="3" y="25"/>
                  </a:lnTo>
                  <a:lnTo>
                    <a:pt x="7" y="18"/>
                  </a:lnTo>
                  <a:lnTo>
                    <a:pt x="11" y="12"/>
                  </a:lnTo>
                  <a:lnTo>
                    <a:pt x="17" y="7"/>
                  </a:lnTo>
                  <a:lnTo>
                    <a:pt x="24" y="3"/>
                  </a:lnTo>
                  <a:lnTo>
                    <a:pt x="31" y="1"/>
                  </a:lnTo>
                  <a:lnTo>
                    <a:pt x="39" y="0"/>
                  </a:lnTo>
                  <a:close/>
                </a:path>
              </a:pathLst>
            </a:custGeom>
            <a:solidFill>
              <a:srgbClr val="E5AD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1" name="Freeform 107"/>
            <p:cNvSpPr>
              <a:spLocks/>
            </p:cNvSpPr>
            <p:nvPr/>
          </p:nvSpPr>
          <p:spPr bwMode="auto">
            <a:xfrm>
              <a:off x="2217" y="3199"/>
              <a:ext cx="33" cy="36"/>
            </a:xfrm>
            <a:custGeom>
              <a:avLst/>
              <a:gdLst/>
              <a:ahLst/>
              <a:cxnLst>
                <a:cxn ang="0">
                  <a:pos x="33" y="0"/>
                </a:cxn>
                <a:cxn ang="0">
                  <a:pos x="45" y="2"/>
                </a:cxn>
                <a:cxn ang="0">
                  <a:pos x="57" y="10"/>
                </a:cxn>
                <a:cxn ang="0">
                  <a:pos x="64" y="22"/>
                </a:cxn>
                <a:cxn ang="0">
                  <a:pos x="66" y="36"/>
                </a:cxn>
                <a:cxn ang="0">
                  <a:pos x="64" y="50"/>
                </a:cxn>
                <a:cxn ang="0">
                  <a:pos x="57" y="61"/>
                </a:cxn>
                <a:cxn ang="0">
                  <a:pos x="45" y="69"/>
                </a:cxn>
                <a:cxn ang="0">
                  <a:pos x="33" y="71"/>
                </a:cxn>
                <a:cxn ang="0">
                  <a:pos x="20" y="69"/>
                </a:cxn>
                <a:cxn ang="0">
                  <a:pos x="10" y="61"/>
                </a:cxn>
                <a:cxn ang="0">
                  <a:pos x="3" y="50"/>
                </a:cxn>
                <a:cxn ang="0">
                  <a:pos x="0" y="36"/>
                </a:cxn>
                <a:cxn ang="0">
                  <a:pos x="3" y="22"/>
                </a:cxn>
                <a:cxn ang="0">
                  <a:pos x="10" y="10"/>
                </a:cxn>
                <a:cxn ang="0">
                  <a:pos x="20" y="2"/>
                </a:cxn>
                <a:cxn ang="0">
                  <a:pos x="33" y="0"/>
                </a:cxn>
              </a:cxnLst>
              <a:rect l="0" t="0" r="r" b="b"/>
              <a:pathLst>
                <a:path w="66" h="71">
                  <a:moveTo>
                    <a:pt x="33" y="0"/>
                  </a:moveTo>
                  <a:lnTo>
                    <a:pt x="45" y="2"/>
                  </a:lnTo>
                  <a:lnTo>
                    <a:pt x="57" y="10"/>
                  </a:lnTo>
                  <a:lnTo>
                    <a:pt x="64" y="22"/>
                  </a:lnTo>
                  <a:lnTo>
                    <a:pt x="66" y="36"/>
                  </a:lnTo>
                  <a:lnTo>
                    <a:pt x="64" y="50"/>
                  </a:lnTo>
                  <a:lnTo>
                    <a:pt x="57" y="61"/>
                  </a:lnTo>
                  <a:lnTo>
                    <a:pt x="45" y="69"/>
                  </a:lnTo>
                  <a:lnTo>
                    <a:pt x="33" y="71"/>
                  </a:lnTo>
                  <a:lnTo>
                    <a:pt x="20" y="69"/>
                  </a:lnTo>
                  <a:lnTo>
                    <a:pt x="10" y="61"/>
                  </a:lnTo>
                  <a:lnTo>
                    <a:pt x="3" y="50"/>
                  </a:lnTo>
                  <a:lnTo>
                    <a:pt x="0" y="36"/>
                  </a:lnTo>
                  <a:lnTo>
                    <a:pt x="3" y="22"/>
                  </a:lnTo>
                  <a:lnTo>
                    <a:pt x="10" y="10"/>
                  </a:lnTo>
                  <a:lnTo>
                    <a:pt x="20" y="2"/>
                  </a:lnTo>
                  <a:lnTo>
                    <a:pt x="33" y="0"/>
                  </a:lnTo>
                  <a:close/>
                </a:path>
              </a:pathLst>
            </a:custGeom>
            <a:solidFill>
              <a:srgbClr val="EAB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2" name="Freeform 108"/>
            <p:cNvSpPr>
              <a:spLocks/>
            </p:cNvSpPr>
            <p:nvPr/>
          </p:nvSpPr>
          <p:spPr bwMode="auto">
            <a:xfrm>
              <a:off x="2207" y="3322"/>
              <a:ext cx="40" cy="45"/>
            </a:xfrm>
            <a:custGeom>
              <a:avLst/>
              <a:gdLst/>
              <a:ahLst/>
              <a:cxnLst>
                <a:cxn ang="0">
                  <a:pos x="40" y="0"/>
                </a:cxn>
                <a:cxn ang="0">
                  <a:pos x="48" y="1"/>
                </a:cxn>
                <a:cxn ang="0">
                  <a:pos x="55" y="3"/>
                </a:cxn>
                <a:cxn ang="0">
                  <a:pos x="62" y="7"/>
                </a:cxn>
                <a:cxn ang="0">
                  <a:pos x="68" y="12"/>
                </a:cxn>
                <a:cxn ang="0">
                  <a:pos x="72" y="19"/>
                </a:cxn>
                <a:cxn ang="0">
                  <a:pos x="76" y="26"/>
                </a:cxn>
                <a:cxn ang="0">
                  <a:pos x="78" y="34"/>
                </a:cxn>
                <a:cxn ang="0">
                  <a:pos x="79" y="43"/>
                </a:cxn>
                <a:cxn ang="0">
                  <a:pos x="78" y="51"/>
                </a:cxn>
                <a:cxn ang="0">
                  <a:pos x="76" y="60"/>
                </a:cxn>
                <a:cxn ang="0">
                  <a:pos x="72" y="66"/>
                </a:cxn>
                <a:cxn ang="0">
                  <a:pos x="68" y="73"/>
                </a:cxn>
                <a:cxn ang="0">
                  <a:pos x="62" y="79"/>
                </a:cxn>
                <a:cxn ang="0">
                  <a:pos x="55" y="83"/>
                </a:cxn>
                <a:cxn ang="0">
                  <a:pos x="48" y="85"/>
                </a:cxn>
                <a:cxn ang="0">
                  <a:pos x="40" y="86"/>
                </a:cxn>
                <a:cxn ang="0">
                  <a:pos x="32" y="85"/>
                </a:cxn>
                <a:cxn ang="0">
                  <a:pos x="25" y="83"/>
                </a:cxn>
                <a:cxn ang="0">
                  <a:pos x="18" y="79"/>
                </a:cxn>
                <a:cxn ang="0">
                  <a:pos x="11" y="73"/>
                </a:cxn>
                <a:cxn ang="0">
                  <a:pos x="7" y="66"/>
                </a:cxn>
                <a:cxn ang="0">
                  <a:pos x="3" y="60"/>
                </a:cxn>
                <a:cxn ang="0">
                  <a:pos x="1" y="51"/>
                </a:cxn>
                <a:cxn ang="0">
                  <a:pos x="0" y="43"/>
                </a:cxn>
                <a:cxn ang="0">
                  <a:pos x="1" y="34"/>
                </a:cxn>
                <a:cxn ang="0">
                  <a:pos x="3" y="26"/>
                </a:cxn>
                <a:cxn ang="0">
                  <a:pos x="7" y="19"/>
                </a:cxn>
                <a:cxn ang="0">
                  <a:pos x="11" y="12"/>
                </a:cxn>
                <a:cxn ang="0">
                  <a:pos x="18" y="7"/>
                </a:cxn>
                <a:cxn ang="0">
                  <a:pos x="25" y="3"/>
                </a:cxn>
                <a:cxn ang="0">
                  <a:pos x="32" y="1"/>
                </a:cxn>
                <a:cxn ang="0">
                  <a:pos x="40" y="0"/>
                </a:cxn>
              </a:cxnLst>
              <a:rect l="0" t="0" r="r" b="b"/>
              <a:pathLst>
                <a:path w="79" h="86">
                  <a:moveTo>
                    <a:pt x="40" y="0"/>
                  </a:moveTo>
                  <a:lnTo>
                    <a:pt x="48" y="1"/>
                  </a:lnTo>
                  <a:lnTo>
                    <a:pt x="55" y="3"/>
                  </a:lnTo>
                  <a:lnTo>
                    <a:pt x="62" y="7"/>
                  </a:lnTo>
                  <a:lnTo>
                    <a:pt x="68" y="12"/>
                  </a:lnTo>
                  <a:lnTo>
                    <a:pt x="72" y="19"/>
                  </a:lnTo>
                  <a:lnTo>
                    <a:pt x="76" y="26"/>
                  </a:lnTo>
                  <a:lnTo>
                    <a:pt x="78" y="34"/>
                  </a:lnTo>
                  <a:lnTo>
                    <a:pt x="79" y="43"/>
                  </a:lnTo>
                  <a:lnTo>
                    <a:pt x="78" y="51"/>
                  </a:lnTo>
                  <a:lnTo>
                    <a:pt x="76" y="60"/>
                  </a:lnTo>
                  <a:lnTo>
                    <a:pt x="72" y="66"/>
                  </a:lnTo>
                  <a:lnTo>
                    <a:pt x="68" y="73"/>
                  </a:lnTo>
                  <a:lnTo>
                    <a:pt x="62" y="79"/>
                  </a:lnTo>
                  <a:lnTo>
                    <a:pt x="55" y="83"/>
                  </a:lnTo>
                  <a:lnTo>
                    <a:pt x="48" y="85"/>
                  </a:lnTo>
                  <a:lnTo>
                    <a:pt x="40" y="86"/>
                  </a:lnTo>
                  <a:lnTo>
                    <a:pt x="32" y="85"/>
                  </a:lnTo>
                  <a:lnTo>
                    <a:pt x="25" y="83"/>
                  </a:lnTo>
                  <a:lnTo>
                    <a:pt x="18" y="79"/>
                  </a:lnTo>
                  <a:lnTo>
                    <a:pt x="11" y="73"/>
                  </a:lnTo>
                  <a:lnTo>
                    <a:pt x="7" y="66"/>
                  </a:lnTo>
                  <a:lnTo>
                    <a:pt x="3" y="60"/>
                  </a:lnTo>
                  <a:lnTo>
                    <a:pt x="1" y="51"/>
                  </a:lnTo>
                  <a:lnTo>
                    <a:pt x="0" y="43"/>
                  </a:lnTo>
                  <a:lnTo>
                    <a:pt x="1" y="34"/>
                  </a:lnTo>
                  <a:lnTo>
                    <a:pt x="3" y="26"/>
                  </a:lnTo>
                  <a:lnTo>
                    <a:pt x="7" y="19"/>
                  </a:lnTo>
                  <a:lnTo>
                    <a:pt x="11" y="12"/>
                  </a:lnTo>
                  <a:lnTo>
                    <a:pt x="18" y="7"/>
                  </a:lnTo>
                  <a:lnTo>
                    <a:pt x="25" y="3"/>
                  </a:lnTo>
                  <a:lnTo>
                    <a:pt x="32" y="1"/>
                  </a:lnTo>
                  <a:lnTo>
                    <a:pt x="40" y="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3" name="Freeform 109"/>
            <p:cNvSpPr>
              <a:spLocks/>
            </p:cNvSpPr>
            <p:nvPr/>
          </p:nvSpPr>
          <p:spPr bwMode="auto">
            <a:xfrm>
              <a:off x="2208" y="3322"/>
              <a:ext cx="37" cy="43"/>
            </a:xfrm>
            <a:custGeom>
              <a:avLst/>
              <a:gdLst/>
              <a:ahLst/>
              <a:cxnLst>
                <a:cxn ang="0">
                  <a:pos x="38" y="0"/>
                </a:cxn>
                <a:cxn ang="0">
                  <a:pos x="46" y="1"/>
                </a:cxn>
                <a:cxn ang="0">
                  <a:pos x="53" y="3"/>
                </a:cxn>
                <a:cxn ang="0">
                  <a:pos x="59" y="7"/>
                </a:cxn>
                <a:cxn ang="0">
                  <a:pos x="64" y="11"/>
                </a:cxn>
                <a:cxn ang="0">
                  <a:pos x="69" y="18"/>
                </a:cxn>
                <a:cxn ang="0">
                  <a:pos x="72" y="25"/>
                </a:cxn>
                <a:cxn ang="0">
                  <a:pos x="74" y="33"/>
                </a:cxn>
                <a:cxn ang="0">
                  <a:pos x="75" y="41"/>
                </a:cxn>
                <a:cxn ang="0">
                  <a:pos x="74" y="49"/>
                </a:cxn>
                <a:cxn ang="0">
                  <a:pos x="72" y="57"/>
                </a:cxn>
                <a:cxn ang="0">
                  <a:pos x="69" y="64"/>
                </a:cxn>
                <a:cxn ang="0">
                  <a:pos x="64" y="70"/>
                </a:cxn>
                <a:cxn ang="0">
                  <a:pos x="59" y="76"/>
                </a:cxn>
                <a:cxn ang="0">
                  <a:pos x="53" y="79"/>
                </a:cxn>
                <a:cxn ang="0">
                  <a:pos x="46" y="81"/>
                </a:cxn>
                <a:cxn ang="0">
                  <a:pos x="38" y="83"/>
                </a:cxn>
                <a:cxn ang="0">
                  <a:pos x="30" y="81"/>
                </a:cxn>
                <a:cxn ang="0">
                  <a:pos x="23" y="79"/>
                </a:cxn>
                <a:cxn ang="0">
                  <a:pos x="17" y="76"/>
                </a:cxn>
                <a:cxn ang="0">
                  <a:pos x="11" y="70"/>
                </a:cxn>
                <a:cxn ang="0">
                  <a:pos x="7" y="64"/>
                </a:cxn>
                <a:cxn ang="0">
                  <a:pos x="3" y="57"/>
                </a:cxn>
                <a:cxn ang="0">
                  <a:pos x="1" y="49"/>
                </a:cxn>
                <a:cxn ang="0">
                  <a:pos x="0" y="41"/>
                </a:cxn>
                <a:cxn ang="0">
                  <a:pos x="1" y="33"/>
                </a:cxn>
                <a:cxn ang="0">
                  <a:pos x="3" y="25"/>
                </a:cxn>
                <a:cxn ang="0">
                  <a:pos x="7" y="18"/>
                </a:cxn>
                <a:cxn ang="0">
                  <a:pos x="11" y="11"/>
                </a:cxn>
                <a:cxn ang="0">
                  <a:pos x="17" y="7"/>
                </a:cxn>
                <a:cxn ang="0">
                  <a:pos x="23" y="3"/>
                </a:cxn>
                <a:cxn ang="0">
                  <a:pos x="30" y="1"/>
                </a:cxn>
                <a:cxn ang="0">
                  <a:pos x="38" y="0"/>
                </a:cxn>
              </a:cxnLst>
              <a:rect l="0" t="0" r="r" b="b"/>
              <a:pathLst>
                <a:path w="75" h="83">
                  <a:moveTo>
                    <a:pt x="38" y="0"/>
                  </a:moveTo>
                  <a:lnTo>
                    <a:pt x="46" y="1"/>
                  </a:lnTo>
                  <a:lnTo>
                    <a:pt x="53" y="3"/>
                  </a:lnTo>
                  <a:lnTo>
                    <a:pt x="59" y="7"/>
                  </a:lnTo>
                  <a:lnTo>
                    <a:pt x="64" y="11"/>
                  </a:lnTo>
                  <a:lnTo>
                    <a:pt x="69" y="18"/>
                  </a:lnTo>
                  <a:lnTo>
                    <a:pt x="72" y="25"/>
                  </a:lnTo>
                  <a:lnTo>
                    <a:pt x="74" y="33"/>
                  </a:lnTo>
                  <a:lnTo>
                    <a:pt x="75" y="41"/>
                  </a:lnTo>
                  <a:lnTo>
                    <a:pt x="74" y="49"/>
                  </a:lnTo>
                  <a:lnTo>
                    <a:pt x="72" y="57"/>
                  </a:lnTo>
                  <a:lnTo>
                    <a:pt x="69" y="64"/>
                  </a:lnTo>
                  <a:lnTo>
                    <a:pt x="64" y="70"/>
                  </a:lnTo>
                  <a:lnTo>
                    <a:pt x="59" y="76"/>
                  </a:lnTo>
                  <a:lnTo>
                    <a:pt x="53" y="79"/>
                  </a:lnTo>
                  <a:lnTo>
                    <a:pt x="46" y="81"/>
                  </a:lnTo>
                  <a:lnTo>
                    <a:pt x="38" y="83"/>
                  </a:lnTo>
                  <a:lnTo>
                    <a:pt x="30" y="81"/>
                  </a:lnTo>
                  <a:lnTo>
                    <a:pt x="23" y="79"/>
                  </a:lnTo>
                  <a:lnTo>
                    <a:pt x="17" y="76"/>
                  </a:lnTo>
                  <a:lnTo>
                    <a:pt x="11" y="70"/>
                  </a:lnTo>
                  <a:lnTo>
                    <a:pt x="7" y="64"/>
                  </a:lnTo>
                  <a:lnTo>
                    <a:pt x="3" y="57"/>
                  </a:lnTo>
                  <a:lnTo>
                    <a:pt x="1" y="49"/>
                  </a:lnTo>
                  <a:lnTo>
                    <a:pt x="0" y="41"/>
                  </a:lnTo>
                  <a:lnTo>
                    <a:pt x="1" y="33"/>
                  </a:lnTo>
                  <a:lnTo>
                    <a:pt x="3" y="25"/>
                  </a:lnTo>
                  <a:lnTo>
                    <a:pt x="7" y="18"/>
                  </a:lnTo>
                  <a:lnTo>
                    <a:pt x="11" y="11"/>
                  </a:lnTo>
                  <a:lnTo>
                    <a:pt x="17" y="7"/>
                  </a:lnTo>
                  <a:lnTo>
                    <a:pt x="23" y="3"/>
                  </a:lnTo>
                  <a:lnTo>
                    <a:pt x="30" y="1"/>
                  </a:lnTo>
                  <a:lnTo>
                    <a:pt x="38" y="0"/>
                  </a:lnTo>
                  <a:close/>
                </a:path>
              </a:pathLst>
            </a:custGeom>
            <a:solidFill>
              <a:srgbClr val="BC72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4" name="Freeform 110"/>
            <p:cNvSpPr>
              <a:spLocks/>
            </p:cNvSpPr>
            <p:nvPr/>
          </p:nvSpPr>
          <p:spPr bwMode="auto">
            <a:xfrm>
              <a:off x="2208" y="3324"/>
              <a:ext cx="36" cy="38"/>
            </a:xfrm>
            <a:custGeom>
              <a:avLst/>
              <a:gdLst/>
              <a:ahLst/>
              <a:cxnLst>
                <a:cxn ang="0">
                  <a:pos x="36" y="0"/>
                </a:cxn>
                <a:cxn ang="0">
                  <a:pos x="43" y="1"/>
                </a:cxn>
                <a:cxn ang="0">
                  <a:pos x="48" y="3"/>
                </a:cxn>
                <a:cxn ang="0">
                  <a:pos x="55" y="7"/>
                </a:cxn>
                <a:cxn ang="0">
                  <a:pos x="60" y="11"/>
                </a:cxn>
                <a:cxn ang="0">
                  <a:pos x="65" y="17"/>
                </a:cxn>
                <a:cxn ang="0">
                  <a:pos x="68" y="23"/>
                </a:cxn>
                <a:cxn ang="0">
                  <a:pos x="69" y="30"/>
                </a:cxn>
                <a:cxn ang="0">
                  <a:pos x="70" y="38"/>
                </a:cxn>
                <a:cxn ang="0">
                  <a:pos x="69" y="46"/>
                </a:cxn>
                <a:cxn ang="0">
                  <a:pos x="68" y="53"/>
                </a:cxn>
                <a:cxn ang="0">
                  <a:pos x="65" y="60"/>
                </a:cxn>
                <a:cxn ang="0">
                  <a:pos x="60" y="65"/>
                </a:cxn>
                <a:cxn ang="0">
                  <a:pos x="55" y="70"/>
                </a:cxn>
                <a:cxn ang="0">
                  <a:pos x="48" y="74"/>
                </a:cxn>
                <a:cxn ang="0">
                  <a:pos x="43" y="76"/>
                </a:cxn>
                <a:cxn ang="0">
                  <a:pos x="36" y="77"/>
                </a:cxn>
                <a:cxn ang="0">
                  <a:pos x="29" y="76"/>
                </a:cxn>
                <a:cxn ang="0">
                  <a:pos x="22" y="74"/>
                </a:cxn>
                <a:cxn ang="0">
                  <a:pos x="16" y="70"/>
                </a:cxn>
                <a:cxn ang="0">
                  <a:pos x="10" y="65"/>
                </a:cxn>
                <a:cxn ang="0">
                  <a:pos x="6" y="60"/>
                </a:cxn>
                <a:cxn ang="0">
                  <a:pos x="2" y="53"/>
                </a:cxn>
                <a:cxn ang="0">
                  <a:pos x="1" y="46"/>
                </a:cxn>
                <a:cxn ang="0">
                  <a:pos x="0" y="38"/>
                </a:cxn>
                <a:cxn ang="0">
                  <a:pos x="1" y="30"/>
                </a:cxn>
                <a:cxn ang="0">
                  <a:pos x="2" y="23"/>
                </a:cxn>
                <a:cxn ang="0">
                  <a:pos x="6" y="17"/>
                </a:cxn>
                <a:cxn ang="0">
                  <a:pos x="10" y="11"/>
                </a:cxn>
                <a:cxn ang="0">
                  <a:pos x="16" y="7"/>
                </a:cxn>
                <a:cxn ang="0">
                  <a:pos x="22" y="3"/>
                </a:cxn>
                <a:cxn ang="0">
                  <a:pos x="29" y="1"/>
                </a:cxn>
                <a:cxn ang="0">
                  <a:pos x="36" y="0"/>
                </a:cxn>
              </a:cxnLst>
              <a:rect l="0" t="0" r="r" b="b"/>
              <a:pathLst>
                <a:path w="70" h="77">
                  <a:moveTo>
                    <a:pt x="36" y="0"/>
                  </a:moveTo>
                  <a:lnTo>
                    <a:pt x="43" y="1"/>
                  </a:lnTo>
                  <a:lnTo>
                    <a:pt x="48" y="3"/>
                  </a:lnTo>
                  <a:lnTo>
                    <a:pt x="55" y="7"/>
                  </a:lnTo>
                  <a:lnTo>
                    <a:pt x="60" y="11"/>
                  </a:lnTo>
                  <a:lnTo>
                    <a:pt x="65" y="17"/>
                  </a:lnTo>
                  <a:lnTo>
                    <a:pt x="68" y="23"/>
                  </a:lnTo>
                  <a:lnTo>
                    <a:pt x="69" y="30"/>
                  </a:lnTo>
                  <a:lnTo>
                    <a:pt x="70" y="38"/>
                  </a:lnTo>
                  <a:lnTo>
                    <a:pt x="69" y="46"/>
                  </a:lnTo>
                  <a:lnTo>
                    <a:pt x="68" y="53"/>
                  </a:lnTo>
                  <a:lnTo>
                    <a:pt x="65" y="60"/>
                  </a:lnTo>
                  <a:lnTo>
                    <a:pt x="60" y="65"/>
                  </a:lnTo>
                  <a:lnTo>
                    <a:pt x="55" y="70"/>
                  </a:lnTo>
                  <a:lnTo>
                    <a:pt x="48" y="74"/>
                  </a:lnTo>
                  <a:lnTo>
                    <a:pt x="43" y="76"/>
                  </a:lnTo>
                  <a:lnTo>
                    <a:pt x="36" y="77"/>
                  </a:lnTo>
                  <a:lnTo>
                    <a:pt x="29" y="76"/>
                  </a:lnTo>
                  <a:lnTo>
                    <a:pt x="22" y="74"/>
                  </a:lnTo>
                  <a:lnTo>
                    <a:pt x="16" y="70"/>
                  </a:lnTo>
                  <a:lnTo>
                    <a:pt x="10" y="65"/>
                  </a:lnTo>
                  <a:lnTo>
                    <a:pt x="6" y="60"/>
                  </a:lnTo>
                  <a:lnTo>
                    <a:pt x="2" y="53"/>
                  </a:lnTo>
                  <a:lnTo>
                    <a:pt x="1" y="46"/>
                  </a:lnTo>
                  <a:lnTo>
                    <a:pt x="0" y="38"/>
                  </a:lnTo>
                  <a:lnTo>
                    <a:pt x="1" y="30"/>
                  </a:lnTo>
                  <a:lnTo>
                    <a:pt x="2" y="23"/>
                  </a:lnTo>
                  <a:lnTo>
                    <a:pt x="6" y="17"/>
                  </a:lnTo>
                  <a:lnTo>
                    <a:pt x="10" y="11"/>
                  </a:lnTo>
                  <a:lnTo>
                    <a:pt x="16" y="7"/>
                  </a:lnTo>
                  <a:lnTo>
                    <a:pt x="22" y="3"/>
                  </a:lnTo>
                  <a:lnTo>
                    <a:pt x="29" y="1"/>
                  </a:lnTo>
                  <a:lnTo>
                    <a:pt x="36" y="0"/>
                  </a:lnTo>
                  <a:close/>
                </a:path>
              </a:pathLst>
            </a:custGeom>
            <a:solidFill>
              <a:srgbClr val="C17A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5" name="Freeform 111"/>
            <p:cNvSpPr>
              <a:spLocks/>
            </p:cNvSpPr>
            <p:nvPr/>
          </p:nvSpPr>
          <p:spPr bwMode="auto">
            <a:xfrm>
              <a:off x="2208" y="3324"/>
              <a:ext cx="34" cy="36"/>
            </a:xfrm>
            <a:custGeom>
              <a:avLst/>
              <a:gdLst/>
              <a:ahLst/>
              <a:cxnLst>
                <a:cxn ang="0">
                  <a:pos x="34" y="0"/>
                </a:cxn>
                <a:cxn ang="0">
                  <a:pos x="46" y="2"/>
                </a:cxn>
                <a:cxn ang="0">
                  <a:pos x="57" y="10"/>
                </a:cxn>
                <a:cxn ang="0">
                  <a:pos x="64" y="22"/>
                </a:cxn>
                <a:cxn ang="0">
                  <a:pos x="66" y="36"/>
                </a:cxn>
                <a:cxn ang="0">
                  <a:pos x="64" y="49"/>
                </a:cxn>
                <a:cxn ang="0">
                  <a:pos x="57" y="61"/>
                </a:cxn>
                <a:cxn ang="0">
                  <a:pos x="46" y="69"/>
                </a:cxn>
                <a:cxn ang="0">
                  <a:pos x="34" y="71"/>
                </a:cxn>
                <a:cxn ang="0">
                  <a:pos x="21" y="69"/>
                </a:cxn>
                <a:cxn ang="0">
                  <a:pos x="11" y="61"/>
                </a:cxn>
                <a:cxn ang="0">
                  <a:pos x="3" y="49"/>
                </a:cxn>
                <a:cxn ang="0">
                  <a:pos x="0" y="36"/>
                </a:cxn>
                <a:cxn ang="0">
                  <a:pos x="3" y="22"/>
                </a:cxn>
                <a:cxn ang="0">
                  <a:pos x="11" y="10"/>
                </a:cxn>
                <a:cxn ang="0">
                  <a:pos x="21" y="2"/>
                </a:cxn>
                <a:cxn ang="0">
                  <a:pos x="34" y="0"/>
                </a:cxn>
              </a:cxnLst>
              <a:rect l="0" t="0" r="r" b="b"/>
              <a:pathLst>
                <a:path w="66" h="71">
                  <a:moveTo>
                    <a:pt x="34" y="0"/>
                  </a:moveTo>
                  <a:lnTo>
                    <a:pt x="46" y="2"/>
                  </a:lnTo>
                  <a:lnTo>
                    <a:pt x="57" y="10"/>
                  </a:lnTo>
                  <a:lnTo>
                    <a:pt x="64" y="22"/>
                  </a:lnTo>
                  <a:lnTo>
                    <a:pt x="66" y="36"/>
                  </a:lnTo>
                  <a:lnTo>
                    <a:pt x="64" y="49"/>
                  </a:lnTo>
                  <a:lnTo>
                    <a:pt x="57" y="61"/>
                  </a:lnTo>
                  <a:lnTo>
                    <a:pt x="46" y="69"/>
                  </a:lnTo>
                  <a:lnTo>
                    <a:pt x="34" y="71"/>
                  </a:lnTo>
                  <a:lnTo>
                    <a:pt x="21" y="69"/>
                  </a:lnTo>
                  <a:lnTo>
                    <a:pt x="11" y="61"/>
                  </a:lnTo>
                  <a:lnTo>
                    <a:pt x="3" y="49"/>
                  </a:lnTo>
                  <a:lnTo>
                    <a:pt x="0" y="36"/>
                  </a:lnTo>
                  <a:lnTo>
                    <a:pt x="3" y="22"/>
                  </a:lnTo>
                  <a:lnTo>
                    <a:pt x="11" y="10"/>
                  </a:lnTo>
                  <a:lnTo>
                    <a:pt x="21" y="2"/>
                  </a:lnTo>
                  <a:lnTo>
                    <a:pt x="34" y="0"/>
                  </a:lnTo>
                  <a:close/>
                </a:path>
              </a:pathLst>
            </a:custGeom>
            <a:solidFill>
              <a:srgbClr val="C47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6" name="Freeform 112"/>
            <p:cNvSpPr>
              <a:spLocks/>
            </p:cNvSpPr>
            <p:nvPr/>
          </p:nvSpPr>
          <p:spPr bwMode="auto">
            <a:xfrm>
              <a:off x="2210" y="3326"/>
              <a:ext cx="30" cy="33"/>
            </a:xfrm>
            <a:custGeom>
              <a:avLst/>
              <a:gdLst/>
              <a:ahLst/>
              <a:cxnLst>
                <a:cxn ang="0">
                  <a:pos x="30" y="0"/>
                </a:cxn>
                <a:cxn ang="0">
                  <a:pos x="43" y="2"/>
                </a:cxn>
                <a:cxn ang="0">
                  <a:pos x="52" y="9"/>
                </a:cxn>
                <a:cxn ang="0">
                  <a:pos x="59" y="20"/>
                </a:cxn>
                <a:cxn ang="0">
                  <a:pos x="61" y="32"/>
                </a:cxn>
                <a:cxn ang="0">
                  <a:pos x="59" y="45"/>
                </a:cxn>
                <a:cxn ang="0">
                  <a:pos x="52" y="55"/>
                </a:cxn>
                <a:cxn ang="0">
                  <a:pos x="43" y="63"/>
                </a:cxn>
                <a:cxn ang="0">
                  <a:pos x="30" y="66"/>
                </a:cxn>
                <a:cxn ang="0">
                  <a:pos x="19" y="63"/>
                </a:cxn>
                <a:cxn ang="0">
                  <a:pos x="10" y="55"/>
                </a:cxn>
                <a:cxn ang="0">
                  <a:pos x="3" y="45"/>
                </a:cxn>
                <a:cxn ang="0">
                  <a:pos x="0" y="32"/>
                </a:cxn>
                <a:cxn ang="0">
                  <a:pos x="3" y="20"/>
                </a:cxn>
                <a:cxn ang="0">
                  <a:pos x="10" y="9"/>
                </a:cxn>
                <a:cxn ang="0">
                  <a:pos x="19" y="2"/>
                </a:cxn>
                <a:cxn ang="0">
                  <a:pos x="30" y="0"/>
                </a:cxn>
              </a:cxnLst>
              <a:rect l="0" t="0" r="r" b="b"/>
              <a:pathLst>
                <a:path w="61" h="66">
                  <a:moveTo>
                    <a:pt x="30" y="0"/>
                  </a:moveTo>
                  <a:lnTo>
                    <a:pt x="43" y="2"/>
                  </a:lnTo>
                  <a:lnTo>
                    <a:pt x="52" y="9"/>
                  </a:lnTo>
                  <a:lnTo>
                    <a:pt x="59" y="20"/>
                  </a:lnTo>
                  <a:lnTo>
                    <a:pt x="61" y="32"/>
                  </a:lnTo>
                  <a:lnTo>
                    <a:pt x="59" y="45"/>
                  </a:lnTo>
                  <a:lnTo>
                    <a:pt x="52" y="55"/>
                  </a:lnTo>
                  <a:lnTo>
                    <a:pt x="43" y="63"/>
                  </a:lnTo>
                  <a:lnTo>
                    <a:pt x="30" y="66"/>
                  </a:lnTo>
                  <a:lnTo>
                    <a:pt x="19" y="63"/>
                  </a:lnTo>
                  <a:lnTo>
                    <a:pt x="10" y="55"/>
                  </a:lnTo>
                  <a:lnTo>
                    <a:pt x="3" y="45"/>
                  </a:lnTo>
                  <a:lnTo>
                    <a:pt x="0" y="32"/>
                  </a:lnTo>
                  <a:lnTo>
                    <a:pt x="3" y="20"/>
                  </a:lnTo>
                  <a:lnTo>
                    <a:pt x="10" y="9"/>
                  </a:lnTo>
                  <a:lnTo>
                    <a:pt x="19" y="2"/>
                  </a:lnTo>
                  <a:lnTo>
                    <a:pt x="30" y="0"/>
                  </a:lnTo>
                  <a:close/>
                </a:path>
              </a:pathLst>
            </a:custGeom>
            <a:solidFill>
              <a:srgbClr val="C98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7" name="Freeform 113"/>
            <p:cNvSpPr>
              <a:spLocks/>
            </p:cNvSpPr>
            <p:nvPr/>
          </p:nvSpPr>
          <p:spPr bwMode="auto">
            <a:xfrm>
              <a:off x="2210" y="3326"/>
              <a:ext cx="28" cy="31"/>
            </a:xfrm>
            <a:custGeom>
              <a:avLst/>
              <a:gdLst/>
              <a:ahLst/>
              <a:cxnLst>
                <a:cxn ang="0">
                  <a:pos x="27" y="0"/>
                </a:cxn>
                <a:cxn ang="0">
                  <a:pos x="39" y="3"/>
                </a:cxn>
                <a:cxn ang="0">
                  <a:pos x="47" y="8"/>
                </a:cxn>
                <a:cxn ang="0">
                  <a:pos x="52" y="19"/>
                </a:cxn>
                <a:cxn ang="0">
                  <a:pos x="55" y="30"/>
                </a:cxn>
                <a:cxn ang="0">
                  <a:pos x="52" y="42"/>
                </a:cxn>
                <a:cxn ang="0">
                  <a:pos x="47" y="51"/>
                </a:cxn>
                <a:cxn ang="0">
                  <a:pos x="39" y="58"/>
                </a:cxn>
                <a:cxn ang="0">
                  <a:pos x="27" y="60"/>
                </a:cxn>
                <a:cxn ang="0">
                  <a:pos x="17" y="58"/>
                </a:cxn>
                <a:cxn ang="0">
                  <a:pos x="8" y="51"/>
                </a:cxn>
                <a:cxn ang="0">
                  <a:pos x="2" y="42"/>
                </a:cxn>
                <a:cxn ang="0">
                  <a:pos x="0" y="30"/>
                </a:cxn>
                <a:cxn ang="0">
                  <a:pos x="2" y="19"/>
                </a:cxn>
                <a:cxn ang="0">
                  <a:pos x="8" y="8"/>
                </a:cxn>
                <a:cxn ang="0">
                  <a:pos x="17" y="3"/>
                </a:cxn>
                <a:cxn ang="0">
                  <a:pos x="27" y="0"/>
                </a:cxn>
              </a:cxnLst>
              <a:rect l="0" t="0" r="r" b="b"/>
              <a:pathLst>
                <a:path w="55" h="60">
                  <a:moveTo>
                    <a:pt x="27" y="0"/>
                  </a:moveTo>
                  <a:lnTo>
                    <a:pt x="39" y="3"/>
                  </a:lnTo>
                  <a:lnTo>
                    <a:pt x="47" y="8"/>
                  </a:lnTo>
                  <a:lnTo>
                    <a:pt x="52" y="19"/>
                  </a:lnTo>
                  <a:lnTo>
                    <a:pt x="55" y="30"/>
                  </a:lnTo>
                  <a:lnTo>
                    <a:pt x="52" y="42"/>
                  </a:lnTo>
                  <a:lnTo>
                    <a:pt x="47" y="51"/>
                  </a:lnTo>
                  <a:lnTo>
                    <a:pt x="39" y="58"/>
                  </a:lnTo>
                  <a:lnTo>
                    <a:pt x="27" y="60"/>
                  </a:lnTo>
                  <a:lnTo>
                    <a:pt x="17" y="58"/>
                  </a:lnTo>
                  <a:lnTo>
                    <a:pt x="8" y="51"/>
                  </a:lnTo>
                  <a:lnTo>
                    <a:pt x="2" y="42"/>
                  </a:lnTo>
                  <a:lnTo>
                    <a:pt x="0" y="30"/>
                  </a:lnTo>
                  <a:lnTo>
                    <a:pt x="2" y="19"/>
                  </a:lnTo>
                  <a:lnTo>
                    <a:pt x="8" y="8"/>
                  </a:lnTo>
                  <a:lnTo>
                    <a:pt x="17" y="3"/>
                  </a:lnTo>
                  <a:lnTo>
                    <a:pt x="27" y="0"/>
                  </a:lnTo>
                  <a:close/>
                </a:path>
              </a:pathLst>
            </a:custGeom>
            <a:solidFill>
              <a:srgbClr val="CE8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8" name="Freeform 114"/>
            <p:cNvSpPr>
              <a:spLocks/>
            </p:cNvSpPr>
            <p:nvPr/>
          </p:nvSpPr>
          <p:spPr bwMode="auto">
            <a:xfrm>
              <a:off x="2211" y="3326"/>
              <a:ext cx="25" cy="27"/>
            </a:xfrm>
            <a:custGeom>
              <a:avLst/>
              <a:gdLst/>
              <a:ahLst/>
              <a:cxnLst>
                <a:cxn ang="0">
                  <a:pos x="25" y="0"/>
                </a:cxn>
                <a:cxn ang="0">
                  <a:pos x="35" y="3"/>
                </a:cxn>
                <a:cxn ang="0">
                  <a:pos x="43" y="8"/>
                </a:cxn>
                <a:cxn ang="0">
                  <a:pos x="48" y="18"/>
                </a:cxn>
                <a:cxn ang="0">
                  <a:pos x="50" y="28"/>
                </a:cxn>
                <a:cxn ang="0">
                  <a:pos x="48" y="38"/>
                </a:cxn>
                <a:cxn ang="0">
                  <a:pos x="43" y="47"/>
                </a:cxn>
                <a:cxn ang="0">
                  <a:pos x="35" y="53"/>
                </a:cxn>
                <a:cxn ang="0">
                  <a:pos x="25" y="56"/>
                </a:cxn>
                <a:cxn ang="0">
                  <a:pos x="16" y="53"/>
                </a:cxn>
                <a:cxn ang="0">
                  <a:pos x="8" y="47"/>
                </a:cxn>
                <a:cxn ang="0">
                  <a:pos x="2" y="38"/>
                </a:cxn>
                <a:cxn ang="0">
                  <a:pos x="0" y="28"/>
                </a:cxn>
                <a:cxn ang="0">
                  <a:pos x="2" y="18"/>
                </a:cxn>
                <a:cxn ang="0">
                  <a:pos x="8" y="8"/>
                </a:cxn>
                <a:cxn ang="0">
                  <a:pos x="16" y="3"/>
                </a:cxn>
                <a:cxn ang="0">
                  <a:pos x="25" y="0"/>
                </a:cxn>
              </a:cxnLst>
              <a:rect l="0" t="0" r="r" b="b"/>
              <a:pathLst>
                <a:path w="50" h="56">
                  <a:moveTo>
                    <a:pt x="25" y="0"/>
                  </a:moveTo>
                  <a:lnTo>
                    <a:pt x="35" y="3"/>
                  </a:lnTo>
                  <a:lnTo>
                    <a:pt x="43" y="8"/>
                  </a:lnTo>
                  <a:lnTo>
                    <a:pt x="48" y="18"/>
                  </a:lnTo>
                  <a:lnTo>
                    <a:pt x="50" y="28"/>
                  </a:lnTo>
                  <a:lnTo>
                    <a:pt x="48" y="38"/>
                  </a:lnTo>
                  <a:lnTo>
                    <a:pt x="43" y="47"/>
                  </a:lnTo>
                  <a:lnTo>
                    <a:pt x="35" y="53"/>
                  </a:lnTo>
                  <a:lnTo>
                    <a:pt x="25" y="56"/>
                  </a:lnTo>
                  <a:lnTo>
                    <a:pt x="16" y="53"/>
                  </a:lnTo>
                  <a:lnTo>
                    <a:pt x="8" y="47"/>
                  </a:lnTo>
                  <a:lnTo>
                    <a:pt x="2" y="38"/>
                  </a:lnTo>
                  <a:lnTo>
                    <a:pt x="0" y="28"/>
                  </a:lnTo>
                  <a:lnTo>
                    <a:pt x="2" y="18"/>
                  </a:lnTo>
                  <a:lnTo>
                    <a:pt x="8" y="8"/>
                  </a:lnTo>
                  <a:lnTo>
                    <a:pt x="16" y="3"/>
                  </a:lnTo>
                  <a:lnTo>
                    <a:pt x="25" y="0"/>
                  </a:lnTo>
                  <a:close/>
                </a:path>
              </a:pathLst>
            </a:custGeom>
            <a:solidFill>
              <a:srgbClr val="D39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39" name="Freeform 115"/>
            <p:cNvSpPr>
              <a:spLocks/>
            </p:cNvSpPr>
            <p:nvPr/>
          </p:nvSpPr>
          <p:spPr bwMode="auto">
            <a:xfrm>
              <a:off x="2211" y="3326"/>
              <a:ext cx="22" cy="26"/>
            </a:xfrm>
            <a:custGeom>
              <a:avLst/>
              <a:gdLst/>
              <a:ahLst/>
              <a:cxnLst>
                <a:cxn ang="0">
                  <a:pos x="23" y="0"/>
                </a:cxn>
                <a:cxn ang="0">
                  <a:pos x="32" y="3"/>
                </a:cxn>
                <a:cxn ang="0">
                  <a:pos x="39" y="7"/>
                </a:cxn>
                <a:cxn ang="0">
                  <a:pos x="44" y="15"/>
                </a:cxn>
                <a:cxn ang="0">
                  <a:pos x="46" y="26"/>
                </a:cxn>
                <a:cxn ang="0">
                  <a:pos x="44" y="35"/>
                </a:cxn>
                <a:cxn ang="0">
                  <a:pos x="39" y="43"/>
                </a:cxn>
                <a:cxn ang="0">
                  <a:pos x="32" y="48"/>
                </a:cxn>
                <a:cxn ang="0">
                  <a:pos x="23" y="50"/>
                </a:cxn>
                <a:cxn ang="0">
                  <a:pos x="14" y="48"/>
                </a:cxn>
                <a:cxn ang="0">
                  <a:pos x="7" y="43"/>
                </a:cxn>
                <a:cxn ang="0">
                  <a:pos x="2" y="35"/>
                </a:cxn>
                <a:cxn ang="0">
                  <a:pos x="0" y="26"/>
                </a:cxn>
                <a:cxn ang="0">
                  <a:pos x="2" y="15"/>
                </a:cxn>
                <a:cxn ang="0">
                  <a:pos x="7" y="7"/>
                </a:cxn>
                <a:cxn ang="0">
                  <a:pos x="14" y="3"/>
                </a:cxn>
                <a:cxn ang="0">
                  <a:pos x="23" y="0"/>
                </a:cxn>
              </a:cxnLst>
              <a:rect l="0" t="0" r="r" b="b"/>
              <a:pathLst>
                <a:path w="46" h="50">
                  <a:moveTo>
                    <a:pt x="23" y="0"/>
                  </a:moveTo>
                  <a:lnTo>
                    <a:pt x="32" y="3"/>
                  </a:lnTo>
                  <a:lnTo>
                    <a:pt x="39" y="7"/>
                  </a:lnTo>
                  <a:lnTo>
                    <a:pt x="44" y="15"/>
                  </a:lnTo>
                  <a:lnTo>
                    <a:pt x="46" y="26"/>
                  </a:lnTo>
                  <a:lnTo>
                    <a:pt x="44" y="35"/>
                  </a:lnTo>
                  <a:lnTo>
                    <a:pt x="39" y="43"/>
                  </a:lnTo>
                  <a:lnTo>
                    <a:pt x="32" y="48"/>
                  </a:lnTo>
                  <a:lnTo>
                    <a:pt x="23" y="50"/>
                  </a:lnTo>
                  <a:lnTo>
                    <a:pt x="14" y="48"/>
                  </a:lnTo>
                  <a:lnTo>
                    <a:pt x="7" y="43"/>
                  </a:lnTo>
                  <a:lnTo>
                    <a:pt x="2" y="35"/>
                  </a:lnTo>
                  <a:lnTo>
                    <a:pt x="0" y="26"/>
                  </a:lnTo>
                  <a:lnTo>
                    <a:pt x="2" y="15"/>
                  </a:lnTo>
                  <a:lnTo>
                    <a:pt x="7" y="7"/>
                  </a:lnTo>
                  <a:lnTo>
                    <a:pt x="14" y="3"/>
                  </a:lnTo>
                  <a:lnTo>
                    <a:pt x="23" y="0"/>
                  </a:lnTo>
                  <a:close/>
                </a:path>
              </a:pathLst>
            </a:custGeom>
            <a:solidFill>
              <a:srgbClr val="D89B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0" name="Freeform 116"/>
            <p:cNvSpPr>
              <a:spLocks/>
            </p:cNvSpPr>
            <p:nvPr/>
          </p:nvSpPr>
          <p:spPr bwMode="auto">
            <a:xfrm>
              <a:off x="2213" y="3327"/>
              <a:ext cx="21" cy="22"/>
            </a:xfrm>
            <a:custGeom>
              <a:avLst/>
              <a:gdLst/>
              <a:ahLst/>
              <a:cxnLst>
                <a:cxn ang="0">
                  <a:pos x="20" y="0"/>
                </a:cxn>
                <a:cxn ang="0">
                  <a:pos x="28" y="2"/>
                </a:cxn>
                <a:cxn ang="0">
                  <a:pos x="35" y="6"/>
                </a:cxn>
                <a:cxn ang="0">
                  <a:pos x="39" y="13"/>
                </a:cxn>
                <a:cxn ang="0">
                  <a:pos x="40" y="21"/>
                </a:cxn>
                <a:cxn ang="0">
                  <a:pos x="39" y="31"/>
                </a:cxn>
                <a:cxn ang="0">
                  <a:pos x="35" y="38"/>
                </a:cxn>
                <a:cxn ang="0">
                  <a:pos x="28" y="42"/>
                </a:cxn>
                <a:cxn ang="0">
                  <a:pos x="20" y="43"/>
                </a:cxn>
                <a:cxn ang="0">
                  <a:pos x="12" y="42"/>
                </a:cxn>
                <a:cxn ang="0">
                  <a:pos x="6" y="38"/>
                </a:cxn>
                <a:cxn ang="0">
                  <a:pos x="1" y="31"/>
                </a:cxn>
                <a:cxn ang="0">
                  <a:pos x="0" y="21"/>
                </a:cxn>
                <a:cxn ang="0">
                  <a:pos x="1" y="13"/>
                </a:cxn>
                <a:cxn ang="0">
                  <a:pos x="6" y="6"/>
                </a:cxn>
                <a:cxn ang="0">
                  <a:pos x="12" y="2"/>
                </a:cxn>
                <a:cxn ang="0">
                  <a:pos x="20" y="0"/>
                </a:cxn>
              </a:cxnLst>
              <a:rect l="0" t="0" r="r" b="b"/>
              <a:pathLst>
                <a:path w="40" h="43">
                  <a:moveTo>
                    <a:pt x="20" y="0"/>
                  </a:moveTo>
                  <a:lnTo>
                    <a:pt x="28" y="2"/>
                  </a:lnTo>
                  <a:lnTo>
                    <a:pt x="35" y="6"/>
                  </a:lnTo>
                  <a:lnTo>
                    <a:pt x="39" y="13"/>
                  </a:lnTo>
                  <a:lnTo>
                    <a:pt x="40" y="21"/>
                  </a:lnTo>
                  <a:lnTo>
                    <a:pt x="39" y="31"/>
                  </a:lnTo>
                  <a:lnTo>
                    <a:pt x="35" y="38"/>
                  </a:lnTo>
                  <a:lnTo>
                    <a:pt x="28" y="42"/>
                  </a:lnTo>
                  <a:lnTo>
                    <a:pt x="20" y="43"/>
                  </a:lnTo>
                  <a:lnTo>
                    <a:pt x="12" y="42"/>
                  </a:lnTo>
                  <a:lnTo>
                    <a:pt x="6" y="38"/>
                  </a:lnTo>
                  <a:lnTo>
                    <a:pt x="1" y="31"/>
                  </a:lnTo>
                  <a:lnTo>
                    <a:pt x="0" y="21"/>
                  </a:lnTo>
                  <a:lnTo>
                    <a:pt x="1" y="13"/>
                  </a:lnTo>
                  <a:lnTo>
                    <a:pt x="6" y="6"/>
                  </a:lnTo>
                  <a:lnTo>
                    <a:pt x="12" y="2"/>
                  </a:lnTo>
                  <a:lnTo>
                    <a:pt x="20" y="0"/>
                  </a:lnTo>
                  <a:close/>
                </a:path>
              </a:pathLst>
            </a:custGeom>
            <a:solidFill>
              <a:srgbClr val="DDA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1" name="Freeform 117"/>
            <p:cNvSpPr>
              <a:spLocks/>
            </p:cNvSpPr>
            <p:nvPr/>
          </p:nvSpPr>
          <p:spPr bwMode="auto">
            <a:xfrm>
              <a:off x="2213" y="3327"/>
              <a:ext cx="18" cy="19"/>
            </a:xfrm>
            <a:custGeom>
              <a:avLst/>
              <a:gdLst/>
              <a:ahLst/>
              <a:cxnLst>
                <a:cxn ang="0">
                  <a:pos x="18" y="0"/>
                </a:cxn>
                <a:cxn ang="0">
                  <a:pos x="24" y="1"/>
                </a:cxn>
                <a:cxn ang="0">
                  <a:pos x="30" y="5"/>
                </a:cxn>
                <a:cxn ang="0">
                  <a:pos x="35" y="11"/>
                </a:cxn>
                <a:cxn ang="0">
                  <a:pos x="36" y="19"/>
                </a:cxn>
                <a:cxn ang="0">
                  <a:pos x="35" y="26"/>
                </a:cxn>
                <a:cxn ang="0">
                  <a:pos x="30" y="33"/>
                </a:cxn>
                <a:cxn ang="0">
                  <a:pos x="24" y="38"/>
                </a:cxn>
                <a:cxn ang="0">
                  <a:pos x="18" y="39"/>
                </a:cxn>
                <a:cxn ang="0">
                  <a:pos x="11" y="38"/>
                </a:cxn>
                <a:cxn ang="0">
                  <a:pos x="6" y="33"/>
                </a:cxn>
                <a:cxn ang="0">
                  <a:pos x="1" y="26"/>
                </a:cxn>
                <a:cxn ang="0">
                  <a:pos x="0" y="19"/>
                </a:cxn>
                <a:cxn ang="0">
                  <a:pos x="1" y="11"/>
                </a:cxn>
                <a:cxn ang="0">
                  <a:pos x="6" y="5"/>
                </a:cxn>
                <a:cxn ang="0">
                  <a:pos x="11" y="1"/>
                </a:cxn>
                <a:cxn ang="0">
                  <a:pos x="18" y="0"/>
                </a:cxn>
              </a:cxnLst>
              <a:rect l="0" t="0" r="r" b="b"/>
              <a:pathLst>
                <a:path w="36" h="39">
                  <a:moveTo>
                    <a:pt x="18" y="0"/>
                  </a:moveTo>
                  <a:lnTo>
                    <a:pt x="24" y="1"/>
                  </a:lnTo>
                  <a:lnTo>
                    <a:pt x="30" y="5"/>
                  </a:lnTo>
                  <a:lnTo>
                    <a:pt x="35" y="11"/>
                  </a:lnTo>
                  <a:lnTo>
                    <a:pt x="36" y="19"/>
                  </a:lnTo>
                  <a:lnTo>
                    <a:pt x="35" y="26"/>
                  </a:lnTo>
                  <a:lnTo>
                    <a:pt x="30" y="33"/>
                  </a:lnTo>
                  <a:lnTo>
                    <a:pt x="24" y="38"/>
                  </a:lnTo>
                  <a:lnTo>
                    <a:pt x="18" y="39"/>
                  </a:lnTo>
                  <a:lnTo>
                    <a:pt x="11" y="38"/>
                  </a:lnTo>
                  <a:lnTo>
                    <a:pt x="6" y="33"/>
                  </a:lnTo>
                  <a:lnTo>
                    <a:pt x="1" y="26"/>
                  </a:lnTo>
                  <a:lnTo>
                    <a:pt x="0" y="19"/>
                  </a:lnTo>
                  <a:lnTo>
                    <a:pt x="1" y="11"/>
                  </a:lnTo>
                  <a:lnTo>
                    <a:pt x="6" y="5"/>
                  </a:lnTo>
                  <a:lnTo>
                    <a:pt x="11" y="1"/>
                  </a:lnTo>
                  <a:lnTo>
                    <a:pt x="18" y="0"/>
                  </a:lnTo>
                  <a:close/>
                </a:path>
              </a:pathLst>
            </a:custGeom>
            <a:solidFill>
              <a:srgbClr val="E0A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2" name="Freeform 118"/>
            <p:cNvSpPr>
              <a:spLocks/>
            </p:cNvSpPr>
            <p:nvPr/>
          </p:nvSpPr>
          <p:spPr bwMode="auto">
            <a:xfrm>
              <a:off x="2214" y="3327"/>
              <a:ext cx="15" cy="17"/>
            </a:xfrm>
            <a:custGeom>
              <a:avLst/>
              <a:gdLst/>
              <a:ahLst/>
              <a:cxnLst>
                <a:cxn ang="0">
                  <a:pos x="15" y="0"/>
                </a:cxn>
                <a:cxn ang="0">
                  <a:pos x="21" y="1"/>
                </a:cxn>
                <a:cxn ang="0">
                  <a:pos x="26" y="4"/>
                </a:cxn>
                <a:cxn ang="0">
                  <a:pos x="29" y="10"/>
                </a:cxn>
                <a:cxn ang="0">
                  <a:pos x="30" y="17"/>
                </a:cxn>
                <a:cxn ang="0">
                  <a:pos x="29" y="24"/>
                </a:cxn>
                <a:cxn ang="0">
                  <a:pos x="26" y="29"/>
                </a:cxn>
                <a:cxn ang="0">
                  <a:pos x="21" y="33"/>
                </a:cxn>
                <a:cxn ang="0">
                  <a:pos x="15" y="34"/>
                </a:cxn>
                <a:cxn ang="0">
                  <a:pos x="10" y="33"/>
                </a:cxn>
                <a:cxn ang="0">
                  <a:pos x="5" y="29"/>
                </a:cxn>
                <a:cxn ang="0">
                  <a:pos x="2" y="24"/>
                </a:cxn>
                <a:cxn ang="0">
                  <a:pos x="0" y="17"/>
                </a:cxn>
                <a:cxn ang="0">
                  <a:pos x="2" y="10"/>
                </a:cxn>
                <a:cxn ang="0">
                  <a:pos x="5" y="4"/>
                </a:cxn>
                <a:cxn ang="0">
                  <a:pos x="10" y="1"/>
                </a:cxn>
                <a:cxn ang="0">
                  <a:pos x="15" y="0"/>
                </a:cxn>
              </a:cxnLst>
              <a:rect l="0" t="0" r="r" b="b"/>
              <a:pathLst>
                <a:path w="30" h="34">
                  <a:moveTo>
                    <a:pt x="15" y="0"/>
                  </a:moveTo>
                  <a:lnTo>
                    <a:pt x="21" y="1"/>
                  </a:lnTo>
                  <a:lnTo>
                    <a:pt x="26" y="4"/>
                  </a:lnTo>
                  <a:lnTo>
                    <a:pt x="29" y="10"/>
                  </a:lnTo>
                  <a:lnTo>
                    <a:pt x="30" y="17"/>
                  </a:lnTo>
                  <a:lnTo>
                    <a:pt x="29" y="24"/>
                  </a:lnTo>
                  <a:lnTo>
                    <a:pt x="26" y="29"/>
                  </a:lnTo>
                  <a:lnTo>
                    <a:pt x="21" y="33"/>
                  </a:lnTo>
                  <a:lnTo>
                    <a:pt x="15" y="34"/>
                  </a:lnTo>
                  <a:lnTo>
                    <a:pt x="10" y="33"/>
                  </a:lnTo>
                  <a:lnTo>
                    <a:pt x="5" y="29"/>
                  </a:lnTo>
                  <a:lnTo>
                    <a:pt x="2" y="24"/>
                  </a:lnTo>
                  <a:lnTo>
                    <a:pt x="0" y="17"/>
                  </a:lnTo>
                  <a:lnTo>
                    <a:pt x="2" y="10"/>
                  </a:lnTo>
                  <a:lnTo>
                    <a:pt x="5" y="4"/>
                  </a:lnTo>
                  <a:lnTo>
                    <a:pt x="10" y="1"/>
                  </a:lnTo>
                  <a:lnTo>
                    <a:pt x="15" y="0"/>
                  </a:lnTo>
                  <a:close/>
                </a:path>
              </a:pathLst>
            </a:custGeom>
            <a:solidFill>
              <a:srgbClr val="E5AD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3" name="Freeform 119"/>
            <p:cNvSpPr>
              <a:spLocks/>
            </p:cNvSpPr>
            <p:nvPr/>
          </p:nvSpPr>
          <p:spPr bwMode="auto">
            <a:xfrm>
              <a:off x="2214" y="3327"/>
              <a:ext cx="13" cy="15"/>
            </a:xfrm>
            <a:custGeom>
              <a:avLst/>
              <a:gdLst/>
              <a:ahLst/>
              <a:cxnLst>
                <a:cxn ang="0">
                  <a:pos x="12" y="0"/>
                </a:cxn>
                <a:cxn ang="0">
                  <a:pos x="17" y="1"/>
                </a:cxn>
                <a:cxn ang="0">
                  <a:pos x="21" y="4"/>
                </a:cxn>
                <a:cxn ang="0">
                  <a:pos x="24" y="9"/>
                </a:cxn>
                <a:cxn ang="0">
                  <a:pos x="25" y="14"/>
                </a:cxn>
                <a:cxn ang="0">
                  <a:pos x="24" y="19"/>
                </a:cxn>
                <a:cxn ang="0">
                  <a:pos x="21" y="24"/>
                </a:cxn>
                <a:cxn ang="0">
                  <a:pos x="17" y="28"/>
                </a:cxn>
                <a:cxn ang="0">
                  <a:pos x="12" y="29"/>
                </a:cxn>
                <a:cxn ang="0">
                  <a:pos x="8" y="28"/>
                </a:cxn>
                <a:cxn ang="0">
                  <a:pos x="3" y="24"/>
                </a:cxn>
                <a:cxn ang="0">
                  <a:pos x="1" y="19"/>
                </a:cxn>
                <a:cxn ang="0">
                  <a:pos x="0" y="14"/>
                </a:cxn>
                <a:cxn ang="0">
                  <a:pos x="1" y="9"/>
                </a:cxn>
                <a:cxn ang="0">
                  <a:pos x="3" y="4"/>
                </a:cxn>
                <a:cxn ang="0">
                  <a:pos x="8" y="1"/>
                </a:cxn>
                <a:cxn ang="0">
                  <a:pos x="12" y="0"/>
                </a:cxn>
              </a:cxnLst>
              <a:rect l="0" t="0" r="r" b="b"/>
              <a:pathLst>
                <a:path w="25" h="29">
                  <a:moveTo>
                    <a:pt x="12" y="0"/>
                  </a:moveTo>
                  <a:lnTo>
                    <a:pt x="17" y="1"/>
                  </a:lnTo>
                  <a:lnTo>
                    <a:pt x="21" y="4"/>
                  </a:lnTo>
                  <a:lnTo>
                    <a:pt x="24" y="9"/>
                  </a:lnTo>
                  <a:lnTo>
                    <a:pt x="25" y="14"/>
                  </a:lnTo>
                  <a:lnTo>
                    <a:pt x="24" y="19"/>
                  </a:lnTo>
                  <a:lnTo>
                    <a:pt x="21" y="24"/>
                  </a:lnTo>
                  <a:lnTo>
                    <a:pt x="17" y="28"/>
                  </a:lnTo>
                  <a:lnTo>
                    <a:pt x="12" y="29"/>
                  </a:lnTo>
                  <a:lnTo>
                    <a:pt x="8" y="28"/>
                  </a:lnTo>
                  <a:lnTo>
                    <a:pt x="3" y="24"/>
                  </a:lnTo>
                  <a:lnTo>
                    <a:pt x="1" y="19"/>
                  </a:lnTo>
                  <a:lnTo>
                    <a:pt x="0" y="14"/>
                  </a:lnTo>
                  <a:lnTo>
                    <a:pt x="1" y="9"/>
                  </a:lnTo>
                  <a:lnTo>
                    <a:pt x="3" y="4"/>
                  </a:lnTo>
                  <a:lnTo>
                    <a:pt x="8" y="1"/>
                  </a:lnTo>
                  <a:lnTo>
                    <a:pt x="12" y="0"/>
                  </a:lnTo>
                  <a:close/>
                </a:path>
              </a:pathLst>
            </a:custGeom>
            <a:solidFill>
              <a:srgbClr val="EAB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4" name="Freeform 120"/>
            <p:cNvSpPr>
              <a:spLocks/>
            </p:cNvSpPr>
            <p:nvPr/>
          </p:nvSpPr>
          <p:spPr bwMode="auto">
            <a:xfrm>
              <a:off x="2081" y="3705"/>
              <a:ext cx="55" cy="60"/>
            </a:xfrm>
            <a:custGeom>
              <a:avLst/>
              <a:gdLst/>
              <a:ahLst/>
              <a:cxnLst>
                <a:cxn ang="0">
                  <a:pos x="55" y="0"/>
                </a:cxn>
                <a:cxn ang="0">
                  <a:pos x="65" y="1"/>
                </a:cxn>
                <a:cxn ang="0">
                  <a:pos x="76" y="5"/>
                </a:cxn>
                <a:cxn ang="0">
                  <a:pos x="85" y="10"/>
                </a:cxn>
                <a:cxn ang="0">
                  <a:pos x="93" y="17"/>
                </a:cxn>
                <a:cxn ang="0">
                  <a:pos x="100" y="27"/>
                </a:cxn>
                <a:cxn ang="0">
                  <a:pos x="104" y="37"/>
                </a:cxn>
                <a:cxn ang="0">
                  <a:pos x="108" y="47"/>
                </a:cxn>
                <a:cxn ang="0">
                  <a:pos x="109" y="60"/>
                </a:cxn>
                <a:cxn ang="0">
                  <a:pos x="108" y="73"/>
                </a:cxn>
                <a:cxn ang="0">
                  <a:pos x="104" y="83"/>
                </a:cxn>
                <a:cxn ang="0">
                  <a:pos x="100" y="93"/>
                </a:cxn>
                <a:cxn ang="0">
                  <a:pos x="93" y="103"/>
                </a:cxn>
                <a:cxn ang="0">
                  <a:pos x="85" y="110"/>
                </a:cxn>
                <a:cxn ang="0">
                  <a:pos x="76" y="115"/>
                </a:cxn>
                <a:cxn ang="0">
                  <a:pos x="65" y="119"/>
                </a:cxn>
                <a:cxn ang="0">
                  <a:pos x="55" y="120"/>
                </a:cxn>
                <a:cxn ang="0">
                  <a:pos x="43" y="119"/>
                </a:cxn>
                <a:cxn ang="0">
                  <a:pos x="34" y="115"/>
                </a:cxn>
                <a:cxn ang="0">
                  <a:pos x="24" y="110"/>
                </a:cxn>
                <a:cxn ang="0">
                  <a:pos x="16" y="103"/>
                </a:cxn>
                <a:cxn ang="0">
                  <a:pos x="9" y="93"/>
                </a:cxn>
                <a:cxn ang="0">
                  <a:pos x="4" y="83"/>
                </a:cxn>
                <a:cxn ang="0">
                  <a:pos x="1" y="73"/>
                </a:cxn>
                <a:cxn ang="0">
                  <a:pos x="0" y="60"/>
                </a:cxn>
                <a:cxn ang="0">
                  <a:pos x="1" y="47"/>
                </a:cxn>
                <a:cxn ang="0">
                  <a:pos x="4" y="37"/>
                </a:cxn>
                <a:cxn ang="0">
                  <a:pos x="9" y="27"/>
                </a:cxn>
                <a:cxn ang="0">
                  <a:pos x="16" y="17"/>
                </a:cxn>
                <a:cxn ang="0">
                  <a:pos x="24" y="10"/>
                </a:cxn>
                <a:cxn ang="0">
                  <a:pos x="34" y="5"/>
                </a:cxn>
                <a:cxn ang="0">
                  <a:pos x="43" y="1"/>
                </a:cxn>
                <a:cxn ang="0">
                  <a:pos x="55" y="0"/>
                </a:cxn>
              </a:cxnLst>
              <a:rect l="0" t="0" r="r" b="b"/>
              <a:pathLst>
                <a:path w="109" h="120">
                  <a:moveTo>
                    <a:pt x="55" y="0"/>
                  </a:moveTo>
                  <a:lnTo>
                    <a:pt x="65" y="1"/>
                  </a:lnTo>
                  <a:lnTo>
                    <a:pt x="76" y="5"/>
                  </a:lnTo>
                  <a:lnTo>
                    <a:pt x="85" y="10"/>
                  </a:lnTo>
                  <a:lnTo>
                    <a:pt x="93" y="17"/>
                  </a:lnTo>
                  <a:lnTo>
                    <a:pt x="100" y="27"/>
                  </a:lnTo>
                  <a:lnTo>
                    <a:pt x="104" y="37"/>
                  </a:lnTo>
                  <a:lnTo>
                    <a:pt x="108" y="47"/>
                  </a:lnTo>
                  <a:lnTo>
                    <a:pt x="109" y="60"/>
                  </a:lnTo>
                  <a:lnTo>
                    <a:pt x="108" y="73"/>
                  </a:lnTo>
                  <a:lnTo>
                    <a:pt x="104" y="83"/>
                  </a:lnTo>
                  <a:lnTo>
                    <a:pt x="100" y="93"/>
                  </a:lnTo>
                  <a:lnTo>
                    <a:pt x="93" y="103"/>
                  </a:lnTo>
                  <a:lnTo>
                    <a:pt x="85" y="110"/>
                  </a:lnTo>
                  <a:lnTo>
                    <a:pt x="76" y="115"/>
                  </a:lnTo>
                  <a:lnTo>
                    <a:pt x="65" y="119"/>
                  </a:lnTo>
                  <a:lnTo>
                    <a:pt x="55" y="120"/>
                  </a:lnTo>
                  <a:lnTo>
                    <a:pt x="43" y="119"/>
                  </a:lnTo>
                  <a:lnTo>
                    <a:pt x="34" y="115"/>
                  </a:lnTo>
                  <a:lnTo>
                    <a:pt x="24" y="110"/>
                  </a:lnTo>
                  <a:lnTo>
                    <a:pt x="16" y="103"/>
                  </a:lnTo>
                  <a:lnTo>
                    <a:pt x="9" y="93"/>
                  </a:lnTo>
                  <a:lnTo>
                    <a:pt x="4" y="83"/>
                  </a:lnTo>
                  <a:lnTo>
                    <a:pt x="1" y="73"/>
                  </a:lnTo>
                  <a:lnTo>
                    <a:pt x="0" y="60"/>
                  </a:lnTo>
                  <a:lnTo>
                    <a:pt x="1" y="47"/>
                  </a:lnTo>
                  <a:lnTo>
                    <a:pt x="4" y="37"/>
                  </a:lnTo>
                  <a:lnTo>
                    <a:pt x="9" y="27"/>
                  </a:lnTo>
                  <a:lnTo>
                    <a:pt x="16" y="17"/>
                  </a:lnTo>
                  <a:lnTo>
                    <a:pt x="24" y="10"/>
                  </a:lnTo>
                  <a:lnTo>
                    <a:pt x="34" y="5"/>
                  </a:lnTo>
                  <a:lnTo>
                    <a:pt x="43" y="1"/>
                  </a:lnTo>
                  <a:lnTo>
                    <a:pt x="55" y="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5" name="Freeform 121"/>
            <p:cNvSpPr>
              <a:spLocks/>
            </p:cNvSpPr>
            <p:nvPr/>
          </p:nvSpPr>
          <p:spPr bwMode="auto">
            <a:xfrm>
              <a:off x="2083" y="3705"/>
              <a:ext cx="51" cy="58"/>
            </a:xfrm>
            <a:custGeom>
              <a:avLst/>
              <a:gdLst/>
              <a:ahLst/>
              <a:cxnLst>
                <a:cxn ang="0">
                  <a:pos x="51" y="0"/>
                </a:cxn>
                <a:cxn ang="0">
                  <a:pos x="61" y="1"/>
                </a:cxn>
                <a:cxn ang="0">
                  <a:pos x="71" y="5"/>
                </a:cxn>
                <a:cxn ang="0">
                  <a:pos x="79" y="9"/>
                </a:cxn>
                <a:cxn ang="0">
                  <a:pos x="87" y="16"/>
                </a:cxn>
                <a:cxn ang="0">
                  <a:pos x="93" y="26"/>
                </a:cxn>
                <a:cxn ang="0">
                  <a:pos x="98" y="35"/>
                </a:cxn>
                <a:cxn ang="0">
                  <a:pos x="101" y="45"/>
                </a:cxn>
                <a:cxn ang="0">
                  <a:pos x="102" y="57"/>
                </a:cxn>
                <a:cxn ang="0">
                  <a:pos x="101" y="68"/>
                </a:cxn>
                <a:cxn ang="0">
                  <a:pos x="98" y="79"/>
                </a:cxn>
                <a:cxn ang="0">
                  <a:pos x="93" y="88"/>
                </a:cxn>
                <a:cxn ang="0">
                  <a:pos x="87" y="97"/>
                </a:cxn>
                <a:cxn ang="0">
                  <a:pos x="79" y="104"/>
                </a:cxn>
                <a:cxn ang="0">
                  <a:pos x="71" y="109"/>
                </a:cxn>
                <a:cxn ang="0">
                  <a:pos x="61" y="112"/>
                </a:cxn>
                <a:cxn ang="0">
                  <a:pos x="51" y="113"/>
                </a:cxn>
                <a:cxn ang="0">
                  <a:pos x="40" y="112"/>
                </a:cxn>
                <a:cxn ang="0">
                  <a:pos x="31" y="109"/>
                </a:cxn>
                <a:cxn ang="0">
                  <a:pos x="23" y="104"/>
                </a:cxn>
                <a:cxn ang="0">
                  <a:pos x="15" y="97"/>
                </a:cxn>
                <a:cxn ang="0">
                  <a:pos x="9" y="88"/>
                </a:cxn>
                <a:cxn ang="0">
                  <a:pos x="5" y="79"/>
                </a:cxn>
                <a:cxn ang="0">
                  <a:pos x="1" y="68"/>
                </a:cxn>
                <a:cxn ang="0">
                  <a:pos x="0" y="57"/>
                </a:cxn>
                <a:cxn ang="0">
                  <a:pos x="1" y="45"/>
                </a:cxn>
                <a:cxn ang="0">
                  <a:pos x="5" y="35"/>
                </a:cxn>
                <a:cxn ang="0">
                  <a:pos x="9" y="26"/>
                </a:cxn>
                <a:cxn ang="0">
                  <a:pos x="15" y="16"/>
                </a:cxn>
                <a:cxn ang="0">
                  <a:pos x="23" y="9"/>
                </a:cxn>
                <a:cxn ang="0">
                  <a:pos x="31" y="5"/>
                </a:cxn>
                <a:cxn ang="0">
                  <a:pos x="40" y="1"/>
                </a:cxn>
                <a:cxn ang="0">
                  <a:pos x="51" y="0"/>
                </a:cxn>
              </a:cxnLst>
              <a:rect l="0" t="0" r="r" b="b"/>
              <a:pathLst>
                <a:path w="102" h="113">
                  <a:moveTo>
                    <a:pt x="51" y="0"/>
                  </a:moveTo>
                  <a:lnTo>
                    <a:pt x="61" y="1"/>
                  </a:lnTo>
                  <a:lnTo>
                    <a:pt x="71" y="5"/>
                  </a:lnTo>
                  <a:lnTo>
                    <a:pt x="79" y="9"/>
                  </a:lnTo>
                  <a:lnTo>
                    <a:pt x="87" y="16"/>
                  </a:lnTo>
                  <a:lnTo>
                    <a:pt x="93" y="26"/>
                  </a:lnTo>
                  <a:lnTo>
                    <a:pt x="98" y="35"/>
                  </a:lnTo>
                  <a:lnTo>
                    <a:pt x="101" y="45"/>
                  </a:lnTo>
                  <a:lnTo>
                    <a:pt x="102" y="57"/>
                  </a:lnTo>
                  <a:lnTo>
                    <a:pt x="101" y="68"/>
                  </a:lnTo>
                  <a:lnTo>
                    <a:pt x="98" y="79"/>
                  </a:lnTo>
                  <a:lnTo>
                    <a:pt x="93" y="88"/>
                  </a:lnTo>
                  <a:lnTo>
                    <a:pt x="87" y="97"/>
                  </a:lnTo>
                  <a:lnTo>
                    <a:pt x="79" y="104"/>
                  </a:lnTo>
                  <a:lnTo>
                    <a:pt x="71" y="109"/>
                  </a:lnTo>
                  <a:lnTo>
                    <a:pt x="61" y="112"/>
                  </a:lnTo>
                  <a:lnTo>
                    <a:pt x="51" y="113"/>
                  </a:lnTo>
                  <a:lnTo>
                    <a:pt x="40" y="112"/>
                  </a:lnTo>
                  <a:lnTo>
                    <a:pt x="31" y="109"/>
                  </a:lnTo>
                  <a:lnTo>
                    <a:pt x="23" y="104"/>
                  </a:lnTo>
                  <a:lnTo>
                    <a:pt x="15" y="97"/>
                  </a:lnTo>
                  <a:lnTo>
                    <a:pt x="9" y="88"/>
                  </a:lnTo>
                  <a:lnTo>
                    <a:pt x="5" y="79"/>
                  </a:lnTo>
                  <a:lnTo>
                    <a:pt x="1" y="68"/>
                  </a:lnTo>
                  <a:lnTo>
                    <a:pt x="0" y="57"/>
                  </a:lnTo>
                  <a:lnTo>
                    <a:pt x="1" y="45"/>
                  </a:lnTo>
                  <a:lnTo>
                    <a:pt x="5" y="35"/>
                  </a:lnTo>
                  <a:lnTo>
                    <a:pt x="9" y="26"/>
                  </a:lnTo>
                  <a:lnTo>
                    <a:pt x="15" y="16"/>
                  </a:lnTo>
                  <a:lnTo>
                    <a:pt x="23" y="9"/>
                  </a:lnTo>
                  <a:lnTo>
                    <a:pt x="31" y="5"/>
                  </a:lnTo>
                  <a:lnTo>
                    <a:pt x="40" y="1"/>
                  </a:lnTo>
                  <a:lnTo>
                    <a:pt x="51" y="0"/>
                  </a:lnTo>
                  <a:close/>
                </a:path>
              </a:pathLst>
            </a:custGeom>
            <a:solidFill>
              <a:srgbClr val="BC72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6" name="Freeform 122"/>
            <p:cNvSpPr>
              <a:spLocks/>
            </p:cNvSpPr>
            <p:nvPr/>
          </p:nvSpPr>
          <p:spPr bwMode="auto">
            <a:xfrm>
              <a:off x="2084" y="3705"/>
              <a:ext cx="48" cy="53"/>
            </a:xfrm>
            <a:custGeom>
              <a:avLst/>
              <a:gdLst/>
              <a:ahLst/>
              <a:cxnLst>
                <a:cxn ang="0">
                  <a:pos x="48" y="0"/>
                </a:cxn>
                <a:cxn ang="0">
                  <a:pos x="58" y="2"/>
                </a:cxn>
                <a:cxn ang="0">
                  <a:pos x="67" y="5"/>
                </a:cxn>
                <a:cxn ang="0">
                  <a:pos x="75" y="10"/>
                </a:cxn>
                <a:cxn ang="0">
                  <a:pos x="83" y="15"/>
                </a:cxn>
                <a:cxn ang="0">
                  <a:pos x="89" y="23"/>
                </a:cxn>
                <a:cxn ang="0">
                  <a:pos x="93" y="33"/>
                </a:cxn>
                <a:cxn ang="0">
                  <a:pos x="96" y="43"/>
                </a:cxn>
                <a:cxn ang="0">
                  <a:pos x="97" y="53"/>
                </a:cxn>
                <a:cxn ang="0">
                  <a:pos x="96" y="64"/>
                </a:cxn>
                <a:cxn ang="0">
                  <a:pos x="93" y="74"/>
                </a:cxn>
                <a:cxn ang="0">
                  <a:pos x="89" y="82"/>
                </a:cxn>
                <a:cxn ang="0">
                  <a:pos x="83" y="90"/>
                </a:cxn>
                <a:cxn ang="0">
                  <a:pos x="75" y="96"/>
                </a:cxn>
                <a:cxn ang="0">
                  <a:pos x="67" y="101"/>
                </a:cxn>
                <a:cxn ang="0">
                  <a:pos x="58" y="104"/>
                </a:cxn>
                <a:cxn ang="0">
                  <a:pos x="48" y="105"/>
                </a:cxn>
                <a:cxn ang="0">
                  <a:pos x="39" y="104"/>
                </a:cxn>
                <a:cxn ang="0">
                  <a:pos x="30" y="101"/>
                </a:cxn>
                <a:cxn ang="0">
                  <a:pos x="22" y="96"/>
                </a:cxn>
                <a:cxn ang="0">
                  <a:pos x="14" y="90"/>
                </a:cxn>
                <a:cxn ang="0">
                  <a:pos x="8" y="82"/>
                </a:cxn>
                <a:cxn ang="0">
                  <a:pos x="4" y="74"/>
                </a:cxn>
                <a:cxn ang="0">
                  <a:pos x="1" y="64"/>
                </a:cxn>
                <a:cxn ang="0">
                  <a:pos x="0" y="53"/>
                </a:cxn>
                <a:cxn ang="0">
                  <a:pos x="1" y="43"/>
                </a:cxn>
                <a:cxn ang="0">
                  <a:pos x="4" y="33"/>
                </a:cxn>
                <a:cxn ang="0">
                  <a:pos x="8" y="23"/>
                </a:cxn>
                <a:cxn ang="0">
                  <a:pos x="14" y="15"/>
                </a:cxn>
                <a:cxn ang="0">
                  <a:pos x="22" y="10"/>
                </a:cxn>
                <a:cxn ang="0">
                  <a:pos x="30" y="5"/>
                </a:cxn>
                <a:cxn ang="0">
                  <a:pos x="39" y="2"/>
                </a:cxn>
                <a:cxn ang="0">
                  <a:pos x="48" y="0"/>
                </a:cxn>
              </a:cxnLst>
              <a:rect l="0" t="0" r="r" b="b"/>
              <a:pathLst>
                <a:path w="97" h="105">
                  <a:moveTo>
                    <a:pt x="48" y="0"/>
                  </a:moveTo>
                  <a:lnTo>
                    <a:pt x="58" y="2"/>
                  </a:lnTo>
                  <a:lnTo>
                    <a:pt x="67" y="5"/>
                  </a:lnTo>
                  <a:lnTo>
                    <a:pt x="75" y="10"/>
                  </a:lnTo>
                  <a:lnTo>
                    <a:pt x="83" y="15"/>
                  </a:lnTo>
                  <a:lnTo>
                    <a:pt x="89" y="23"/>
                  </a:lnTo>
                  <a:lnTo>
                    <a:pt x="93" y="33"/>
                  </a:lnTo>
                  <a:lnTo>
                    <a:pt x="96" y="43"/>
                  </a:lnTo>
                  <a:lnTo>
                    <a:pt x="97" y="53"/>
                  </a:lnTo>
                  <a:lnTo>
                    <a:pt x="96" y="64"/>
                  </a:lnTo>
                  <a:lnTo>
                    <a:pt x="93" y="74"/>
                  </a:lnTo>
                  <a:lnTo>
                    <a:pt x="89" y="82"/>
                  </a:lnTo>
                  <a:lnTo>
                    <a:pt x="83" y="90"/>
                  </a:lnTo>
                  <a:lnTo>
                    <a:pt x="75" y="96"/>
                  </a:lnTo>
                  <a:lnTo>
                    <a:pt x="67" y="101"/>
                  </a:lnTo>
                  <a:lnTo>
                    <a:pt x="58" y="104"/>
                  </a:lnTo>
                  <a:lnTo>
                    <a:pt x="48" y="105"/>
                  </a:lnTo>
                  <a:lnTo>
                    <a:pt x="39" y="104"/>
                  </a:lnTo>
                  <a:lnTo>
                    <a:pt x="30" y="101"/>
                  </a:lnTo>
                  <a:lnTo>
                    <a:pt x="22" y="96"/>
                  </a:lnTo>
                  <a:lnTo>
                    <a:pt x="14" y="90"/>
                  </a:lnTo>
                  <a:lnTo>
                    <a:pt x="8" y="82"/>
                  </a:lnTo>
                  <a:lnTo>
                    <a:pt x="4" y="74"/>
                  </a:lnTo>
                  <a:lnTo>
                    <a:pt x="1" y="64"/>
                  </a:lnTo>
                  <a:lnTo>
                    <a:pt x="0" y="53"/>
                  </a:lnTo>
                  <a:lnTo>
                    <a:pt x="1" y="43"/>
                  </a:lnTo>
                  <a:lnTo>
                    <a:pt x="4" y="33"/>
                  </a:lnTo>
                  <a:lnTo>
                    <a:pt x="8" y="23"/>
                  </a:lnTo>
                  <a:lnTo>
                    <a:pt x="14" y="15"/>
                  </a:lnTo>
                  <a:lnTo>
                    <a:pt x="22" y="10"/>
                  </a:lnTo>
                  <a:lnTo>
                    <a:pt x="30" y="5"/>
                  </a:lnTo>
                  <a:lnTo>
                    <a:pt x="39" y="2"/>
                  </a:lnTo>
                  <a:lnTo>
                    <a:pt x="48" y="0"/>
                  </a:lnTo>
                  <a:close/>
                </a:path>
              </a:pathLst>
            </a:custGeom>
            <a:solidFill>
              <a:srgbClr val="C17A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7" name="Freeform 123"/>
            <p:cNvSpPr>
              <a:spLocks/>
            </p:cNvSpPr>
            <p:nvPr/>
          </p:nvSpPr>
          <p:spPr bwMode="auto">
            <a:xfrm>
              <a:off x="2084" y="3706"/>
              <a:ext cx="45" cy="48"/>
            </a:xfrm>
            <a:custGeom>
              <a:avLst/>
              <a:gdLst/>
              <a:ahLst/>
              <a:cxnLst>
                <a:cxn ang="0">
                  <a:pos x="44" y="0"/>
                </a:cxn>
                <a:cxn ang="0">
                  <a:pos x="53" y="1"/>
                </a:cxn>
                <a:cxn ang="0">
                  <a:pos x="61" y="3"/>
                </a:cxn>
                <a:cxn ang="0">
                  <a:pos x="70" y="8"/>
                </a:cxn>
                <a:cxn ang="0">
                  <a:pos x="76" y="13"/>
                </a:cxn>
                <a:cxn ang="0">
                  <a:pos x="81" y="21"/>
                </a:cxn>
                <a:cxn ang="0">
                  <a:pos x="86" y="30"/>
                </a:cxn>
                <a:cxn ang="0">
                  <a:pos x="88" y="39"/>
                </a:cxn>
                <a:cxn ang="0">
                  <a:pos x="89" y="48"/>
                </a:cxn>
                <a:cxn ang="0">
                  <a:pos x="88" y="58"/>
                </a:cxn>
                <a:cxn ang="0">
                  <a:pos x="86" y="68"/>
                </a:cxn>
                <a:cxn ang="0">
                  <a:pos x="81" y="76"/>
                </a:cxn>
                <a:cxn ang="0">
                  <a:pos x="76" y="83"/>
                </a:cxn>
                <a:cxn ang="0">
                  <a:pos x="70" y="89"/>
                </a:cxn>
                <a:cxn ang="0">
                  <a:pos x="61" y="94"/>
                </a:cxn>
                <a:cxn ang="0">
                  <a:pos x="53" y="96"/>
                </a:cxn>
                <a:cxn ang="0">
                  <a:pos x="44" y="98"/>
                </a:cxn>
                <a:cxn ang="0">
                  <a:pos x="35" y="96"/>
                </a:cxn>
                <a:cxn ang="0">
                  <a:pos x="27" y="94"/>
                </a:cxn>
                <a:cxn ang="0">
                  <a:pos x="20" y="89"/>
                </a:cxn>
                <a:cxn ang="0">
                  <a:pos x="13" y="83"/>
                </a:cxn>
                <a:cxn ang="0">
                  <a:pos x="7" y="76"/>
                </a:cxn>
                <a:cxn ang="0">
                  <a:pos x="4" y="68"/>
                </a:cxn>
                <a:cxn ang="0">
                  <a:pos x="2" y="58"/>
                </a:cxn>
                <a:cxn ang="0">
                  <a:pos x="0" y="48"/>
                </a:cxn>
                <a:cxn ang="0">
                  <a:pos x="2" y="39"/>
                </a:cxn>
                <a:cxn ang="0">
                  <a:pos x="4" y="30"/>
                </a:cxn>
                <a:cxn ang="0">
                  <a:pos x="7" y="21"/>
                </a:cxn>
                <a:cxn ang="0">
                  <a:pos x="13" y="13"/>
                </a:cxn>
                <a:cxn ang="0">
                  <a:pos x="20" y="8"/>
                </a:cxn>
                <a:cxn ang="0">
                  <a:pos x="27" y="3"/>
                </a:cxn>
                <a:cxn ang="0">
                  <a:pos x="35" y="1"/>
                </a:cxn>
                <a:cxn ang="0">
                  <a:pos x="44" y="0"/>
                </a:cxn>
              </a:cxnLst>
              <a:rect l="0" t="0" r="r" b="b"/>
              <a:pathLst>
                <a:path w="89" h="98">
                  <a:moveTo>
                    <a:pt x="44" y="0"/>
                  </a:moveTo>
                  <a:lnTo>
                    <a:pt x="53" y="1"/>
                  </a:lnTo>
                  <a:lnTo>
                    <a:pt x="61" y="3"/>
                  </a:lnTo>
                  <a:lnTo>
                    <a:pt x="70" y="8"/>
                  </a:lnTo>
                  <a:lnTo>
                    <a:pt x="76" y="13"/>
                  </a:lnTo>
                  <a:lnTo>
                    <a:pt x="81" y="21"/>
                  </a:lnTo>
                  <a:lnTo>
                    <a:pt x="86" y="30"/>
                  </a:lnTo>
                  <a:lnTo>
                    <a:pt x="88" y="39"/>
                  </a:lnTo>
                  <a:lnTo>
                    <a:pt x="89" y="48"/>
                  </a:lnTo>
                  <a:lnTo>
                    <a:pt x="88" y="58"/>
                  </a:lnTo>
                  <a:lnTo>
                    <a:pt x="86" y="68"/>
                  </a:lnTo>
                  <a:lnTo>
                    <a:pt x="81" y="76"/>
                  </a:lnTo>
                  <a:lnTo>
                    <a:pt x="76" y="83"/>
                  </a:lnTo>
                  <a:lnTo>
                    <a:pt x="70" y="89"/>
                  </a:lnTo>
                  <a:lnTo>
                    <a:pt x="61" y="94"/>
                  </a:lnTo>
                  <a:lnTo>
                    <a:pt x="53" y="96"/>
                  </a:lnTo>
                  <a:lnTo>
                    <a:pt x="44" y="98"/>
                  </a:lnTo>
                  <a:lnTo>
                    <a:pt x="35" y="96"/>
                  </a:lnTo>
                  <a:lnTo>
                    <a:pt x="27" y="94"/>
                  </a:lnTo>
                  <a:lnTo>
                    <a:pt x="20" y="89"/>
                  </a:lnTo>
                  <a:lnTo>
                    <a:pt x="13" y="83"/>
                  </a:lnTo>
                  <a:lnTo>
                    <a:pt x="7" y="76"/>
                  </a:lnTo>
                  <a:lnTo>
                    <a:pt x="4" y="68"/>
                  </a:lnTo>
                  <a:lnTo>
                    <a:pt x="2" y="58"/>
                  </a:lnTo>
                  <a:lnTo>
                    <a:pt x="0" y="48"/>
                  </a:lnTo>
                  <a:lnTo>
                    <a:pt x="2" y="39"/>
                  </a:lnTo>
                  <a:lnTo>
                    <a:pt x="4" y="30"/>
                  </a:lnTo>
                  <a:lnTo>
                    <a:pt x="7" y="21"/>
                  </a:lnTo>
                  <a:lnTo>
                    <a:pt x="13" y="13"/>
                  </a:lnTo>
                  <a:lnTo>
                    <a:pt x="20" y="8"/>
                  </a:lnTo>
                  <a:lnTo>
                    <a:pt x="27" y="3"/>
                  </a:lnTo>
                  <a:lnTo>
                    <a:pt x="35" y="1"/>
                  </a:lnTo>
                  <a:lnTo>
                    <a:pt x="44" y="0"/>
                  </a:lnTo>
                  <a:close/>
                </a:path>
              </a:pathLst>
            </a:custGeom>
            <a:solidFill>
              <a:srgbClr val="C47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8" name="Freeform 124"/>
            <p:cNvSpPr>
              <a:spLocks/>
            </p:cNvSpPr>
            <p:nvPr/>
          </p:nvSpPr>
          <p:spPr bwMode="auto">
            <a:xfrm>
              <a:off x="2084" y="3706"/>
              <a:ext cx="43" cy="46"/>
            </a:xfrm>
            <a:custGeom>
              <a:avLst/>
              <a:gdLst/>
              <a:ahLst/>
              <a:cxnLst>
                <a:cxn ang="0">
                  <a:pos x="41" y="0"/>
                </a:cxn>
                <a:cxn ang="0">
                  <a:pos x="49" y="1"/>
                </a:cxn>
                <a:cxn ang="0">
                  <a:pos x="57" y="3"/>
                </a:cxn>
                <a:cxn ang="0">
                  <a:pos x="64" y="8"/>
                </a:cxn>
                <a:cxn ang="0">
                  <a:pos x="71" y="14"/>
                </a:cxn>
                <a:cxn ang="0">
                  <a:pos x="76" y="19"/>
                </a:cxn>
                <a:cxn ang="0">
                  <a:pos x="79" y="27"/>
                </a:cxn>
                <a:cxn ang="0">
                  <a:pos x="81" y="35"/>
                </a:cxn>
                <a:cxn ang="0">
                  <a:pos x="82" y="45"/>
                </a:cxn>
                <a:cxn ang="0">
                  <a:pos x="81" y="54"/>
                </a:cxn>
                <a:cxn ang="0">
                  <a:pos x="79" y="63"/>
                </a:cxn>
                <a:cxn ang="0">
                  <a:pos x="76" y="70"/>
                </a:cxn>
                <a:cxn ang="0">
                  <a:pos x="71" y="77"/>
                </a:cxn>
                <a:cxn ang="0">
                  <a:pos x="64" y="83"/>
                </a:cxn>
                <a:cxn ang="0">
                  <a:pos x="57" y="87"/>
                </a:cxn>
                <a:cxn ang="0">
                  <a:pos x="49" y="90"/>
                </a:cxn>
                <a:cxn ang="0">
                  <a:pos x="41" y="91"/>
                </a:cxn>
                <a:cxn ang="0">
                  <a:pos x="33" y="90"/>
                </a:cxn>
                <a:cxn ang="0">
                  <a:pos x="25" y="87"/>
                </a:cxn>
                <a:cxn ang="0">
                  <a:pos x="18" y="83"/>
                </a:cxn>
                <a:cxn ang="0">
                  <a:pos x="12" y="77"/>
                </a:cxn>
                <a:cxn ang="0">
                  <a:pos x="6" y="70"/>
                </a:cxn>
                <a:cxn ang="0">
                  <a:pos x="3" y="63"/>
                </a:cxn>
                <a:cxn ang="0">
                  <a:pos x="1" y="54"/>
                </a:cxn>
                <a:cxn ang="0">
                  <a:pos x="0" y="45"/>
                </a:cxn>
                <a:cxn ang="0">
                  <a:pos x="1" y="35"/>
                </a:cxn>
                <a:cxn ang="0">
                  <a:pos x="3" y="27"/>
                </a:cxn>
                <a:cxn ang="0">
                  <a:pos x="6" y="19"/>
                </a:cxn>
                <a:cxn ang="0">
                  <a:pos x="12" y="14"/>
                </a:cxn>
                <a:cxn ang="0">
                  <a:pos x="18" y="8"/>
                </a:cxn>
                <a:cxn ang="0">
                  <a:pos x="25" y="3"/>
                </a:cxn>
                <a:cxn ang="0">
                  <a:pos x="33" y="1"/>
                </a:cxn>
                <a:cxn ang="0">
                  <a:pos x="41" y="0"/>
                </a:cxn>
              </a:cxnLst>
              <a:rect l="0" t="0" r="r" b="b"/>
              <a:pathLst>
                <a:path w="82" h="91">
                  <a:moveTo>
                    <a:pt x="41" y="0"/>
                  </a:moveTo>
                  <a:lnTo>
                    <a:pt x="49" y="1"/>
                  </a:lnTo>
                  <a:lnTo>
                    <a:pt x="57" y="3"/>
                  </a:lnTo>
                  <a:lnTo>
                    <a:pt x="64" y="8"/>
                  </a:lnTo>
                  <a:lnTo>
                    <a:pt x="71" y="14"/>
                  </a:lnTo>
                  <a:lnTo>
                    <a:pt x="76" y="19"/>
                  </a:lnTo>
                  <a:lnTo>
                    <a:pt x="79" y="27"/>
                  </a:lnTo>
                  <a:lnTo>
                    <a:pt x="81" y="35"/>
                  </a:lnTo>
                  <a:lnTo>
                    <a:pt x="82" y="45"/>
                  </a:lnTo>
                  <a:lnTo>
                    <a:pt x="81" y="54"/>
                  </a:lnTo>
                  <a:lnTo>
                    <a:pt x="79" y="63"/>
                  </a:lnTo>
                  <a:lnTo>
                    <a:pt x="76" y="70"/>
                  </a:lnTo>
                  <a:lnTo>
                    <a:pt x="71" y="77"/>
                  </a:lnTo>
                  <a:lnTo>
                    <a:pt x="64" y="83"/>
                  </a:lnTo>
                  <a:lnTo>
                    <a:pt x="57" y="87"/>
                  </a:lnTo>
                  <a:lnTo>
                    <a:pt x="49" y="90"/>
                  </a:lnTo>
                  <a:lnTo>
                    <a:pt x="41" y="91"/>
                  </a:lnTo>
                  <a:lnTo>
                    <a:pt x="33" y="90"/>
                  </a:lnTo>
                  <a:lnTo>
                    <a:pt x="25" y="87"/>
                  </a:lnTo>
                  <a:lnTo>
                    <a:pt x="18" y="83"/>
                  </a:lnTo>
                  <a:lnTo>
                    <a:pt x="12" y="77"/>
                  </a:lnTo>
                  <a:lnTo>
                    <a:pt x="6" y="70"/>
                  </a:lnTo>
                  <a:lnTo>
                    <a:pt x="3" y="63"/>
                  </a:lnTo>
                  <a:lnTo>
                    <a:pt x="1" y="54"/>
                  </a:lnTo>
                  <a:lnTo>
                    <a:pt x="0" y="45"/>
                  </a:lnTo>
                  <a:lnTo>
                    <a:pt x="1" y="35"/>
                  </a:lnTo>
                  <a:lnTo>
                    <a:pt x="3" y="27"/>
                  </a:lnTo>
                  <a:lnTo>
                    <a:pt x="6" y="19"/>
                  </a:lnTo>
                  <a:lnTo>
                    <a:pt x="12" y="14"/>
                  </a:lnTo>
                  <a:lnTo>
                    <a:pt x="18" y="8"/>
                  </a:lnTo>
                  <a:lnTo>
                    <a:pt x="25" y="3"/>
                  </a:lnTo>
                  <a:lnTo>
                    <a:pt x="33" y="1"/>
                  </a:lnTo>
                  <a:lnTo>
                    <a:pt x="41" y="0"/>
                  </a:lnTo>
                  <a:close/>
                </a:path>
              </a:pathLst>
            </a:custGeom>
            <a:solidFill>
              <a:srgbClr val="C98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49" name="Freeform 125"/>
            <p:cNvSpPr>
              <a:spLocks/>
            </p:cNvSpPr>
            <p:nvPr/>
          </p:nvSpPr>
          <p:spPr bwMode="auto">
            <a:xfrm>
              <a:off x="2086" y="3706"/>
              <a:ext cx="39" cy="41"/>
            </a:xfrm>
            <a:custGeom>
              <a:avLst/>
              <a:gdLst/>
              <a:ahLst/>
              <a:cxnLst>
                <a:cxn ang="0">
                  <a:pos x="37" y="0"/>
                </a:cxn>
                <a:cxn ang="0">
                  <a:pos x="45" y="1"/>
                </a:cxn>
                <a:cxn ang="0">
                  <a:pos x="52" y="3"/>
                </a:cxn>
                <a:cxn ang="0">
                  <a:pos x="59" y="7"/>
                </a:cxn>
                <a:cxn ang="0">
                  <a:pos x="64" y="11"/>
                </a:cxn>
                <a:cxn ang="0">
                  <a:pos x="69" y="18"/>
                </a:cxn>
                <a:cxn ang="0">
                  <a:pos x="72" y="25"/>
                </a:cxn>
                <a:cxn ang="0">
                  <a:pos x="74" y="33"/>
                </a:cxn>
                <a:cxn ang="0">
                  <a:pos x="75" y="41"/>
                </a:cxn>
                <a:cxn ang="0">
                  <a:pos x="74" y="49"/>
                </a:cxn>
                <a:cxn ang="0">
                  <a:pos x="72" y="57"/>
                </a:cxn>
                <a:cxn ang="0">
                  <a:pos x="69" y="64"/>
                </a:cxn>
                <a:cxn ang="0">
                  <a:pos x="64" y="70"/>
                </a:cxn>
                <a:cxn ang="0">
                  <a:pos x="59" y="76"/>
                </a:cxn>
                <a:cxn ang="0">
                  <a:pos x="52" y="79"/>
                </a:cxn>
                <a:cxn ang="0">
                  <a:pos x="45" y="82"/>
                </a:cxn>
                <a:cxn ang="0">
                  <a:pos x="37" y="83"/>
                </a:cxn>
                <a:cxn ang="0">
                  <a:pos x="29" y="82"/>
                </a:cxn>
                <a:cxn ang="0">
                  <a:pos x="22" y="79"/>
                </a:cxn>
                <a:cxn ang="0">
                  <a:pos x="16" y="76"/>
                </a:cxn>
                <a:cxn ang="0">
                  <a:pos x="10" y="70"/>
                </a:cxn>
                <a:cxn ang="0">
                  <a:pos x="6" y="64"/>
                </a:cxn>
                <a:cxn ang="0">
                  <a:pos x="2" y="57"/>
                </a:cxn>
                <a:cxn ang="0">
                  <a:pos x="1" y="49"/>
                </a:cxn>
                <a:cxn ang="0">
                  <a:pos x="0" y="41"/>
                </a:cxn>
                <a:cxn ang="0">
                  <a:pos x="1" y="33"/>
                </a:cxn>
                <a:cxn ang="0">
                  <a:pos x="2" y="25"/>
                </a:cxn>
                <a:cxn ang="0">
                  <a:pos x="6" y="18"/>
                </a:cxn>
                <a:cxn ang="0">
                  <a:pos x="10" y="11"/>
                </a:cxn>
                <a:cxn ang="0">
                  <a:pos x="16" y="7"/>
                </a:cxn>
                <a:cxn ang="0">
                  <a:pos x="22" y="3"/>
                </a:cxn>
                <a:cxn ang="0">
                  <a:pos x="29" y="1"/>
                </a:cxn>
                <a:cxn ang="0">
                  <a:pos x="37" y="0"/>
                </a:cxn>
              </a:cxnLst>
              <a:rect l="0" t="0" r="r" b="b"/>
              <a:pathLst>
                <a:path w="75" h="83">
                  <a:moveTo>
                    <a:pt x="37" y="0"/>
                  </a:moveTo>
                  <a:lnTo>
                    <a:pt x="45" y="1"/>
                  </a:lnTo>
                  <a:lnTo>
                    <a:pt x="52" y="3"/>
                  </a:lnTo>
                  <a:lnTo>
                    <a:pt x="59" y="7"/>
                  </a:lnTo>
                  <a:lnTo>
                    <a:pt x="64" y="11"/>
                  </a:lnTo>
                  <a:lnTo>
                    <a:pt x="69" y="18"/>
                  </a:lnTo>
                  <a:lnTo>
                    <a:pt x="72" y="25"/>
                  </a:lnTo>
                  <a:lnTo>
                    <a:pt x="74" y="33"/>
                  </a:lnTo>
                  <a:lnTo>
                    <a:pt x="75" y="41"/>
                  </a:lnTo>
                  <a:lnTo>
                    <a:pt x="74" y="49"/>
                  </a:lnTo>
                  <a:lnTo>
                    <a:pt x="72" y="57"/>
                  </a:lnTo>
                  <a:lnTo>
                    <a:pt x="69" y="64"/>
                  </a:lnTo>
                  <a:lnTo>
                    <a:pt x="64" y="70"/>
                  </a:lnTo>
                  <a:lnTo>
                    <a:pt x="59" y="76"/>
                  </a:lnTo>
                  <a:lnTo>
                    <a:pt x="52" y="79"/>
                  </a:lnTo>
                  <a:lnTo>
                    <a:pt x="45" y="82"/>
                  </a:lnTo>
                  <a:lnTo>
                    <a:pt x="37" y="83"/>
                  </a:lnTo>
                  <a:lnTo>
                    <a:pt x="29" y="82"/>
                  </a:lnTo>
                  <a:lnTo>
                    <a:pt x="22" y="79"/>
                  </a:lnTo>
                  <a:lnTo>
                    <a:pt x="16" y="76"/>
                  </a:lnTo>
                  <a:lnTo>
                    <a:pt x="10" y="70"/>
                  </a:lnTo>
                  <a:lnTo>
                    <a:pt x="6" y="64"/>
                  </a:lnTo>
                  <a:lnTo>
                    <a:pt x="2" y="57"/>
                  </a:lnTo>
                  <a:lnTo>
                    <a:pt x="1" y="49"/>
                  </a:lnTo>
                  <a:lnTo>
                    <a:pt x="0" y="41"/>
                  </a:lnTo>
                  <a:lnTo>
                    <a:pt x="1" y="33"/>
                  </a:lnTo>
                  <a:lnTo>
                    <a:pt x="2" y="25"/>
                  </a:lnTo>
                  <a:lnTo>
                    <a:pt x="6" y="18"/>
                  </a:lnTo>
                  <a:lnTo>
                    <a:pt x="10" y="11"/>
                  </a:lnTo>
                  <a:lnTo>
                    <a:pt x="16" y="7"/>
                  </a:lnTo>
                  <a:lnTo>
                    <a:pt x="22" y="3"/>
                  </a:lnTo>
                  <a:lnTo>
                    <a:pt x="29" y="1"/>
                  </a:lnTo>
                  <a:lnTo>
                    <a:pt x="37" y="0"/>
                  </a:lnTo>
                  <a:close/>
                </a:path>
              </a:pathLst>
            </a:custGeom>
            <a:solidFill>
              <a:srgbClr val="CE8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0" name="Freeform 126"/>
            <p:cNvSpPr>
              <a:spLocks/>
            </p:cNvSpPr>
            <p:nvPr/>
          </p:nvSpPr>
          <p:spPr bwMode="auto">
            <a:xfrm>
              <a:off x="2087" y="3708"/>
              <a:ext cx="34" cy="38"/>
            </a:xfrm>
            <a:custGeom>
              <a:avLst/>
              <a:gdLst/>
              <a:ahLst/>
              <a:cxnLst>
                <a:cxn ang="0">
                  <a:pos x="35" y="0"/>
                </a:cxn>
                <a:cxn ang="0">
                  <a:pos x="41" y="1"/>
                </a:cxn>
                <a:cxn ang="0">
                  <a:pos x="48" y="3"/>
                </a:cxn>
                <a:cxn ang="0">
                  <a:pos x="54" y="7"/>
                </a:cxn>
                <a:cxn ang="0">
                  <a:pos x="59" y="12"/>
                </a:cxn>
                <a:cxn ang="0">
                  <a:pos x="63" y="17"/>
                </a:cxn>
                <a:cxn ang="0">
                  <a:pos x="67" y="23"/>
                </a:cxn>
                <a:cxn ang="0">
                  <a:pos x="68" y="30"/>
                </a:cxn>
                <a:cxn ang="0">
                  <a:pos x="69" y="38"/>
                </a:cxn>
                <a:cxn ang="0">
                  <a:pos x="68" y="46"/>
                </a:cxn>
                <a:cxn ang="0">
                  <a:pos x="67" y="53"/>
                </a:cxn>
                <a:cxn ang="0">
                  <a:pos x="63" y="59"/>
                </a:cxn>
                <a:cxn ang="0">
                  <a:pos x="59" y="65"/>
                </a:cxn>
                <a:cxn ang="0">
                  <a:pos x="54" y="69"/>
                </a:cxn>
                <a:cxn ang="0">
                  <a:pos x="48" y="73"/>
                </a:cxn>
                <a:cxn ang="0">
                  <a:pos x="41" y="75"/>
                </a:cxn>
                <a:cxn ang="0">
                  <a:pos x="35" y="76"/>
                </a:cxn>
                <a:cxn ang="0">
                  <a:pos x="28" y="75"/>
                </a:cxn>
                <a:cxn ang="0">
                  <a:pos x="21" y="73"/>
                </a:cxn>
                <a:cxn ang="0">
                  <a:pos x="15" y="69"/>
                </a:cxn>
                <a:cxn ang="0">
                  <a:pos x="10" y="65"/>
                </a:cxn>
                <a:cxn ang="0">
                  <a:pos x="6" y="59"/>
                </a:cxn>
                <a:cxn ang="0">
                  <a:pos x="2" y="53"/>
                </a:cxn>
                <a:cxn ang="0">
                  <a:pos x="1" y="46"/>
                </a:cxn>
                <a:cxn ang="0">
                  <a:pos x="0" y="38"/>
                </a:cxn>
                <a:cxn ang="0">
                  <a:pos x="1" y="30"/>
                </a:cxn>
                <a:cxn ang="0">
                  <a:pos x="2" y="23"/>
                </a:cxn>
                <a:cxn ang="0">
                  <a:pos x="6" y="17"/>
                </a:cxn>
                <a:cxn ang="0">
                  <a:pos x="10" y="12"/>
                </a:cxn>
                <a:cxn ang="0">
                  <a:pos x="15" y="7"/>
                </a:cxn>
                <a:cxn ang="0">
                  <a:pos x="21" y="3"/>
                </a:cxn>
                <a:cxn ang="0">
                  <a:pos x="28" y="1"/>
                </a:cxn>
                <a:cxn ang="0">
                  <a:pos x="35" y="0"/>
                </a:cxn>
              </a:cxnLst>
              <a:rect l="0" t="0" r="r" b="b"/>
              <a:pathLst>
                <a:path w="69" h="76">
                  <a:moveTo>
                    <a:pt x="35" y="0"/>
                  </a:moveTo>
                  <a:lnTo>
                    <a:pt x="41" y="1"/>
                  </a:lnTo>
                  <a:lnTo>
                    <a:pt x="48" y="3"/>
                  </a:lnTo>
                  <a:lnTo>
                    <a:pt x="54" y="7"/>
                  </a:lnTo>
                  <a:lnTo>
                    <a:pt x="59" y="12"/>
                  </a:lnTo>
                  <a:lnTo>
                    <a:pt x="63" y="17"/>
                  </a:lnTo>
                  <a:lnTo>
                    <a:pt x="67" y="23"/>
                  </a:lnTo>
                  <a:lnTo>
                    <a:pt x="68" y="30"/>
                  </a:lnTo>
                  <a:lnTo>
                    <a:pt x="69" y="38"/>
                  </a:lnTo>
                  <a:lnTo>
                    <a:pt x="68" y="46"/>
                  </a:lnTo>
                  <a:lnTo>
                    <a:pt x="67" y="53"/>
                  </a:lnTo>
                  <a:lnTo>
                    <a:pt x="63" y="59"/>
                  </a:lnTo>
                  <a:lnTo>
                    <a:pt x="59" y="65"/>
                  </a:lnTo>
                  <a:lnTo>
                    <a:pt x="54" y="69"/>
                  </a:lnTo>
                  <a:lnTo>
                    <a:pt x="48" y="73"/>
                  </a:lnTo>
                  <a:lnTo>
                    <a:pt x="41" y="75"/>
                  </a:lnTo>
                  <a:lnTo>
                    <a:pt x="35" y="76"/>
                  </a:lnTo>
                  <a:lnTo>
                    <a:pt x="28" y="75"/>
                  </a:lnTo>
                  <a:lnTo>
                    <a:pt x="21" y="73"/>
                  </a:lnTo>
                  <a:lnTo>
                    <a:pt x="15" y="69"/>
                  </a:lnTo>
                  <a:lnTo>
                    <a:pt x="10" y="65"/>
                  </a:lnTo>
                  <a:lnTo>
                    <a:pt x="6" y="59"/>
                  </a:lnTo>
                  <a:lnTo>
                    <a:pt x="2" y="53"/>
                  </a:lnTo>
                  <a:lnTo>
                    <a:pt x="1" y="46"/>
                  </a:lnTo>
                  <a:lnTo>
                    <a:pt x="0" y="38"/>
                  </a:lnTo>
                  <a:lnTo>
                    <a:pt x="1" y="30"/>
                  </a:lnTo>
                  <a:lnTo>
                    <a:pt x="2" y="23"/>
                  </a:lnTo>
                  <a:lnTo>
                    <a:pt x="6" y="17"/>
                  </a:lnTo>
                  <a:lnTo>
                    <a:pt x="10" y="12"/>
                  </a:lnTo>
                  <a:lnTo>
                    <a:pt x="15" y="7"/>
                  </a:lnTo>
                  <a:lnTo>
                    <a:pt x="21" y="3"/>
                  </a:lnTo>
                  <a:lnTo>
                    <a:pt x="28" y="1"/>
                  </a:lnTo>
                  <a:lnTo>
                    <a:pt x="35" y="0"/>
                  </a:lnTo>
                  <a:close/>
                </a:path>
              </a:pathLst>
            </a:custGeom>
            <a:solidFill>
              <a:srgbClr val="D39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1" name="Freeform 127"/>
            <p:cNvSpPr>
              <a:spLocks/>
            </p:cNvSpPr>
            <p:nvPr/>
          </p:nvSpPr>
          <p:spPr bwMode="auto">
            <a:xfrm>
              <a:off x="2087" y="3708"/>
              <a:ext cx="31" cy="34"/>
            </a:xfrm>
            <a:custGeom>
              <a:avLst/>
              <a:gdLst/>
              <a:ahLst/>
              <a:cxnLst>
                <a:cxn ang="0">
                  <a:pos x="32" y="0"/>
                </a:cxn>
                <a:cxn ang="0">
                  <a:pos x="44" y="2"/>
                </a:cxn>
                <a:cxn ang="0">
                  <a:pos x="54" y="11"/>
                </a:cxn>
                <a:cxn ang="0">
                  <a:pos x="61" y="22"/>
                </a:cxn>
                <a:cxn ang="0">
                  <a:pos x="64" y="35"/>
                </a:cxn>
                <a:cxn ang="0">
                  <a:pos x="61" y="47"/>
                </a:cxn>
                <a:cxn ang="0">
                  <a:pos x="54" y="59"/>
                </a:cxn>
                <a:cxn ang="0">
                  <a:pos x="44" y="67"/>
                </a:cxn>
                <a:cxn ang="0">
                  <a:pos x="32" y="69"/>
                </a:cxn>
                <a:cxn ang="0">
                  <a:pos x="20" y="67"/>
                </a:cxn>
                <a:cxn ang="0">
                  <a:pos x="9" y="59"/>
                </a:cxn>
                <a:cxn ang="0">
                  <a:pos x="2" y="47"/>
                </a:cxn>
                <a:cxn ang="0">
                  <a:pos x="0" y="35"/>
                </a:cxn>
                <a:cxn ang="0">
                  <a:pos x="2" y="22"/>
                </a:cxn>
                <a:cxn ang="0">
                  <a:pos x="9" y="11"/>
                </a:cxn>
                <a:cxn ang="0">
                  <a:pos x="20" y="2"/>
                </a:cxn>
                <a:cxn ang="0">
                  <a:pos x="32" y="0"/>
                </a:cxn>
              </a:cxnLst>
              <a:rect l="0" t="0" r="r" b="b"/>
              <a:pathLst>
                <a:path w="64" h="69">
                  <a:moveTo>
                    <a:pt x="32" y="0"/>
                  </a:moveTo>
                  <a:lnTo>
                    <a:pt x="44" y="2"/>
                  </a:lnTo>
                  <a:lnTo>
                    <a:pt x="54" y="11"/>
                  </a:lnTo>
                  <a:lnTo>
                    <a:pt x="61" y="22"/>
                  </a:lnTo>
                  <a:lnTo>
                    <a:pt x="64" y="35"/>
                  </a:lnTo>
                  <a:lnTo>
                    <a:pt x="61" y="47"/>
                  </a:lnTo>
                  <a:lnTo>
                    <a:pt x="54" y="59"/>
                  </a:lnTo>
                  <a:lnTo>
                    <a:pt x="44" y="67"/>
                  </a:lnTo>
                  <a:lnTo>
                    <a:pt x="32" y="69"/>
                  </a:lnTo>
                  <a:lnTo>
                    <a:pt x="20" y="67"/>
                  </a:lnTo>
                  <a:lnTo>
                    <a:pt x="9" y="59"/>
                  </a:lnTo>
                  <a:lnTo>
                    <a:pt x="2" y="47"/>
                  </a:lnTo>
                  <a:lnTo>
                    <a:pt x="0" y="35"/>
                  </a:lnTo>
                  <a:lnTo>
                    <a:pt x="2" y="22"/>
                  </a:lnTo>
                  <a:lnTo>
                    <a:pt x="9" y="11"/>
                  </a:lnTo>
                  <a:lnTo>
                    <a:pt x="20" y="2"/>
                  </a:lnTo>
                  <a:lnTo>
                    <a:pt x="32" y="0"/>
                  </a:lnTo>
                  <a:close/>
                </a:path>
              </a:pathLst>
            </a:custGeom>
            <a:solidFill>
              <a:srgbClr val="D89B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2" name="Freeform 128"/>
            <p:cNvSpPr>
              <a:spLocks/>
            </p:cNvSpPr>
            <p:nvPr/>
          </p:nvSpPr>
          <p:spPr bwMode="auto">
            <a:xfrm>
              <a:off x="2089" y="3710"/>
              <a:ext cx="27" cy="29"/>
            </a:xfrm>
            <a:custGeom>
              <a:avLst/>
              <a:gdLst/>
              <a:ahLst/>
              <a:cxnLst>
                <a:cxn ang="0">
                  <a:pos x="28" y="0"/>
                </a:cxn>
                <a:cxn ang="0">
                  <a:pos x="38" y="3"/>
                </a:cxn>
                <a:cxn ang="0">
                  <a:pos x="48" y="10"/>
                </a:cxn>
                <a:cxn ang="0">
                  <a:pos x="53" y="19"/>
                </a:cxn>
                <a:cxn ang="0">
                  <a:pos x="56" y="31"/>
                </a:cxn>
                <a:cxn ang="0">
                  <a:pos x="53" y="43"/>
                </a:cxn>
                <a:cxn ang="0">
                  <a:pos x="48" y="52"/>
                </a:cxn>
                <a:cxn ang="0">
                  <a:pos x="38" y="59"/>
                </a:cxn>
                <a:cxn ang="0">
                  <a:pos x="28" y="61"/>
                </a:cxn>
                <a:cxn ang="0">
                  <a:pos x="18" y="59"/>
                </a:cxn>
                <a:cxn ang="0">
                  <a:pos x="9" y="52"/>
                </a:cxn>
                <a:cxn ang="0">
                  <a:pos x="3" y="43"/>
                </a:cxn>
                <a:cxn ang="0">
                  <a:pos x="0" y="31"/>
                </a:cxn>
                <a:cxn ang="0">
                  <a:pos x="3" y="19"/>
                </a:cxn>
                <a:cxn ang="0">
                  <a:pos x="9" y="10"/>
                </a:cxn>
                <a:cxn ang="0">
                  <a:pos x="18" y="3"/>
                </a:cxn>
                <a:cxn ang="0">
                  <a:pos x="28" y="0"/>
                </a:cxn>
              </a:cxnLst>
              <a:rect l="0" t="0" r="r" b="b"/>
              <a:pathLst>
                <a:path w="56" h="61">
                  <a:moveTo>
                    <a:pt x="28" y="0"/>
                  </a:moveTo>
                  <a:lnTo>
                    <a:pt x="38" y="3"/>
                  </a:lnTo>
                  <a:lnTo>
                    <a:pt x="48" y="10"/>
                  </a:lnTo>
                  <a:lnTo>
                    <a:pt x="53" y="19"/>
                  </a:lnTo>
                  <a:lnTo>
                    <a:pt x="56" y="31"/>
                  </a:lnTo>
                  <a:lnTo>
                    <a:pt x="53" y="43"/>
                  </a:lnTo>
                  <a:lnTo>
                    <a:pt x="48" y="52"/>
                  </a:lnTo>
                  <a:lnTo>
                    <a:pt x="38" y="59"/>
                  </a:lnTo>
                  <a:lnTo>
                    <a:pt x="28" y="61"/>
                  </a:lnTo>
                  <a:lnTo>
                    <a:pt x="18" y="59"/>
                  </a:lnTo>
                  <a:lnTo>
                    <a:pt x="9" y="52"/>
                  </a:lnTo>
                  <a:lnTo>
                    <a:pt x="3" y="43"/>
                  </a:lnTo>
                  <a:lnTo>
                    <a:pt x="0" y="31"/>
                  </a:lnTo>
                  <a:lnTo>
                    <a:pt x="3" y="19"/>
                  </a:lnTo>
                  <a:lnTo>
                    <a:pt x="9" y="10"/>
                  </a:lnTo>
                  <a:lnTo>
                    <a:pt x="18" y="3"/>
                  </a:lnTo>
                  <a:lnTo>
                    <a:pt x="28" y="0"/>
                  </a:lnTo>
                  <a:close/>
                </a:path>
              </a:pathLst>
            </a:custGeom>
            <a:solidFill>
              <a:srgbClr val="DDA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3" name="Freeform 129"/>
            <p:cNvSpPr>
              <a:spLocks/>
            </p:cNvSpPr>
            <p:nvPr/>
          </p:nvSpPr>
          <p:spPr bwMode="auto">
            <a:xfrm>
              <a:off x="2089" y="3710"/>
              <a:ext cx="25" cy="26"/>
            </a:xfrm>
            <a:custGeom>
              <a:avLst/>
              <a:gdLst/>
              <a:ahLst/>
              <a:cxnLst>
                <a:cxn ang="0">
                  <a:pos x="25" y="0"/>
                </a:cxn>
                <a:cxn ang="0">
                  <a:pos x="34" y="3"/>
                </a:cxn>
                <a:cxn ang="0">
                  <a:pos x="42" y="9"/>
                </a:cxn>
                <a:cxn ang="0">
                  <a:pos x="47" y="18"/>
                </a:cxn>
                <a:cxn ang="0">
                  <a:pos x="49" y="28"/>
                </a:cxn>
                <a:cxn ang="0">
                  <a:pos x="47" y="39"/>
                </a:cxn>
                <a:cxn ang="0">
                  <a:pos x="42" y="47"/>
                </a:cxn>
                <a:cxn ang="0">
                  <a:pos x="34" y="52"/>
                </a:cxn>
                <a:cxn ang="0">
                  <a:pos x="25" y="55"/>
                </a:cxn>
                <a:cxn ang="0">
                  <a:pos x="16" y="52"/>
                </a:cxn>
                <a:cxn ang="0">
                  <a:pos x="8" y="47"/>
                </a:cxn>
                <a:cxn ang="0">
                  <a:pos x="2" y="39"/>
                </a:cxn>
                <a:cxn ang="0">
                  <a:pos x="0" y="28"/>
                </a:cxn>
                <a:cxn ang="0">
                  <a:pos x="2" y="18"/>
                </a:cxn>
                <a:cxn ang="0">
                  <a:pos x="8" y="9"/>
                </a:cxn>
                <a:cxn ang="0">
                  <a:pos x="16" y="3"/>
                </a:cxn>
                <a:cxn ang="0">
                  <a:pos x="25" y="0"/>
                </a:cxn>
              </a:cxnLst>
              <a:rect l="0" t="0" r="r" b="b"/>
              <a:pathLst>
                <a:path w="49" h="55">
                  <a:moveTo>
                    <a:pt x="25" y="0"/>
                  </a:moveTo>
                  <a:lnTo>
                    <a:pt x="34" y="3"/>
                  </a:lnTo>
                  <a:lnTo>
                    <a:pt x="42" y="9"/>
                  </a:lnTo>
                  <a:lnTo>
                    <a:pt x="47" y="18"/>
                  </a:lnTo>
                  <a:lnTo>
                    <a:pt x="49" y="28"/>
                  </a:lnTo>
                  <a:lnTo>
                    <a:pt x="47" y="39"/>
                  </a:lnTo>
                  <a:lnTo>
                    <a:pt x="42" y="47"/>
                  </a:lnTo>
                  <a:lnTo>
                    <a:pt x="34" y="52"/>
                  </a:lnTo>
                  <a:lnTo>
                    <a:pt x="25" y="55"/>
                  </a:lnTo>
                  <a:lnTo>
                    <a:pt x="16" y="52"/>
                  </a:lnTo>
                  <a:lnTo>
                    <a:pt x="8" y="47"/>
                  </a:lnTo>
                  <a:lnTo>
                    <a:pt x="2" y="39"/>
                  </a:lnTo>
                  <a:lnTo>
                    <a:pt x="0" y="28"/>
                  </a:lnTo>
                  <a:lnTo>
                    <a:pt x="2" y="18"/>
                  </a:lnTo>
                  <a:lnTo>
                    <a:pt x="8" y="9"/>
                  </a:lnTo>
                  <a:lnTo>
                    <a:pt x="16" y="3"/>
                  </a:lnTo>
                  <a:lnTo>
                    <a:pt x="25" y="0"/>
                  </a:lnTo>
                  <a:close/>
                </a:path>
              </a:pathLst>
            </a:custGeom>
            <a:solidFill>
              <a:srgbClr val="E0A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4" name="Freeform 130"/>
            <p:cNvSpPr>
              <a:spLocks/>
            </p:cNvSpPr>
            <p:nvPr/>
          </p:nvSpPr>
          <p:spPr bwMode="auto">
            <a:xfrm>
              <a:off x="2090" y="3710"/>
              <a:ext cx="22" cy="24"/>
            </a:xfrm>
            <a:custGeom>
              <a:avLst/>
              <a:gdLst/>
              <a:ahLst/>
              <a:cxnLst>
                <a:cxn ang="0">
                  <a:pos x="21" y="0"/>
                </a:cxn>
                <a:cxn ang="0">
                  <a:pos x="29" y="2"/>
                </a:cxn>
                <a:cxn ang="0">
                  <a:pos x="36" y="7"/>
                </a:cxn>
                <a:cxn ang="0">
                  <a:pos x="40" y="15"/>
                </a:cxn>
                <a:cxn ang="0">
                  <a:pos x="43" y="24"/>
                </a:cxn>
                <a:cxn ang="0">
                  <a:pos x="40" y="33"/>
                </a:cxn>
                <a:cxn ang="0">
                  <a:pos x="36" y="40"/>
                </a:cxn>
                <a:cxn ang="0">
                  <a:pos x="29" y="45"/>
                </a:cxn>
                <a:cxn ang="0">
                  <a:pos x="21" y="47"/>
                </a:cxn>
                <a:cxn ang="0">
                  <a:pos x="13" y="45"/>
                </a:cxn>
                <a:cxn ang="0">
                  <a:pos x="6" y="40"/>
                </a:cxn>
                <a:cxn ang="0">
                  <a:pos x="1" y="33"/>
                </a:cxn>
                <a:cxn ang="0">
                  <a:pos x="0" y="24"/>
                </a:cxn>
                <a:cxn ang="0">
                  <a:pos x="1" y="15"/>
                </a:cxn>
                <a:cxn ang="0">
                  <a:pos x="6" y="7"/>
                </a:cxn>
                <a:cxn ang="0">
                  <a:pos x="13" y="2"/>
                </a:cxn>
                <a:cxn ang="0">
                  <a:pos x="21" y="0"/>
                </a:cxn>
              </a:cxnLst>
              <a:rect l="0" t="0" r="r" b="b"/>
              <a:pathLst>
                <a:path w="43" h="47">
                  <a:moveTo>
                    <a:pt x="21" y="0"/>
                  </a:moveTo>
                  <a:lnTo>
                    <a:pt x="29" y="2"/>
                  </a:lnTo>
                  <a:lnTo>
                    <a:pt x="36" y="7"/>
                  </a:lnTo>
                  <a:lnTo>
                    <a:pt x="40" y="15"/>
                  </a:lnTo>
                  <a:lnTo>
                    <a:pt x="43" y="24"/>
                  </a:lnTo>
                  <a:lnTo>
                    <a:pt x="40" y="33"/>
                  </a:lnTo>
                  <a:lnTo>
                    <a:pt x="36" y="40"/>
                  </a:lnTo>
                  <a:lnTo>
                    <a:pt x="29" y="45"/>
                  </a:lnTo>
                  <a:lnTo>
                    <a:pt x="21" y="47"/>
                  </a:lnTo>
                  <a:lnTo>
                    <a:pt x="13" y="45"/>
                  </a:lnTo>
                  <a:lnTo>
                    <a:pt x="6" y="40"/>
                  </a:lnTo>
                  <a:lnTo>
                    <a:pt x="1" y="33"/>
                  </a:lnTo>
                  <a:lnTo>
                    <a:pt x="0" y="24"/>
                  </a:lnTo>
                  <a:lnTo>
                    <a:pt x="1" y="15"/>
                  </a:lnTo>
                  <a:lnTo>
                    <a:pt x="6" y="7"/>
                  </a:lnTo>
                  <a:lnTo>
                    <a:pt x="13" y="2"/>
                  </a:lnTo>
                  <a:lnTo>
                    <a:pt x="21" y="0"/>
                  </a:lnTo>
                  <a:close/>
                </a:path>
              </a:pathLst>
            </a:custGeom>
            <a:solidFill>
              <a:srgbClr val="E5AD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5" name="Freeform 131"/>
            <p:cNvSpPr>
              <a:spLocks/>
            </p:cNvSpPr>
            <p:nvPr/>
          </p:nvSpPr>
          <p:spPr bwMode="auto">
            <a:xfrm>
              <a:off x="2090" y="3710"/>
              <a:ext cx="19" cy="21"/>
            </a:xfrm>
            <a:custGeom>
              <a:avLst/>
              <a:gdLst/>
              <a:ahLst/>
              <a:cxnLst>
                <a:cxn ang="0">
                  <a:pos x="19" y="0"/>
                </a:cxn>
                <a:cxn ang="0">
                  <a:pos x="25" y="1"/>
                </a:cxn>
                <a:cxn ang="0">
                  <a:pos x="31" y="6"/>
                </a:cxn>
                <a:cxn ang="0">
                  <a:pos x="35" y="12"/>
                </a:cxn>
                <a:cxn ang="0">
                  <a:pos x="36" y="19"/>
                </a:cxn>
                <a:cxn ang="0">
                  <a:pos x="35" y="27"/>
                </a:cxn>
                <a:cxn ang="0">
                  <a:pos x="31" y="33"/>
                </a:cxn>
                <a:cxn ang="0">
                  <a:pos x="25" y="38"/>
                </a:cxn>
                <a:cxn ang="0">
                  <a:pos x="19" y="39"/>
                </a:cxn>
                <a:cxn ang="0">
                  <a:pos x="12" y="38"/>
                </a:cxn>
                <a:cxn ang="0">
                  <a:pos x="6" y="33"/>
                </a:cxn>
                <a:cxn ang="0">
                  <a:pos x="1" y="27"/>
                </a:cxn>
                <a:cxn ang="0">
                  <a:pos x="0" y="19"/>
                </a:cxn>
                <a:cxn ang="0">
                  <a:pos x="1" y="12"/>
                </a:cxn>
                <a:cxn ang="0">
                  <a:pos x="6" y="6"/>
                </a:cxn>
                <a:cxn ang="0">
                  <a:pos x="12" y="1"/>
                </a:cxn>
                <a:cxn ang="0">
                  <a:pos x="19" y="0"/>
                </a:cxn>
              </a:cxnLst>
              <a:rect l="0" t="0" r="r" b="b"/>
              <a:pathLst>
                <a:path w="36" h="39">
                  <a:moveTo>
                    <a:pt x="19" y="0"/>
                  </a:moveTo>
                  <a:lnTo>
                    <a:pt x="25" y="1"/>
                  </a:lnTo>
                  <a:lnTo>
                    <a:pt x="31" y="6"/>
                  </a:lnTo>
                  <a:lnTo>
                    <a:pt x="35" y="12"/>
                  </a:lnTo>
                  <a:lnTo>
                    <a:pt x="36" y="19"/>
                  </a:lnTo>
                  <a:lnTo>
                    <a:pt x="35" y="27"/>
                  </a:lnTo>
                  <a:lnTo>
                    <a:pt x="31" y="33"/>
                  </a:lnTo>
                  <a:lnTo>
                    <a:pt x="25" y="38"/>
                  </a:lnTo>
                  <a:lnTo>
                    <a:pt x="19" y="39"/>
                  </a:lnTo>
                  <a:lnTo>
                    <a:pt x="12" y="38"/>
                  </a:lnTo>
                  <a:lnTo>
                    <a:pt x="6" y="33"/>
                  </a:lnTo>
                  <a:lnTo>
                    <a:pt x="1" y="27"/>
                  </a:lnTo>
                  <a:lnTo>
                    <a:pt x="0" y="19"/>
                  </a:lnTo>
                  <a:lnTo>
                    <a:pt x="1" y="12"/>
                  </a:lnTo>
                  <a:lnTo>
                    <a:pt x="6" y="6"/>
                  </a:lnTo>
                  <a:lnTo>
                    <a:pt x="12" y="1"/>
                  </a:lnTo>
                  <a:lnTo>
                    <a:pt x="19" y="0"/>
                  </a:lnTo>
                  <a:close/>
                </a:path>
              </a:pathLst>
            </a:custGeom>
            <a:solidFill>
              <a:srgbClr val="EAB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6" name="Freeform 132"/>
            <p:cNvSpPr>
              <a:spLocks/>
            </p:cNvSpPr>
            <p:nvPr/>
          </p:nvSpPr>
          <p:spPr bwMode="auto">
            <a:xfrm>
              <a:off x="2279" y="3567"/>
              <a:ext cx="42" cy="22"/>
            </a:xfrm>
            <a:custGeom>
              <a:avLst/>
              <a:gdLst/>
              <a:ahLst/>
              <a:cxnLst>
                <a:cxn ang="0">
                  <a:pos x="83" y="13"/>
                </a:cxn>
                <a:cxn ang="0">
                  <a:pos x="85" y="21"/>
                </a:cxn>
                <a:cxn ang="0">
                  <a:pos x="81" y="29"/>
                </a:cxn>
                <a:cxn ang="0">
                  <a:pos x="72" y="37"/>
                </a:cxn>
                <a:cxn ang="0">
                  <a:pos x="57" y="42"/>
                </a:cxn>
                <a:cxn ang="0">
                  <a:pos x="49" y="43"/>
                </a:cxn>
                <a:cxn ang="0">
                  <a:pos x="41" y="44"/>
                </a:cxn>
                <a:cxn ang="0">
                  <a:pos x="33" y="44"/>
                </a:cxn>
                <a:cxn ang="0">
                  <a:pos x="25" y="43"/>
                </a:cxn>
                <a:cxn ang="0">
                  <a:pos x="18" y="42"/>
                </a:cxn>
                <a:cxn ang="0">
                  <a:pos x="11" y="38"/>
                </a:cxn>
                <a:cxn ang="0">
                  <a:pos x="6" y="35"/>
                </a:cxn>
                <a:cxn ang="0">
                  <a:pos x="2" y="31"/>
                </a:cxn>
                <a:cxn ang="0">
                  <a:pos x="0" y="23"/>
                </a:cxn>
                <a:cxn ang="0">
                  <a:pos x="3" y="15"/>
                </a:cxn>
                <a:cxn ang="0">
                  <a:pos x="12" y="7"/>
                </a:cxn>
                <a:cxn ang="0">
                  <a:pos x="26" y="2"/>
                </a:cxn>
                <a:cxn ang="0">
                  <a:pos x="34" y="1"/>
                </a:cxn>
                <a:cxn ang="0">
                  <a:pos x="43" y="0"/>
                </a:cxn>
                <a:cxn ang="0">
                  <a:pos x="51" y="0"/>
                </a:cxn>
                <a:cxn ang="0">
                  <a:pos x="59" y="1"/>
                </a:cxn>
                <a:cxn ang="0">
                  <a:pos x="66" y="2"/>
                </a:cxn>
                <a:cxn ang="0">
                  <a:pos x="73" y="6"/>
                </a:cxn>
                <a:cxn ang="0">
                  <a:pos x="78" y="9"/>
                </a:cxn>
                <a:cxn ang="0">
                  <a:pos x="83" y="13"/>
                </a:cxn>
              </a:cxnLst>
              <a:rect l="0" t="0" r="r" b="b"/>
              <a:pathLst>
                <a:path w="85" h="44">
                  <a:moveTo>
                    <a:pt x="83" y="13"/>
                  </a:moveTo>
                  <a:lnTo>
                    <a:pt x="85" y="21"/>
                  </a:lnTo>
                  <a:lnTo>
                    <a:pt x="81" y="29"/>
                  </a:lnTo>
                  <a:lnTo>
                    <a:pt x="72" y="37"/>
                  </a:lnTo>
                  <a:lnTo>
                    <a:pt x="57" y="42"/>
                  </a:lnTo>
                  <a:lnTo>
                    <a:pt x="49" y="43"/>
                  </a:lnTo>
                  <a:lnTo>
                    <a:pt x="41" y="44"/>
                  </a:lnTo>
                  <a:lnTo>
                    <a:pt x="33" y="44"/>
                  </a:lnTo>
                  <a:lnTo>
                    <a:pt x="25" y="43"/>
                  </a:lnTo>
                  <a:lnTo>
                    <a:pt x="18" y="42"/>
                  </a:lnTo>
                  <a:lnTo>
                    <a:pt x="11" y="38"/>
                  </a:lnTo>
                  <a:lnTo>
                    <a:pt x="6" y="35"/>
                  </a:lnTo>
                  <a:lnTo>
                    <a:pt x="2" y="31"/>
                  </a:lnTo>
                  <a:lnTo>
                    <a:pt x="0" y="23"/>
                  </a:lnTo>
                  <a:lnTo>
                    <a:pt x="3" y="15"/>
                  </a:lnTo>
                  <a:lnTo>
                    <a:pt x="12" y="7"/>
                  </a:lnTo>
                  <a:lnTo>
                    <a:pt x="26" y="2"/>
                  </a:lnTo>
                  <a:lnTo>
                    <a:pt x="34" y="1"/>
                  </a:lnTo>
                  <a:lnTo>
                    <a:pt x="43" y="0"/>
                  </a:lnTo>
                  <a:lnTo>
                    <a:pt x="51" y="0"/>
                  </a:lnTo>
                  <a:lnTo>
                    <a:pt x="59" y="1"/>
                  </a:lnTo>
                  <a:lnTo>
                    <a:pt x="66" y="2"/>
                  </a:lnTo>
                  <a:lnTo>
                    <a:pt x="73" y="6"/>
                  </a:lnTo>
                  <a:lnTo>
                    <a:pt x="78" y="9"/>
                  </a:lnTo>
                  <a:lnTo>
                    <a:pt x="83" y="13"/>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7" name="Freeform 133"/>
            <p:cNvSpPr>
              <a:spLocks/>
            </p:cNvSpPr>
            <p:nvPr/>
          </p:nvSpPr>
          <p:spPr bwMode="auto">
            <a:xfrm>
              <a:off x="2281" y="3567"/>
              <a:ext cx="39" cy="21"/>
            </a:xfrm>
            <a:custGeom>
              <a:avLst/>
              <a:gdLst/>
              <a:ahLst/>
              <a:cxnLst>
                <a:cxn ang="0">
                  <a:pos x="77" y="12"/>
                </a:cxn>
                <a:cxn ang="0">
                  <a:pos x="81" y="20"/>
                </a:cxn>
                <a:cxn ang="0">
                  <a:pos x="77" y="28"/>
                </a:cxn>
                <a:cxn ang="0">
                  <a:pos x="69" y="35"/>
                </a:cxn>
                <a:cxn ang="0">
                  <a:pos x="55" y="39"/>
                </a:cxn>
                <a:cxn ang="0">
                  <a:pos x="47" y="40"/>
                </a:cxn>
                <a:cxn ang="0">
                  <a:pos x="39" y="42"/>
                </a:cxn>
                <a:cxn ang="0">
                  <a:pos x="31" y="42"/>
                </a:cxn>
                <a:cxn ang="0">
                  <a:pos x="24" y="40"/>
                </a:cxn>
                <a:cxn ang="0">
                  <a:pos x="17" y="39"/>
                </a:cxn>
                <a:cxn ang="0">
                  <a:pos x="12" y="37"/>
                </a:cxn>
                <a:cxn ang="0">
                  <a:pos x="6" y="34"/>
                </a:cxn>
                <a:cxn ang="0">
                  <a:pos x="2" y="30"/>
                </a:cxn>
                <a:cxn ang="0">
                  <a:pos x="0" y="22"/>
                </a:cxn>
                <a:cxn ang="0">
                  <a:pos x="3" y="14"/>
                </a:cxn>
                <a:cxn ang="0">
                  <a:pos x="12" y="7"/>
                </a:cxn>
                <a:cxn ang="0">
                  <a:pos x="25" y="2"/>
                </a:cxn>
                <a:cxn ang="0">
                  <a:pos x="33" y="1"/>
                </a:cxn>
                <a:cxn ang="0">
                  <a:pos x="41" y="0"/>
                </a:cxn>
                <a:cxn ang="0">
                  <a:pos x="48" y="0"/>
                </a:cxn>
                <a:cxn ang="0">
                  <a:pos x="56" y="1"/>
                </a:cxn>
                <a:cxn ang="0">
                  <a:pos x="62" y="2"/>
                </a:cxn>
                <a:cxn ang="0">
                  <a:pos x="69" y="5"/>
                </a:cxn>
                <a:cxn ang="0">
                  <a:pos x="74" y="8"/>
                </a:cxn>
                <a:cxn ang="0">
                  <a:pos x="77" y="12"/>
                </a:cxn>
              </a:cxnLst>
              <a:rect l="0" t="0" r="r" b="b"/>
              <a:pathLst>
                <a:path w="81" h="42">
                  <a:moveTo>
                    <a:pt x="77" y="12"/>
                  </a:moveTo>
                  <a:lnTo>
                    <a:pt x="81" y="20"/>
                  </a:lnTo>
                  <a:lnTo>
                    <a:pt x="77" y="28"/>
                  </a:lnTo>
                  <a:lnTo>
                    <a:pt x="69" y="35"/>
                  </a:lnTo>
                  <a:lnTo>
                    <a:pt x="55" y="39"/>
                  </a:lnTo>
                  <a:lnTo>
                    <a:pt x="47" y="40"/>
                  </a:lnTo>
                  <a:lnTo>
                    <a:pt x="39" y="42"/>
                  </a:lnTo>
                  <a:lnTo>
                    <a:pt x="31" y="42"/>
                  </a:lnTo>
                  <a:lnTo>
                    <a:pt x="24" y="40"/>
                  </a:lnTo>
                  <a:lnTo>
                    <a:pt x="17" y="39"/>
                  </a:lnTo>
                  <a:lnTo>
                    <a:pt x="12" y="37"/>
                  </a:lnTo>
                  <a:lnTo>
                    <a:pt x="6" y="34"/>
                  </a:lnTo>
                  <a:lnTo>
                    <a:pt x="2" y="30"/>
                  </a:lnTo>
                  <a:lnTo>
                    <a:pt x="0" y="22"/>
                  </a:lnTo>
                  <a:lnTo>
                    <a:pt x="3" y="14"/>
                  </a:lnTo>
                  <a:lnTo>
                    <a:pt x="12" y="7"/>
                  </a:lnTo>
                  <a:lnTo>
                    <a:pt x="25" y="2"/>
                  </a:lnTo>
                  <a:lnTo>
                    <a:pt x="33" y="1"/>
                  </a:lnTo>
                  <a:lnTo>
                    <a:pt x="41" y="0"/>
                  </a:lnTo>
                  <a:lnTo>
                    <a:pt x="48" y="0"/>
                  </a:lnTo>
                  <a:lnTo>
                    <a:pt x="56" y="1"/>
                  </a:lnTo>
                  <a:lnTo>
                    <a:pt x="62" y="2"/>
                  </a:lnTo>
                  <a:lnTo>
                    <a:pt x="69" y="5"/>
                  </a:lnTo>
                  <a:lnTo>
                    <a:pt x="74" y="8"/>
                  </a:lnTo>
                  <a:lnTo>
                    <a:pt x="77" y="12"/>
                  </a:lnTo>
                  <a:close/>
                </a:path>
              </a:pathLst>
            </a:custGeom>
            <a:solidFill>
              <a:srgbClr val="BC72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8" name="Freeform 134"/>
            <p:cNvSpPr>
              <a:spLocks/>
            </p:cNvSpPr>
            <p:nvPr/>
          </p:nvSpPr>
          <p:spPr bwMode="auto">
            <a:xfrm>
              <a:off x="2281" y="3567"/>
              <a:ext cx="39" cy="19"/>
            </a:xfrm>
            <a:custGeom>
              <a:avLst/>
              <a:gdLst/>
              <a:ahLst/>
              <a:cxnLst>
                <a:cxn ang="0">
                  <a:pos x="73" y="12"/>
                </a:cxn>
                <a:cxn ang="0">
                  <a:pos x="77" y="19"/>
                </a:cxn>
                <a:cxn ang="0">
                  <a:pos x="73" y="27"/>
                </a:cxn>
                <a:cxn ang="0">
                  <a:pos x="65" y="34"/>
                </a:cxn>
                <a:cxn ang="0">
                  <a:pos x="52" y="38"/>
                </a:cxn>
                <a:cxn ang="0">
                  <a:pos x="45" y="39"/>
                </a:cxn>
                <a:cxn ang="0">
                  <a:pos x="37" y="39"/>
                </a:cxn>
                <a:cxn ang="0">
                  <a:pos x="30" y="39"/>
                </a:cxn>
                <a:cxn ang="0">
                  <a:pos x="24" y="38"/>
                </a:cxn>
                <a:cxn ang="0">
                  <a:pos x="17" y="37"/>
                </a:cxn>
                <a:cxn ang="0">
                  <a:pos x="11" y="35"/>
                </a:cxn>
                <a:cxn ang="0">
                  <a:pos x="6" y="31"/>
                </a:cxn>
                <a:cxn ang="0">
                  <a:pos x="3" y="28"/>
                </a:cxn>
                <a:cxn ang="0">
                  <a:pos x="0" y="21"/>
                </a:cxn>
                <a:cxn ang="0">
                  <a:pos x="4" y="13"/>
                </a:cxn>
                <a:cxn ang="0">
                  <a:pos x="12" y="7"/>
                </a:cxn>
                <a:cxn ang="0">
                  <a:pos x="25" y="2"/>
                </a:cxn>
                <a:cxn ang="0">
                  <a:pos x="32" y="1"/>
                </a:cxn>
                <a:cxn ang="0">
                  <a:pos x="40" y="0"/>
                </a:cxn>
                <a:cxn ang="0">
                  <a:pos x="47" y="1"/>
                </a:cxn>
                <a:cxn ang="0">
                  <a:pos x="53" y="1"/>
                </a:cxn>
                <a:cxn ang="0">
                  <a:pos x="60" y="4"/>
                </a:cxn>
                <a:cxn ang="0">
                  <a:pos x="65" y="6"/>
                </a:cxn>
                <a:cxn ang="0">
                  <a:pos x="70" y="8"/>
                </a:cxn>
                <a:cxn ang="0">
                  <a:pos x="73" y="12"/>
                </a:cxn>
              </a:cxnLst>
              <a:rect l="0" t="0" r="r" b="b"/>
              <a:pathLst>
                <a:path w="77" h="39">
                  <a:moveTo>
                    <a:pt x="73" y="12"/>
                  </a:moveTo>
                  <a:lnTo>
                    <a:pt x="77" y="19"/>
                  </a:lnTo>
                  <a:lnTo>
                    <a:pt x="73" y="27"/>
                  </a:lnTo>
                  <a:lnTo>
                    <a:pt x="65" y="34"/>
                  </a:lnTo>
                  <a:lnTo>
                    <a:pt x="52" y="38"/>
                  </a:lnTo>
                  <a:lnTo>
                    <a:pt x="45" y="39"/>
                  </a:lnTo>
                  <a:lnTo>
                    <a:pt x="37" y="39"/>
                  </a:lnTo>
                  <a:lnTo>
                    <a:pt x="30" y="39"/>
                  </a:lnTo>
                  <a:lnTo>
                    <a:pt x="24" y="38"/>
                  </a:lnTo>
                  <a:lnTo>
                    <a:pt x="17" y="37"/>
                  </a:lnTo>
                  <a:lnTo>
                    <a:pt x="11" y="35"/>
                  </a:lnTo>
                  <a:lnTo>
                    <a:pt x="6" y="31"/>
                  </a:lnTo>
                  <a:lnTo>
                    <a:pt x="3" y="28"/>
                  </a:lnTo>
                  <a:lnTo>
                    <a:pt x="0" y="21"/>
                  </a:lnTo>
                  <a:lnTo>
                    <a:pt x="4" y="13"/>
                  </a:lnTo>
                  <a:lnTo>
                    <a:pt x="12" y="7"/>
                  </a:lnTo>
                  <a:lnTo>
                    <a:pt x="25" y="2"/>
                  </a:lnTo>
                  <a:lnTo>
                    <a:pt x="32" y="1"/>
                  </a:lnTo>
                  <a:lnTo>
                    <a:pt x="40" y="0"/>
                  </a:lnTo>
                  <a:lnTo>
                    <a:pt x="47" y="1"/>
                  </a:lnTo>
                  <a:lnTo>
                    <a:pt x="53" y="1"/>
                  </a:lnTo>
                  <a:lnTo>
                    <a:pt x="60" y="4"/>
                  </a:lnTo>
                  <a:lnTo>
                    <a:pt x="65" y="6"/>
                  </a:lnTo>
                  <a:lnTo>
                    <a:pt x="70" y="8"/>
                  </a:lnTo>
                  <a:lnTo>
                    <a:pt x="73" y="12"/>
                  </a:lnTo>
                  <a:close/>
                </a:path>
              </a:pathLst>
            </a:custGeom>
            <a:solidFill>
              <a:srgbClr val="C17A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59" name="Freeform 135"/>
            <p:cNvSpPr>
              <a:spLocks/>
            </p:cNvSpPr>
            <p:nvPr/>
          </p:nvSpPr>
          <p:spPr bwMode="auto">
            <a:xfrm>
              <a:off x="2284" y="3567"/>
              <a:ext cx="33" cy="19"/>
            </a:xfrm>
            <a:custGeom>
              <a:avLst/>
              <a:gdLst/>
              <a:ahLst/>
              <a:cxnLst>
                <a:cxn ang="0">
                  <a:pos x="68" y="12"/>
                </a:cxn>
                <a:cxn ang="0">
                  <a:pos x="70" y="19"/>
                </a:cxn>
                <a:cxn ang="0">
                  <a:pos x="68" y="25"/>
                </a:cxn>
                <a:cxn ang="0">
                  <a:pos x="60" y="31"/>
                </a:cxn>
                <a:cxn ang="0">
                  <a:pos x="48" y="36"/>
                </a:cxn>
                <a:cxn ang="0">
                  <a:pos x="41" y="37"/>
                </a:cxn>
                <a:cxn ang="0">
                  <a:pos x="34" y="37"/>
                </a:cxn>
                <a:cxn ang="0">
                  <a:pos x="28" y="37"/>
                </a:cxn>
                <a:cxn ang="0">
                  <a:pos x="22" y="36"/>
                </a:cxn>
                <a:cxn ang="0">
                  <a:pos x="16" y="35"/>
                </a:cxn>
                <a:cxn ang="0">
                  <a:pos x="10" y="32"/>
                </a:cxn>
                <a:cxn ang="0">
                  <a:pos x="7" y="30"/>
                </a:cxn>
                <a:cxn ang="0">
                  <a:pos x="3" y="27"/>
                </a:cxn>
                <a:cxn ang="0">
                  <a:pos x="0" y="20"/>
                </a:cxn>
                <a:cxn ang="0">
                  <a:pos x="3" y="13"/>
                </a:cxn>
                <a:cxn ang="0">
                  <a:pos x="11" y="7"/>
                </a:cxn>
                <a:cxn ang="0">
                  <a:pos x="23" y="2"/>
                </a:cxn>
                <a:cxn ang="0">
                  <a:pos x="30" y="1"/>
                </a:cxn>
                <a:cxn ang="0">
                  <a:pos x="37" y="0"/>
                </a:cxn>
                <a:cxn ang="0">
                  <a:pos x="43" y="1"/>
                </a:cxn>
                <a:cxn ang="0">
                  <a:pos x="49" y="1"/>
                </a:cxn>
                <a:cxn ang="0">
                  <a:pos x="55" y="4"/>
                </a:cxn>
                <a:cxn ang="0">
                  <a:pos x="60" y="6"/>
                </a:cxn>
                <a:cxn ang="0">
                  <a:pos x="64" y="8"/>
                </a:cxn>
                <a:cxn ang="0">
                  <a:pos x="68" y="12"/>
                </a:cxn>
              </a:cxnLst>
              <a:rect l="0" t="0" r="r" b="b"/>
              <a:pathLst>
                <a:path w="70" h="37">
                  <a:moveTo>
                    <a:pt x="68" y="12"/>
                  </a:moveTo>
                  <a:lnTo>
                    <a:pt x="70" y="19"/>
                  </a:lnTo>
                  <a:lnTo>
                    <a:pt x="68" y="25"/>
                  </a:lnTo>
                  <a:lnTo>
                    <a:pt x="60" y="31"/>
                  </a:lnTo>
                  <a:lnTo>
                    <a:pt x="48" y="36"/>
                  </a:lnTo>
                  <a:lnTo>
                    <a:pt x="41" y="37"/>
                  </a:lnTo>
                  <a:lnTo>
                    <a:pt x="34" y="37"/>
                  </a:lnTo>
                  <a:lnTo>
                    <a:pt x="28" y="37"/>
                  </a:lnTo>
                  <a:lnTo>
                    <a:pt x="22" y="36"/>
                  </a:lnTo>
                  <a:lnTo>
                    <a:pt x="16" y="35"/>
                  </a:lnTo>
                  <a:lnTo>
                    <a:pt x="10" y="32"/>
                  </a:lnTo>
                  <a:lnTo>
                    <a:pt x="7" y="30"/>
                  </a:lnTo>
                  <a:lnTo>
                    <a:pt x="3" y="27"/>
                  </a:lnTo>
                  <a:lnTo>
                    <a:pt x="0" y="20"/>
                  </a:lnTo>
                  <a:lnTo>
                    <a:pt x="3" y="13"/>
                  </a:lnTo>
                  <a:lnTo>
                    <a:pt x="11" y="7"/>
                  </a:lnTo>
                  <a:lnTo>
                    <a:pt x="23" y="2"/>
                  </a:lnTo>
                  <a:lnTo>
                    <a:pt x="30" y="1"/>
                  </a:lnTo>
                  <a:lnTo>
                    <a:pt x="37" y="0"/>
                  </a:lnTo>
                  <a:lnTo>
                    <a:pt x="43" y="1"/>
                  </a:lnTo>
                  <a:lnTo>
                    <a:pt x="49" y="1"/>
                  </a:lnTo>
                  <a:lnTo>
                    <a:pt x="55" y="4"/>
                  </a:lnTo>
                  <a:lnTo>
                    <a:pt x="60" y="6"/>
                  </a:lnTo>
                  <a:lnTo>
                    <a:pt x="64" y="8"/>
                  </a:lnTo>
                  <a:lnTo>
                    <a:pt x="68" y="12"/>
                  </a:lnTo>
                  <a:close/>
                </a:path>
              </a:pathLst>
            </a:custGeom>
            <a:solidFill>
              <a:srgbClr val="C47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0" name="Freeform 136"/>
            <p:cNvSpPr>
              <a:spLocks/>
            </p:cNvSpPr>
            <p:nvPr/>
          </p:nvSpPr>
          <p:spPr bwMode="auto">
            <a:xfrm>
              <a:off x="2286" y="3567"/>
              <a:ext cx="33" cy="17"/>
            </a:xfrm>
            <a:custGeom>
              <a:avLst/>
              <a:gdLst/>
              <a:ahLst/>
              <a:cxnLst>
                <a:cxn ang="0">
                  <a:pos x="62" y="9"/>
                </a:cxn>
                <a:cxn ang="0">
                  <a:pos x="64" y="16"/>
                </a:cxn>
                <a:cxn ang="0">
                  <a:pos x="62" y="22"/>
                </a:cxn>
                <a:cxn ang="0">
                  <a:pos x="55" y="28"/>
                </a:cxn>
                <a:cxn ang="0">
                  <a:pos x="43" y="33"/>
                </a:cxn>
                <a:cxn ang="0">
                  <a:pos x="38" y="34"/>
                </a:cxn>
                <a:cxn ang="0">
                  <a:pos x="31" y="34"/>
                </a:cxn>
                <a:cxn ang="0">
                  <a:pos x="25" y="34"/>
                </a:cxn>
                <a:cxn ang="0">
                  <a:pos x="19" y="33"/>
                </a:cxn>
                <a:cxn ang="0">
                  <a:pos x="13" y="31"/>
                </a:cxn>
                <a:cxn ang="0">
                  <a:pos x="9" y="29"/>
                </a:cxn>
                <a:cxn ang="0">
                  <a:pos x="4" y="27"/>
                </a:cxn>
                <a:cxn ang="0">
                  <a:pos x="2" y="24"/>
                </a:cxn>
                <a:cxn ang="0">
                  <a:pos x="0" y="18"/>
                </a:cxn>
                <a:cxn ang="0">
                  <a:pos x="2" y="11"/>
                </a:cxn>
                <a:cxn ang="0">
                  <a:pos x="9" y="6"/>
                </a:cxn>
                <a:cxn ang="0">
                  <a:pos x="20" y="1"/>
                </a:cxn>
                <a:cxn ang="0">
                  <a:pos x="26" y="0"/>
                </a:cxn>
                <a:cxn ang="0">
                  <a:pos x="33" y="0"/>
                </a:cxn>
                <a:cxn ang="0">
                  <a:pos x="39" y="0"/>
                </a:cxn>
                <a:cxn ang="0">
                  <a:pos x="44" y="1"/>
                </a:cxn>
                <a:cxn ang="0">
                  <a:pos x="50" y="3"/>
                </a:cxn>
                <a:cxn ang="0">
                  <a:pos x="55" y="5"/>
                </a:cxn>
                <a:cxn ang="0">
                  <a:pos x="58" y="7"/>
                </a:cxn>
                <a:cxn ang="0">
                  <a:pos x="62" y="9"/>
                </a:cxn>
              </a:cxnLst>
              <a:rect l="0" t="0" r="r" b="b"/>
              <a:pathLst>
                <a:path w="64" h="34">
                  <a:moveTo>
                    <a:pt x="62" y="9"/>
                  </a:moveTo>
                  <a:lnTo>
                    <a:pt x="64" y="16"/>
                  </a:lnTo>
                  <a:lnTo>
                    <a:pt x="62" y="22"/>
                  </a:lnTo>
                  <a:lnTo>
                    <a:pt x="55" y="28"/>
                  </a:lnTo>
                  <a:lnTo>
                    <a:pt x="43" y="33"/>
                  </a:lnTo>
                  <a:lnTo>
                    <a:pt x="38" y="34"/>
                  </a:lnTo>
                  <a:lnTo>
                    <a:pt x="31" y="34"/>
                  </a:lnTo>
                  <a:lnTo>
                    <a:pt x="25" y="34"/>
                  </a:lnTo>
                  <a:lnTo>
                    <a:pt x="19" y="33"/>
                  </a:lnTo>
                  <a:lnTo>
                    <a:pt x="13" y="31"/>
                  </a:lnTo>
                  <a:lnTo>
                    <a:pt x="9" y="29"/>
                  </a:lnTo>
                  <a:lnTo>
                    <a:pt x="4" y="27"/>
                  </a:lnTo>
                  <a:lnTo>
                    <a:pt x="2" y="24"/>
                  </a:lnTo>
                  <a:lnTo>
                    <a:pt x="0" y="18"/>
                  </a:lnTo>
                  <a:lnTo>
                    <a:pt x="2" y="11"/>
                  </a:lnTo>
                  <a:lnTo>
                    <a:pt x="9" y="6"/>
                  </a:lnTo>
                  <a:lnTo>
                    <a:pt x="20" y="1"/>
                  </a:lnTo>
                  <a:lnTo>
                    <a:pt x="26" y="0"/>
                  </a:lnTo>
                  <a:lnTo>
                    <a:pt x="33" y="0"/>
                  </a:lnTo>
                  <a:lnTo>
                    <a:pt x="39" y="0"/>
                  </a:lnTo>
                  <a:lnTo>
                    <a:pt x="44" y="1"/>
                  </a:lnTo>
                  <a:lnTo>
                    <a:pt x="50" y="3"/>
                  </a:lnTo>
                  <a:lnTo>
                    <a:pt x="55" y="5"/>
                  </a:lnTo>
                  <a:lnTo>
                    <a:pt x="58" y="7"/>
                  </a:lnTo>
                  <a:lnTo>
                    <a:pt x="62" y="9"/>
                  </a:lnTo>
                  <a:close/>
                </a:path>
              </a:pathLst>
            </a:custGeom>
            <a:solidFill>
              <a:srgbClr val="C98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1" name="Freeform 137"/>
            <p:cNvSpPr>
              <a:spLocks/>
            </p:cNvSpPr>
            <p:nvPr/>
          </p:nvSpPr>
          <p:spPr bwMode="auto">
            <a:xfrm>
              <a:off x="2287" y="3567"/>
              <a:ext cx="30" cy="17"/>
            </a:xfrm>
            <a:custGeom>
              <a:avLst/>
              <a:gdLst/>
              <a:ahLst/>
              <a:cxnLst>
                <a:cxn ang="0">
                  <a:pos x="58" y="9"/>
                </a:cxn>
                <a:cxn ang="0">
                  <a:pos x="60" y="15"/>
                </a:cxn>
                <a:cxn ang="0">
                  <a:pos x="58" y="21"/>
                </a:cxn>
                <a:cxn ang="0">
                  <a:pos x="51" y="27"/>
                </a:cxn>
                <a:cxn ang="0">
                  <a:pos x="40" y="30"/>
                </a:cxn>
                <a:cxn ang="0">
                  <a:pos x="35" y="31"/>
                </a:cxn>
                <a:cxn ang="0">
                  <a:pos x="29" y="31"/>
                </a:cxn>
                <a:cxn ang="0">
                  <a:pos x="23" y="31"/>
                </a:cxn>
                <a:cxn ang="0">
                  <a:pos x="18" y="30"/>
                </a:cxn>
                <a:cxn ang="0">
                  <a:pos x="13" y="29"/>
                </a:cxn>
                <a:cxn ang="0">
                  <a:pos x="8" y="27"/>
                </a:cxn>
                <a:cxn ang="0">
                  <a:pos x="5" y="24"/>
                </a:cxn>
                <a:cxn ang="0">
                  <a:pos x="2" y="22"/>
                </a:cxn>
                <a:cxn ang="0">
                  <a:pos x="0" y="16"/>
                </a:cxn>
                <a:cxn ang="0">
                  <a:pos x="2" y="11"/>
                </a:cxn>
                <a:cxn ang="0">
                  <a:pos x="9" y="6"/>
                </a:cxn>
                <a:cxn ang="0">
                  <a:pos x="18" y="3"/>
                </a:cxn>
                <a:cxn ang="0">
                  <a:pos x="24" y="1"/>
                </a:cxn>
                <a:cxn ang="0">
                  <a:pos x="31" y="0"/>
                </a:cxn>
                <a:cxn ang="0">
                  <a:pos x="37" y="0"/>
                </a:cxn>
                <a:cxn ang="0">
                  <a:pos x="41" y="1"/>
                </a:cxn>
                <a:cxn ang="0">
                  <a:pos x="47" y="3"/>
                </a:cxn>
                <a:cxn ang="0">
                  <a:pos x="52" y="5"/>
                </a:cxn>
                <a:cxn ang="0">
                  <a:pos x="55" y="7"/>
                </a:cxn>
                <a:cxn ang="0">
                  <a:pos x="58" y="9"/>
                </a:cxn>
              </a:cxnLst>
              <a:rect l="0" t="0" r="r" b="b"/>
              <a:pathLst>
                <a:path w="60" h="31">
                  <a:moveTo>
                    <a:pt x="58" y="9"/>
                  </a:moveTo>
                  <a:lnTo>
                    <a:pt x="60" y="15"/>
                  </a:lnTo>
                  <a:lnTo>
                    <a:pt x="58" y="21"/>
                  </a:lnTo>
                  <a:lnTo>
                    <a:pt x="51" y="27"/>
                  </a:lnTo>
                  <a:lnTo>
                    <a:pt x="40" y="30"/>
                  </a:lnTo>
                  <a:lnTo>
                    <a:pt x="35" y="31"/>
                  </a:lnTo>
                  <a:lnTo>
                    <a:pt x="29" y="31"/>
                  </a:lnTo>
                  <a:lnTo>
                    <a:pt x="23" y="31"/>
                  </a:lnTo>
                  <a:lnTo>
                    <a:pt x="18" y="30"/>
                  </a:lnTo>
                  <a:lnTo>
                    <a:pt x="13" y="29"/>
                  </a:lnTo>
                  <a:lnTo>
                    <a:pt x="8" y="27"/>
                  </a:lnTo>
                  <a:lnTo>
                    <a:pt x="5" y="24"/>
                  </a:lnTo>
                  <a:lnTo>
                    <a:pt x="2" y="22"/>
                  </a:lnTo>
                  <a:lnTo>
                    <a:pt x="0" y="16"/>
                  </a:lnTo>
                  <a:lnTo>
                    <a:pt x="2" y="11"/>
                  </a:lnTo>
                  <a:lnTo>
                    <a:pt x="9" y="6"/>
                  </a:lnTo>
                  <a:lnTo>
                    <a:pt x="18" y="3"/>
                  </a:lnTo>
                  <a:lnTo>
                    <a:pt x="24" y="1"/>
                  </a:lnTo>
                  <a:lnTo>
                    <a:pt x="31" y="0"/>
                  </a:lnTo>
                  <a:lnTo>
                    <a:pt x="37" y="0"/>
                  </a:lnTo>
                  <a:lnTo>
                    <a:pt x="41" y="1"/>
                  </a:lnTo>
                  <a:lnTo>
                    <a:pt x="47" y="3"/>
                  </a:lnTo>
                  <a:lnTo>
                    <a:pt x="52" y="5"/>
                  </a:lnTo>
                  <a:lnTo>
                    <a:pt x="55" y="7"/>
                  </a:lnTo>
                  <a:lnTo>
                    <a:pt x="58" y="9"/>
                  </a:lnTo>
                  <a:close/>
                </a:path>
              </a:pathLst>
            </a:custGeom>
            <a:solidFill>
              <a:srgbClr val="CE8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2" name="Freeform 138"/>
            <p:cNvSpPr>
              <a:spLocks/>
            </p:cNvSpPr>
            <p:nvPr/>
          </p:nvSpPr>
          <p:spPr bwMode="auto">
            <a:xfrm>
              <a:off x="2290" y="3569"/>
              <a:ext cx="27" cy="14"/>
            </a:xfrm>
            <a:custGeom>
              <a:avLst/>
              <a:gdLst/>
              <a:ahLst/>
              <a:cxnLst>
                <a:cxn ang="0">
                  <a:pos x="53" y="8"/>
                </a:cxn>
                <a:cxn ang="0">
                  <a:pos x="56" y="14"/>
                </a:cxn>
                <a:cxn ang="0">
                  <a:pos x="53" y="19"/>
                </a:cxn>
                <a:cxn ang="0">
                  <a:pos x="47" y="23"/>
                </a:cxn>
                <a:cxn ang="0">
                  <a:pos x="37" y="27"/>
                </a:cxn>
                <a:cxn ang="0">
                  <a:pos x="32" y="28"/>
                </a:cxn>
                <a:cxn ang="0">
                  <a:pos x="27" y="28"/>
                </a:cxn>
                <a:cxn ang="0">
                  <a:pos x="22" y="28"/>
                </a:cxn>
                <a:cxn ang="0">
                  <a:pos x="17" y="27"/>
                </a:cxn>
                <a:cxn ang="0">
                  <a:pos x="13" y="26"/>
                </a:cxn>
                <a:cxn ang="0">
                  <a:pos x="9" y="25"/>
                </a:cxn>
                <a:cxn ang="0">
                  <a:pos x="5" y="22"/>
                </a:cxn>
                <a:cxn ang="0">
                  <a:pos x="3" y="20"/>
                </a:cxn>
                <a:cxn ang="0">
                  <a:pos x="0" y="14"/>
                </a:cxn>
                <a:cxn ang="0">
                  <a:pos x="3" y="10"/>
                </a:cxn>
                <a:cxn ang="0">
                  <a:pos x="9" y="5"/>
                </a:cxn>
                <a:cxn ang="0">
                  <a:pos x="18" y="2"/>
                </a:cxn>
                <a:cxn ang="0">
                  <a:pos x="23" y="0"/>
                </a:cxn>
                <a:cxn ang="0">
                  <a:pos x="28" y="0"/>
                </a:cxn>
                <a:cxn ang="0">
                  <a:pos x="34" y="0"/>
                </a:cxn>
                <a:cxn ang="0">
                  <a:pos x="38" y="0"/>
                </a:cxn>
                <a:cxn ang="0">
                  <a:pos x="43" y="2"/>
                </a:cxn>
                <a:cxn ang="0">
                  <a:pos x="48" y="4"/>
                </a:cxn>
                <a:cxn ang="0">
                  <a:pos x="51" y="6"/>
                </a:cxn>
                <a:cxn ang="0">
                  <a:pos x="53" y="8"/>
                </a:cxn>
              </a:cxnLst>
              <a:rect l="0" t="0" r="r" b="b"/>
              <a:pathLst>
                <a:path w="56" h="28">
                  <a:moveTo>
                    <a:pt x="53" y="8"/>
                  </a:moveTo>
                  <a:lnTo>
                    <a:pt x="56" y="14"/>
                  </a:lnTo>
                  <a:lnTo>
                    <a:pt x="53" y="19"/>
                  </a:lnTo>
                  <a:lnTo>
                    <a:pt x="47" y="23"/>
                  </a:lnTo>
                  <a:lnTo>
                    <a:pt x="37" y="27"/>
                  </a:lnTo>
                  <a:lnTo>
                    <a:pt x="32" y="28"/>
                  </a:lnTo>
                  <a:lnTo>
                    <a:pt x="27" y="28"/>
                  </a:lnTo>
                  <a:lnTo>
                    <a:pt x="22" y="28"/>
                  </a:lnTo>
                  <a:lnTo>
                    <a:pt x="17" y="27"/>
                  </a:lnTo>
                  <a:lnTo>
                    <a:pt x="13" y="26"/>
                  </a:lnTo>
                  <a:lnTo>
                    <a:pt x="9" y="25"/>
                  </a:lnTo>
                  <a:lnTo>
                    <a:pt x="5" y="22"/>
                  </a:lnTo>
                  <a:lnTo>
                    <a:pt x="3" y="20"/>
                  </a:lnTo>
                  <a:lnTo>
                    <a:pt x="0" y="14"/>
                  </a:lnTo>
                  <a:lnTo>
                    <a:pt x="3" y="10"/>
                  </a:lnTo>
                  <a:lnTo>
                    <a:pt x="9" y="5"/>
                  </a:lnTo>
                  <a:lnTo>
                    <a:pt x="18" y="2"/>
                  </a:lnTo>
                  <a:lnTo>
                    <a:pt x="23" y="0"/>
                  </a:lnTo>
                  <a:lnTo>
                    <a:pt x="28" y="0"/>
                  </a:lnTo>
                  <a:lnTo>
                    <a:pt x="34" y="0"/>
                  </a:lnTo>
                  <a:lnTo>
                    <a:pt x="38" y="0"/>
                  </a:lnTo>
                  <a:lnTo>
                    <a:pt x="43" y="2"/>
                  </a:lnTo>
                  <a:lnTo>
                    <a:pt x="48" y="4"/>
                  </a:lnTo>
                  <a:lnTo>
                    <a:pt x="51" y="6"/>
                  </a:lnTo>
                  <a:lnTo>
                    <a:pt x="53" y="8"/>
                  </a:lnTo>
                  <a:close/>
                </a:path>
              </a:pathLst>
            </a:custGeom>
            <a:solidFill>
              <a:srgbClr val="D39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3" name="Freeform 139"/>
            <p:cNvSpPr>
              <a:spLocks/>
            </p:cNvSpPr>
            <p:nvPr/>
          </p:nvSpPr>
          <p:spPr bwMode="auto">
            <a:xfrm>
              <a:off x="2292" y="3569"/>
              <a:ext cx="24" cy="12"/>
            </a:xfrm>
            <a:custGeom>
              <a:avLst/>
              <a:gdLst/>
              <a:ahLst/>
              <a:cxnLst>
                <a:cxn ang="0">
                  <a:pos x="47" y="7"/>
                </a:cxn>
                <a:cxn ang="0">
                  <a:pos x="48" y="12"/>
                </a:cxn>
                <a:cxn ang="0">
                  <a:pos x="47" y="18"/>
                </a:cxn>
                <a:cxn ang="0">
                  <a:pos x="42" y="21"/>
                </a:cxn>
                <a:cxn ang="0">
                  <a:pos x="33" y="25"/>
                </a:cxn>
                <a:cxn ang="0">
                  <a:pos x="24" y="26"/>
                </a:cxn>
                <a:cxn ang="0">
                  <a:pos x="14" y="25"/>
                </a:cxn>
                <a:cxn ang="0">
                  <a:pos x="7" y="22"/>
                </a:cxn>
                <a:cxn ang="0">
                  <a:pos x="1" y="19"/>
                </a:cxn>
                <a:cxn ang="0">
                  <a:pos x="0" y="13"/>
                </a:cxn>
                <a:cxn ang="0">
                  <a:pos x="1" y="8"/>
                </a:cxn>
                <a:cxn ang="0">
                  <a:pos x="7" y="4"/>
                </a:cxn>
                <a:cxn ang="0">
                  <a:pos x="15" y="2"/>
                </a:cxn>
                <a:cxn ang="0">
                  <a:pos x="24" y="0"/>
                </a:cxn>
                <a:cxn ang="0">
                  <a:pos x="33" y="0"/>
                </a:cxn>
                <a:cxn ang="0">
                  <a:pos x="42" y="4"/>
                </a:cxn>
                <a:cxn ang="0">
                  <a:pos x="47" y="7"/>
                </a:cxn>
              </a:cxnLst>
              <a:rect l="0" t="0" r="r" b="b"/>
              <a:pathLst>
                <a:path w="48" h="26">
                  <a:moveTo>
                    <a:pt x="47" y="7"/>
                  </a:moveTo>
                  <a:lnTo>
                    <a:pt x="48" y="12"/>
                  </a:lnTo>
                  <a:lnTo>
                    <a:pt x="47" y="18"/>
                  </a:lnTo>
                  <a:lnTo>
                    <a:pt x="42" y="21"/>
                  </a:lnTo>
                  <a:lnTo>
                    <a:pt x="33" y="25"/>
                  </a:lnTo>
                  <a:lnTo>
                    <a:pt x="24" y="26"/>
                  </a:lnTo>
                  <a:lnTo>
                    <a:pt x="14" y="25"/>
                  </a:lnTo>
                  <a:lnTo>
                    <a:pt x="7" y="22"/>
                  </a:lnTo>
                  <a:lnTo>
                    <a:pt x="1" y="19"/>
                  </a:lnTo>
                  <a:lnTo>
                    <a:pt x="0" y="13"/>
                  </a:lnTo>
                  <a:lnTo>
                    <a:pt x="1" y="8"/>
                  </a:lnTo>
                  <a:lnTo>
                    <a:pt x="7" y="4"/>
                  </a:lnTo>
                  <a:lnTo>
                    <a:pt x="15" y="2"/>
                  </a:lnTo>
                  <a:lnTo>
                    <a:pt x="24" y="0"/>
                  </a:lnTo>
                  <a:lnTo>
                    <a:pt x="33" y="0"/>
                  </a:lnTo>
                  <a:lnTo>
                    <a:pt x="42" y="4"/>
                  </a:lnTo>
                  <a:lnTo>
                    <a:pt x="47" y="7"/>
                  </a:lnTo>
                  <a:close/>
                </a:path>
              </a:pathLst>
            </a:custGeom>
            <a:solidFill>
              <a:srgbClr val="D89B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4" name="Freeform 140"/>
            <p:cNvSpPr>
              <a:spLocks/>
            </p:cNvSpPr>
            <p:nvPr/>
          </p:nvSpPr>
          <p:spPr bwMode="auto">
            <a:xfrm>
              <a:off x="2293" y="3569"/>
              <a:ext cx="21" cy="10"/>
            </a:xfrm>
            <a:custGeom>
              <a:avLst/>
              <a:gdLst/>
              <a:ahLst/>
              <a:cxnLst>
                <a:cxn ang="0">
                  <a:pos x="42" y="7"/>
                </a:cxn>
                <a:cxn ang="0">
                  <a:pos x="43" y="12"/>
                </a:cxn>
                <a:cxn ang="0">
                  <a:pos x="41" y="17"/>
                </a:cxn>
                <a:cxn ang="0">
                  <a:pos x="36" y="20"/>
                </a:cxn>
                <a:cxn ang="0">
                  <a:pos x="29" y="22"/>
                </a:cxn>
                <a:cxn ang="0">
                  <a:pos x="20" y="23"/>
                </a:cxn>
                <a:cxn ang="0">
                  <a:pos x="12" y="22"/>
                </a:cxn>
                <a:cxn ang="0">
                  <a:pos x="5" y="20"/>
                </a:cxn>
                <a:cxn ang="0">
                  <a:pos x="1" y="17"/>
                </a:cxn>
                <a:cxn ang="0">
                  <a:pos x="0" y="12"/>
                </a:cxn>
                <a:cxn ang="0">
                  <a:pos x="1" y="7"/>
                </a:cxn>
                <a:cxn ang="0">
                  <a:pos x="6" y="4"/>
                </a:cxn>
                <a:cxn ang="0">
                  <a:pos x="13" y="2"/>
                </a:cxn>
                <a:cxn ang="0">
                  <a:pos x="23" y="0"/>
                </a:cxn>
                <a:cxn ang="0">
                  <a:pos x="31" y="2"/>
                </a:cxn>
                <a:cxn ang="0">
                  <a:pos x="38" y="4"/>
                </a:cxn>
                <a:cxn ang="0">
                  <a:pos x="42" y="7"/>
                </a:cxn>
              </a:cxnLst>
              <a:rect l="0" t="0" r="r" b="b"/>
              <a:pathLst>
                <a:path w="43" h="23">
                  <a:moveTo>
                    <a:pt x="42" y="7"/>
                  </a:moveTo>
                  <a:lnTo>
                    <a:pt x="43" y="12"/>
                  </a:lnTo>
                  <a:lnTo>
                    <a:pt x="41" y="17"/>
                  </a:lnTo>
                  <a:lnTo>
                    <a:pt x="36" y="20"/>
                  </a:lnTo>
                  <a:lnTo>
                    <a:pt x="29" y="22"/>
                  </a:lnTo>
                  <a:lnTo>
                    <a:pt x="20" y="23"/>
                  </a:lnTo>
                  <a:lnTo>
                    <a:pt x="12" y="22"/>
                  </a:lnTo>
                  <a:lnTo>
                    <a:pt x="5" y="20"/>
                  </a:lnTo>
                  <a:lnTo>
                    <a:pt x="1" y="17"/>
                  </a:lnTo>
                  <a:lnTo>
                    <a:pt x="0" y="12"/>
                  </a:lnTo>
                  <a:lnTo>
                    <a:pt x="1" y="7"/>
                  </a:lnTo>
                  <a:lnTo>
                    <a:pt x="6" y="4"/>
                  </a:lnTo>
                  <a:lnTo>
                    <a:pt x="13" y="2"/>
                  </a:lnTo>
                  <a:lnTo>
                    <a:pt x="23" y="0"/>
                  </a:lnTo>
                  <a:lnTo>
                    <a:pt x="31" y="2"/>
                  </a:lnTo>
                  <a:lnTo>
                    <a:pt x="38" y="4"/>
                  </a:lnTo>
                  <a:lnTo>
                    <a:pt x="42" y="7"/>
                  </a:lnTo>
                  <a:close/>
                </a:path>
              </a:pathLst>
            </a:custGeom>
            <a:solidFill>
              <a:srgbClr val="DDA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5" name="Freeform 141"/>
            <p:cNvSpPr>
              <a:spLocks/>
            </p:cNvSpPr>
            <p:nvPr/>
          </p:nvSpPr>
          <p:spPr bwMode="auto">
            <a:xfrm>
              <a:off x="2295" y="3569"/>
              <a:ext cx="19" cy="10"/>
            </a:xfrm>
            <a:custGeom>
              <a:avLst/>
              <a:gdLst/>
              <a:ahLst/>
              <a:cxnLst>
                <a:cxn ang="0">
                  <a:pos x="37" y="6"/>
                </a:cxn>
                <a:cxn ang="0">
                  <a:pos x="39" y="11"/>
                </a:cxn>
                <a:cxn ang="0">
                  <a:pos x="37" y="14"/>
                </a:cxn>
                <a:cxn ang="0">
                  <a:pos x="33" y="18"/>
                </a:cxn>
                <a:cxn ang="0">
                  <a:pos x="26" y="20"/>
                </a:cxn>
                <a:cxn ang="0">
                  <a:pos x="18" y="21"/>
                </a:cxn>
                <a:cxn ang="0">
                  <a:pos x="11" y="20"/>
                </a:cxn>
                <a:cxn ang="0">
                  <a:pos x="6" y="19"/>
                </a:cxn>
                <a:cxn ang="0">
                  <a:pos x="1" y="15"/>
                </a:cxn>
                <a:cxn ang="0">
                  <a:pos x="0" y="11"/>
                </a:cxn>
                <a:cxn ang="0">
                  <a:pos x="2" y="7"/>
                </a:cxn>
                <a:cxn ang="0">
                  <a:pos x="6" y="4"/>
                </a:cxn>
                <a:cxn ang="0">
                  <a:pos x="13" y="2"/>
                </a:cxn>
                <a:cxn ang="0">
                  <a:pos x="20" y="0"/>
                </a:cxn>
                <a:cxn ang="0">
                  <a:pos x="26" y="2"/>
                </a:cxn>
                <a:cxn ang="0">
                  <a:pos x="33" y="3"/>
                </a:cxn>
                <a:cxn ang="0">
                  <a:pos x="37" y="6"/>
                </a:cxn>
              </a:cxnLst>
              <a:rect l="0" t="0" r="r" b="b"/>
              <a:pathLst>
                <a:path w="39" h="21">
                  <a:moveTo>
                    <a:pt x="37" y="6"/>
                  </a:moveTo>
                  <a:lnTo>
                    <a:pt x="39" y="11"/>
                  </a:lnTo>
                  <a:lnTo>
                    <a:pt x="37" y="14"/>
                  </a:lnTo>
                  <a:lnTo>
                    <a:pt x="33" y="18"/>
                  </a:lnTo>
                  <a:lnTo>
                    <a:pt x="26" y="20"/>
                  </a:lnTo>
                  <a:lnTo>
                    <a:pt x="18" y="21"/>
                  </a:lnTo>
                  <a:lnTo>
                    <a:pt x="11" y="20"/>
                  </a:lnTo>
                  <a:lnTo>
                    <a:pt x="6" y="19"/>
                  </a:lnTo>
                  <a:lnTo>
                    <a:pt x="1" y="15"/>
                  </a:lnTo>
                  <a:lnTo>
                    <a:pt x="0" y="11"/>
                  </a:lnTo>
                  <a:lnTo>
                    <a:pt x="2" y="7"/>
                  </a:lnTo>
                  <a:lnTo>
                    <a:pt x="6" y="4"/>
                  </a:lnTo>
                  <a:lnTo>
                    <a:pt x="13" y="2"/>
                  </a:lnTo>
                  <a:lnTo>
                    <a:pt x="20" y="0"/>
                  </a:lnTo>
                  <a:lnTo>
                    <a:pt x="26" y="2"/>
                  </a:lnTo>
                  <a:lnTo>
                    <a:pt x="33" y="3"/>
                  </a:lnTo>
                  <a:lnTo>
                    <a:pt x="37" y="6"/>
                  </a:lnTo>
                  <a:close/>
                </a:path>
              </a:pathLst>
            </a:custGeom>
            <a:solidFill>
              <a:srgbClr val="E0A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6" name="Freeform 142"/>
            <p:cNvSpPr>
              <a:spLocks/>
            </p:cNvSpPr>
            <p:nvPr/>
          </p:nvSpPr>
          <p:spPr bwMode="auto">
            <a:xfrm>
              <a:off x="2296" y="3569"/>
              <a:ext cx="18" cy="9"/>
            </a:xfrm>
            <a:custGeom>
              <a:avLst/>
              <a:gdLst/>
              <a:ahLst/>
              <a:cxnLst>
                <a:cxn ang="0">
                  <a:pos x="33" y="4"/>
                </a:cxn>
                <a:cxn ang="0">
                  <a:pos x="34" y="8"/>
                </a:cxn>
                <a:cxn ang="0">
                  <a:pos x="33" y="11"/>
                </a:cxn>
                <a:cxn ang="0">
                  <a:pos x="29" y="13"/>
                </a:cxn>
                <a:cxn ang="0">
                  <a:pos x="23" y="16"/>
                </a:cxn>
                <a:cxn ang="0">
                  <a:pos x="18" y="17"/>
                </a:cxn>
                <a:cxn ang="0">
                  <a:pos x="11" y="16"/>
                </a:cxn>
                <a:cxn ang="0">
                  <a:pos x="5" y="15"/>
                </a:cxn>
                <a:cxn ang="0">
                  <a:pos x="2" y="11"/>
                </a:cxn>
                <a:cxn ang="0">
                  <a:pos x="0" y="8"/>
                </a:cxn>
                <a:cxn ang="0">
                  <a:pos x="2" y="5"/>
                </a:cxn>
                <a:cxn ang="0">
                  <a:pos x="6" y="2"/>
                </a:cxn>
                <a:cxn ang="0">
                  <a:pos x="12" y="0"/>
                </a:cxn>
                <a:cxn ang="0">
                  <a:pos x="18" y="0"/>
                </a:cxn>
                <a:cxn ang="0">
                  <a:pos x="25" y="0"/>
                </a:cxn>
                <a:cxn ang="0">
                  <a:pos x="29" y="2"/>
                </a:cxn>
                <a:cxn ang="0">
                  <a:pos x="33" y="4"/>
                </a:cxn>
              </a:cxnLst>
              <a:rect l="0" t="0" r="r" b="b"/>
              <a:pathLst>
                <a:path w="34" h="17">
                  <a:moveTo>
                    <a:pt x="33" y="4"/>
                  </a:moveTo>
                  <a:lnTo>
                    <a:pt x="34" y="8"/>
                  </a:lnTo>
                  <a:lnTo>
                    <a:pt x="33" y="11"/>
                  </a:lnTo>
                  <a:lnTo>
                    <a:pt x="29" y="13"/>
                  </a:lnTo>
                  <a:lnTo>
                    <a:pt x="23" y="16"/>
                  </a:lnTo>
                  <a:lnTo>
                    <a:pt x="18" y="17"/>
                  </a:lnTo>
                  <a:lnTo>
                    <a:pt x="11" y="16"/>
                  </a:lnTo>
                  <a:lnTo>
                    <a:pt x="5" y="15"/>
                  </a:lnTo>
                  <a:lnTo>
                    <a:pt x="2" y="11"/>
                  </a:lnTo>
                  <a:lnTo>
                    <a:pt x="0" y="8"/>
                  </a:lnTo>
                  <a:lnTo>
                    <a:pt x="2" y="5"/>
                  </a:lnTo>
                  <a:lnTo>
                    <a:pt x="6" y="2"/>
                  </a:lnTo>
                  <a:lnTo>
                    <a:pt x="12" y="0"/>
                  </a:lnTo>
                  <a:lnTo>
                    <a:pt x="18" y="0"/>
                  </a:lnTo>
                  <a:lnTo>
                    <a:pt x="25" y="0"/>
                  </a:lnTo>
                  <a:lnTo>
                    <a:pt x="29" y="2"/>
                  </a:lnTo>
                  <a:lnTo>
                    <a:pt x="33" y="4"/>
                  </a:lnTo>
                  <a:close/>
                </a:path>
              </a:pathLst>
            </a:custGeom>
            <a:solidFill>
              <a:srgbClr val="E5AD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7" name="Freeform 143"/>
            <p:cNvSpPr>
              <a:spLocks/>
            </p:cNvSpPr>
            <p:nvPr/>
          </p:nvSpPr>
          <p:spPr bwMode="auto">
            <a:xfrm>
              <a:off x="2299" y="3569"/>
              <a:ext cx="12" cy="9"/>
            </a:xfrm>
            <a:custGeom>
              <a:avLst/>
              <a:gdLst/>
              <a:ahLst/>
              <a:cxnLst>
                <a:cxn ang="0">
                  <a:pos x="27" y="4"/>
                </a:cxn>
                <a:cxn ang="0">
                  <a:pos x="28" y="6"/>
                </a:cxn>
                <a:cxn ang="0">
                  <a:pos x="27" y="10"/>
                </a:cxn>
                <a:cxn ang="0">
                  <a:pos x="23" y="12"/>
                </a:cxn>
                <a:cxn ang="0">
                  <a:pos x="18" y="13"/>
                </a:cxn>
                <a:cxn ang="0">
                  <a:pos x="13" y="15"/>
                </a:cxn>
                <a:cxn ang="0">
                  <a:pos x="8" y="13"/>
                </a:cxn>
                <a:cxn ang="0">
                  <a:pos x="3" y="12"/>
                </a:cxn>
                <a:cxn ang="0">
                  <a:pos x="1" y="10"/>
                </a:cxn>
                <a:cxn ang="0">
                  <a:pos x="0" y="8"/>
                </a:cxn>
                <a:cxn ang="0">
                  <a:pos x="1" y="4"/>
                </a:cxn>
                <a:cxn ang="0">
                  <a:pos x="3" y="2"/>
                </a:cxn>
                <a:cxn ang="0">
                  <a:pos x="8" y="1"/>
                </a:cxn>
                <a:cxn ang="0">
                  <a:pos x="14" y="0"/>
                </a:cxn>
                <a:cxn ang="0">
                  <a:pos x="20" y="1"/>
                </a:cxn>
                <a:cxn ang="0">
                  <a:pos x="24" y="2"/>
                </a:cxn>
                <a:cxn ang="0">
                  <a:pos x="27" y="4"/>
                </a:cxn>
              </a:cxnLst>
              <a:rect l="0" t="0" r="r" b="b"/>
              <a:pathLst>
                <a:path w="28" h="15">
                  <a:moveTo>
                    <a:pt x="27" y="4"/>
                  </a:moveTo>
                  <a:lnTo>
                    <a:pt x="28" y="6"/>
                  </a:lnTo>
                  <a:lnTo>
                    <a:pt x="27" y="10"/>
                  </a:lnTo>
                  <a:lnTo>
                    <a:pt x="23" y="12"/>
                  </a:lnTo>
                  <a:lnTo>
                    <a:pt x="18" y="13"/>
                  </a:lnTo>
                  <a:lnTo>
                    <a:pt x="13" y="15"/>
                  </a:lnTo>
                  <a:lnTo>
                    <a:pt x="8" y="13"/>
                  </a:lnTo>
                  <a:lnTo>
                    <a:pt x="3" y="12"/>
                  </a:lnTo>
                  <a:lnTo>
                    <a:pt x="1" y="10"/>
                  </a:lnTo>
                  <a:lnTo>
                    <a:pt x="0" y="8"/>
                  </a:lnTo>
                  <a:lnTo>
                    <a:pt x="1" y="4"/>
                  </a:lnTo>
                  <a:lnTo>
                    <a:pt x="3" y="2"/>
                  </a:lnTo>
                  <a:lnTo>
                    <a:pt x="8" y="1"/>
                  </a:lnTo>
                  <a:lnTo>
                    <a:pt x="14" y="0"/>
                  </a:lnTo>
                  <a:lnTo>
                    <a:pt x="20" y="1"/>
                  </a:lnTo>
                  <a:lnTo>
                    <a:pt x="24" y="2"/>
                  </a:lnTo>
                  <a:lnTo>
                    <a:pt x="27" y="4"/>
                  </a:lnTo>
                  <a:close/>
                </a:path>
              </a:pathLst>
            </a:custGeom>
            <a:solidFill>
              <a:srgbClr val="EAB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8" name="Freeform 144"/>
            <p:cNvSpPr>
              <a:spLocks/>
            </p:cNvSpPr>
            <p:nvPr/>
          </p:nvSpPr>
          <p:spPr bwMode="auto">
            <a:xfrm>
              <a:off x="2338" y="3533"/>
              <a:ext cx="34" cy="17"/>
            </a:xfrm>
            <a:custGeom>
              <a:avLst/>
              <a:gdLst/>
              <a:ahLst/>
              <a:cxnLst>
                <a:cxn ang="0">
                  <a:pos x="65" y="9"/>
                </a:cxn>
                <a:cxn ang="0">
                  <a:pos x="67" y="16"/>
                </a:cxn>
                <a:cxn ang="0">
                  <a:pos x="65" y="23"/>
                </a:cxn>
                <a:cxn ang="0">
                  <a:pos x="58" y="29"/>
                </a:cxn>
                <a:cxn ang="0">
                  <a:pos x="46" y="32"/>
                </a:cxn>
                <a:cxn ang="0">
                  <a:pos x="39" y="33"/>
                </a:cxn>
                <a:cxn ang="0">
                  <a:pos x="34" y="35"/>
                </a:cxn>
                <a:cxn ang="0">
                  <a:pos x="27" y="35"/>
                </a:cxn>
                <a:cxn ang="0">
                  <a:pos x="21" y="33"/>
                </a:cxn>
                <a:cxn ang="0">
                  <a:pos x="15" y="32"/>
                </a:cxn>
                <a:cxn ang="0">
                  <a:pos x="9" y="30"/>
                </a:cxn>
                <a:cxn ang="0">
                  <a:pos x="6" y="28"/>
                </a:cxn>
                <a:cxn ang="0">
                  <a:pos x="3" y="24"/>
                </a:cxn>
                <a:cxn ang="0">
                  <a:pos x="0" y="17"/>
                </a:cxn>
                <a:cxn ang="0">
                  <a:pos x="4" y="12"/>
                </a:cxn>
                <a:cxn ang="0">
                  <a:pos x="11" y="6"/>
                </a:cxn>
                <a:cxn ang="0">
                  <a:pos x="22" y="1"/>
                </a:cxn>
                <a:cxn ang="0">
                  <a:pos x="29" y="0"/>
                </a:cxn>
                <a:cxn ang="0">
                  <a:pos x="35" y="0"/>
                </a:cxn>
                <a:cxn ang="0">
                  <a:pos x="42" y="0"/>
                </a:cxn>
                <a:cxn ang="0">
                  <a:pos x="47" y="1"/>
                </a:cxn>
                <a:cxn ang="0">
                  <a:pos x="53" y="2"/>
                </a:cxn>
                <a:cxn ang="0">
                  <a:pos x="58" y="5"/>
                </a:cxn>
                <a:cxn ang="0">
                  <a:pos x="61" y="7"/>
                </a:cxn>
                <a:cxn ang="0">
                  <a:pos x="65" y="9"/>
                </a:cxn>
              </a:cxnLst>
              <a:rect l="0" t="0" r="r" b="b"/>
              <a:pathLst>
                <a:path w="67" h="35">
                  <a:moveTo>
                    <a:pt x="65" y="9"/>
                  </a:moveTo>
                  <a:lnTo>
                    <a:pt x="67" y="16"/>
                  </a:lnTo>
                  <a:lnTo>
                    <a:pt x="65" y="23"/>
                  </a:lnTo>
                  <a:lnTo>
                    <a:pt x="58" y="29"/>
                  </a:lnTo>
                  <a:lnTo>
                    <a:pt x="46" y="32"/>
                  </a:lnTo>
                  <a:lnTo>
                    <a:pt x="39" y="33"/>
                  </a:lnTo>
                  <a:lnTo>
                    <a:pt x="34" y="35"/>
                  </a:lnTo>
                  <a:lnTo>
                    <a:pt x="27" y="35"/>
                  </a:lnTo>
                  <a:lnTo>
                    <a:pt x="21" y="33"/>
                  </a:lnTo>
                  <a:lnTo>
                    <a:pt x="15" y="32"/>
                  </a:lnTo>
                  <a:lnTo>
                    <a:pt x="9" y="30"/>
                  </a:lnTo>
                  <a:lnTo>
                    <a:pt x="6" y="28"/>
                  </a:lnTo>
                  <a:lnTo>
                    <a:pt x="3" y="24"/>
                  </a:lnTo>
                  <a:lnTo>
                    <a:pt x="0" y="17"/>
                  </a:lnTo>
                  <a:lnTo>
                    <a:pt x="4" y="12"/>
                  </a:lnTo>
                  <a:lnTo>
                    <a:pt x="11" y="6"/>
                  </a:lnTo>
                  <a:lnTo>
                    <a:pt x="22" y="1"/>
                  </a:lnTo>
                  <a:lnTo>
                    <a:pt x="29" y="0"/>
                  </a:lnTo>
                  <a:lnTo>
                    <a:pt x="35" y="0"/>
                  </a:lnTo>
                  <a:lnTo>
                    <a:pt x="42" y="0"/>
                  </a:lnTo>
                  <a:lnTo>
                    <a:pt x="47" y="1"/>
                  </a:lnTo>
                  <a:lnTo>
                    <a:pt x="53" y="2"/>
                  </a:lnTo>
                  <a:lnTo>
                    <a:pt x="58" y="5"/>
                  </a:lnTo>
                  <a:lnTo>
                    <a:pt x="61" y="7"/>
                  </a:lnTo>
                  <a:lnTo>
                    <a:pt x="65" y="9"/>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69" name="Freeform 145"/>
            <p:cNvSpPr>
              <a:spLocks/>
            </p:cNvSpPr>
            <p:nvPr/>
          </p:nvSpPr>
          <p:spPr bwMode="auto">
            <a:xfrm>
              <a:off x="2340" y="3533"/>
              <a:ext cx="31" cy="15"/>
            </a:xfrm>
            <a:custGeom>
              <a:avLst/>
              <a:gdLst/>
              <a:ahLst/>
              <a:cxnLst>
                <a:cxn ang="0">
                  <a:pos x="60" y="9"/>
                </a:cxn>
                <a:cxn ang="0">
                  <a:pos x="62" y="15"/>
                </a:cxn>
                <a:cxn ang="0">
                  <a:pos x="60" y="22"/>
                </a:cxn>
                <a:cxn ang="0">
                  <a:pos x="53" y="28"/>
                </a:cxn>
                <a:cxn ang="0">
                  <a:pos x="42" y="31"/>
                </a:cxn>
                <a:cxn ang="0">
                  <a:pos x="37" y="32"/>
                </a:cxn>
                <a:cxn ang="0">
                  <a:pos x="30" y="32"/>
                </a:cxn>
                <a:cxn ang="0">
                  <a:pos x="24" y="32"/>
                </a:cxn>
                <a:cxn ang="0">
                  <a:pos x="18" y="31"/>
                </a:cxn>
                <a:cxn ang="0">
                  <a:pos x="13" y="30"/>
                </a:cxn>
                <a:cxn ang="0">
                  <a:pos x="9" y="28"/>
                </a:cxn>
                <a:cxn ang="0">
                  <a:pos x="4" y="25"/>
                </a:cxn>
                <a:cxn ang="0">
                  <a:pos x="2" y="23"/>
                </a:cxn>
                <a:cxn ang="0">
                  <a:pos x="0" y="17"/>
                </a:cxn>
                <a:cxn ang="0">
                  <a:pos x="2" y="10"/>
                </a:cxn>
                <a:cxn ang="0">
                  <a:pos x="9" y="6"/>
                </a:cxn>
                <a:cxn ang="0">
                  <a:pos x="19" y="1"/>
                </a:cxn>
                <a:cxn ang="0">
                  <a:pos x="25" y="0"/>
                </a:cxn>
                <a:cxn ang="0">
                  <a:pos x="32" y="0"/>
                </a:cxn>
                <a:cxn ang="0">
                  <a:pos x="38" y="0"/>
                </a:cxn>
                <a:cxn ang="0">
                  <a:pos x="43" y="1"/>
                </a:cxn>
                <a:cxn ang="0">
                  <a:pos x="48" y="2"/>
                </a:cxn>
                <a:cxn ang="0">
                  <a:pos x="53" y="5"/>
                </a:cxn>
                <a:cxn ang="0">
                  <a:pos x="57" y="7"/>
                </a:cxn>
                <a:cxn ang="0">
                  <a:pos x="60" y="9"/>
                </a:cxn>
              </a:cxnLst>
              <a:rect l="0" t="0" r="r" b="b"/>
              <a:pathLst>
                <a:path w="62" h="32">
                  <a:moveTo>
                    <a:pt x="60" y="9"/>
                  </a:moveTo>
                  <a:lnTo>
                    <a:pt x="62" y="15"/>
                  </a:lnTo>
                  <a:lnTo>
                    <a:pt x="60" y="22"/>
                  </a:lnTo>
                  <a:lnTo>
                    <a:pt x="53" y="28"/>
                  </a:lnTo>
                  <a:lnTo>
                    <a:pt x="42" y="31"/>
                  </a:lnTo>
                  <a:lnTo>
                    <a:pt x="37" y="32"/>
                  </a:lnTo>
                  <a:lnTo>
                    <a:pt x="30" y="32"/>
                  </a:lnTo>
                  <a:lnTo>
                    <a:pt x="24" y="32"/>
                  </a:lnTo>
                  <a:lnTo>
                    <a:pt x="18" y="31"/>
                  </a:lnTo>
                  <a:lnTo>
                    <a:pt x="13" y="30"/>
                  </a:lnTo>
                  <a:lnTo>
                    <a:pt x="9" y="28"/>
                  </a:lnTo>
                  <a:lnTo>
                    <a:pt x="4" y="25"/>
                  </a:lnTo>
                  <a:lnTo>
                    <a:pt x="2" y="23"/>
                  </a:lnTo>
                  <a:lnTo>
                    <a:pt x="0" y="17"/>
                  </a:lnTo>
                  <a:lnTo>
                    <a:pt x="2" y="10"/>
                  </a:lnTo>
                  <a:lnTo>
                    <a:pt x="9" y="6"/>
                  </a:lnTo>
                  <a:lnTo>
                    <a:pt x="19" y="1"/>
                  </a:lnTo>
                  <a:lnTo>
                    <a:pt x="25" y="0"/>
                  </a:lnTo>
                  <a:lnTo>
                    <a:pt x="32" y="0"/>
                  </a:lnTo>
                  <a:lnTo>
                    <a:pt x="38" y="0"/>
                  </a:lnTo>
                  <a:lnTo>
                    <a:pt x="43" y="1"/>
                  </a:lnTo>
                  <a:lnTo>
                    <a:pt x="48" y="2"/>
                  </a:lnTo>
                  <a:lnTo>
                    <a:pt x="53" y="5"/>
                  </a:lnTo>
                  <a:lnTo>
                    <a:pt x="57" y="7"/>
                  </a:lnTo>
                  <a:lnTo>
                    <a:pt x="60" y="9"/>
                  </a:lnTo>
                  <a:close/>
                </a:path>
              </a:pathLst>
            </a:custGeom>
            <a:solidFill>
              <a:srgbClr val="BC72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0" name="Freeform 146"/>
            <p:cNvSpPr>
              <a:spLocks/>
            </p:cNvSpPr>
            <p:nvPr/>
          </p:nvSpPr>
          <p:spPr bwMode="auto">
            <a:xfrm>
              <a:off x="2343" y="3535"/>
              <a:ext cx="27" cy="14"/>
            </a:xfrm>
            <a:custGeom>
              <a:avLst/>
              <a:gdLst/>
              <a:ahLst/>
              <a:cxnLst>
                <a:cxn ang="0">
                  <a:pos x="55" y="8"/>
                </a:cxn>
                <a:cxn ang="0">
                  <a:pos x="58" y="14"/>
                </a:cxn>
                <a:cxn ang="0">
                  <a:pos x="57" y="20"/>
                </a:cxn>
                <a:cxn ang="0">
                  <a:pos x="50" y="24"/>
                </a:cxn>
                <a:cxn ang="0">
                  <a:pos x="39" y="28"/>
                </a:cxn>
                <a:cxn ang="0">
                  <a:pos x="34" y="29"/>
                </a:cxn>
                <a:cxn ang="0">
                  <a:pos x="28" y="29"/>
                </a:cxn>
                <a:cxn ang="0">
                  <a:pos x="22" y="29"/>
                </a:cxn>
                <a:cxn ang="0">
                  <a:pos x="17" y="29"/>
                </a:cxn>
                <a:cxn ang="0">
                  <a:pos x="12" y="28"/>
                </a:cxn>
                <a:cxn ang="0">
                  <a:pos x="7" y="25"/>
                </a:cxn>
                <a:cxn ang="0">
                  <a:pos x="4" y="23"/>
                </a:cxn>
                <a:cxn ang="0">
                  <a:pos x="1" y="21"/>
                </a:cxn>
                <a:cxn ang="0">
                  <a:pos x="0" y="15"/>
                </a:cxn>
                <a:cxn ang="0">
                  <a:pos x="2" y="9"/>
                </a:cxn>
                <a:cxn ang="0">
                  <a:pos x="9" y="5"/>
                </a:cxn>
                <a:cxn ang="0">
                  <a:pos x="19" y="1"/>
                </a:cxn>
                <a:cxn ang="0">
                  <a:pos x="24" y="0"/>
                </a:cxn>
                <a:cxn ang="0">
                  <a:pos x="30" y="0"/>
                </a:cxn>
                <a:cxn ang="0">
                  <a:pos x="36" y="0"/>
                </a:cxn>
                <a:cxn ang="0">
                  <a:pos x="40" y="0"/>
                </a:cxn>
                <a:cxn ang="0">
                  <a:pos x="45" y="1"/>
                </a:cxn>
                <a:cxn ang="0">
                  <a:pos x="50" y="4"/>
                </a:cxn>
                <a:cxn ang="0">
                  <a:pos x="53" y="6"/>
                </a:cxn>
                <a:cxn ang="0">
                  <a:pos x="55" y="8"/>
                </a:cxn>
              </a:cxnLst>
              <a:rect l="0" t="0" r="r" b="b"/>
              <a:pathLst>
                <a:path w="58" h="29">
                  <a:moveTo>
                    <a:pt x="55" y="8"/>
                  </a:moveTo>
                  <a:lnTo>
                    <a:pt x="58" y="14"/>
                  </a:lnTo>
                  <a:lnTo>
                    <a:pt x="57" y="20"/>
                  </a:lnTo>
                  <a:lnTo>
                    <a:pt x="50" y="24"/>
                  </a:lnTo>
                  <a:lnTo>
                    <a:pt x="39" y="28"/>
                  </a:lnTo>
                  <a:lnTo>
                    <a:pt x="34" y="29"/>
                  </a:lnTo>
                  <a:lnTo>
                    <a:pt x="28" y="29"/>
                  </a:lnTo>
                  <a:lnTo>
                    <a:pt x="22" y="29"/>
                  </a:lnTo>
                  <a:lnTo>
                    <a:pt x="17" y="29"/>
                  </a:lnTo>
                  <a:lnTo>
                    <a:pt x="12" y="28"/>
                  </a:lnTo>
                  <a:lnTo>
                    <a:pt x="7" y="25"/>
                  </a:lnTo>
                  <a:lnTo>
                    <a:pt x="4" y="23"/>
                  </a:lnTo>
                  <a:lnTo>
                    <a:pt x="1" y="21"/>
                  </a:lnTo>
                  <a:lnTo>
                    <a:pt x="0" y="15"/>
                  </a:lnTo>
                  <a:lnTo>
                    <a:pt x="2" y="9"/>
                  </a:lnTo>
                  <a:lnTo>
                    <a:pt x="9" y="5"/>
                  </a:lnTo>
                  <a:lnTo>
                    <a:pt x="19" y="1"/>
                  </a:lnTo>
                  <a:lnTo>
                    <a:pt x="24" y="0"/>
                  </a:lnTo>
                  <a:lnTo>
                    <a:pt x="30" y="0"/>
                  </a:lnTo>
                  <a:lnTo>
                    <a:pt x="36" y="0"/>
                  </a:lnTo>
                  <a:lnTo>
                    <a:pt x="40" y="0"/>
                  </a:lnTo>
                  <a:lnTo>
                    <a:pt x="45" y="1"/>
                  </a:lnTo>
                  <a:lnTo>
                    <a:pt x="50" y="4"/>
                  </a:lnTo>
                  <a:lnTo>
                    <a:pt x="53" y="6"/>
                  </a:lnTo>
                  <a:lnTo>
                    <a:pt x="55" y="8"/>
                  </a:lnTo>
                  <a:close/>
                </a:path>
              </a:pathLst>
            </a:custGeom>
            <a:solidFill>
              <a:srgbClr val="C17A02"/>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1" name="Freeform 147"/>
            <p:cNvSpPr>
              <a:spLocks/>
            </p:cNvSpPr>
            <p:nvPr/>
          </p:nvSpPr>
          <p:spPr bwMode="auto">
            <a:xfrm>
              <a:off x="2343" y="3535"/>
              <a:ext cx="27" cy="12"/>
            </a:xfrm>
            <a:custGeom>
              <a:avLst/>
              <a:gdLst/>
              <a:ahLst/>
              <a:cxnLst>
                <a:cxn ang="0">
                  <a:pos x="53" y="8"/>
                </a:cxn>
                <a:cxn ang="0">
                  <a:pos x="55" y="14"/>
                </a:cxn>
                <a:cxn ang="0">
                  <a:pos x="52" y="19"/>
                </a:cxn>
                <a:cxn ang="0">
                  <a:pos x="46" y="23"/>
                </a:cxn>
                <a:cxn ang="0">
                  <a:pos x="37" y="27"/>
                </a:cxn>
                <a:cxn ang="0">
                  <a:pos x="32" y="28"/>
                </a:cxn>
                <a:cxn ang="0">
                  <a:pos x="27" y="28"/>
                </a:cxn>
                <a:cxn ang="0">
                  <a:pos x="21" y="28"/>
                </a:cxn>
                <a:cxn ang="0">
                  <a:pos x="17" y="27"/>
                </a:cxn>
                <a:cxn ang="0">
                  <a:pos x="12" y="25"/>
                </a:cxn>
                <a:cxn ang="0">
                  <a:pos x="8" y="24"/>
                </a:cxn>
                <a:cxn ang="0">
                  <a:pos x="5" y="22"/>
                </a:cxn>
                <a:cxn ang="0">
                  <a:pos x="3" y="20"/>
                </a:cxn>
                <a:cxn ang="0">
                  <a:pos x="0" y="14"/>
                </a:cxn>
                <a:cxn ang="0">
                  <a:pos x="3" y="9"/>
                </a:cxn>
                <a:cxn ang="0">
                  <a:pos x="8" y="5"/>
                </a:cxn>
                <a:cxn ang="0">
                  <a:pos x="18" y="1"/>
                </a:cxn>
                <a:cxn ang="0">
                  <a:pos x="23" y="0"/>
                </a:cxn>
                <a:cxn ang="0">
                  <a:pos x="28" y="0"/>
                </a:cxn>
                <a:cxn ang="0">
                  <a:pos x="34" y="0"/>
                </a:cxn>
                <a:cxn ang="0">
                  <a:pos x="38" y="1"/>
                </a:cxn>
                <a:cxn ang="0">
                  <a:pos x="43" y="2"/>
                </a:cxn>
                <a:cxn ang="0">
                  <a:pos x="48" y="4"/>
                </a:cxn>
                <a:cxn ang="0">
                  <a:pos x="51" y="6"/>
                </a:cxn>
                <a:cxn ang="0">
                  <a:pos x="53" y="8"/>
                </a:cxn>
              </a:cxnLst>
              <a:rect l="0" t="0" r="r" b="b"/>
              <a:pathLst>
                <a:path w="55" h="28">
                  <a:moveTo>
                    <a:pt x="53" y="8"/>
                  </a:moveTo>
                  <a:lnTo>
                    <a:pt x="55" y="14"/>
                  </a:lnTo>
                  <a:lnTo>
                    <a:pt x="52" y="19"/>
                  </a:lnTo>
                  <a:lnTo>
                    <a:pt x="46" y="23"/>
                  </a:lnTo>
                  <a:lnTo>
                    <a:pt x="37" y="27"/>
                  </a:lnTo>
                  <a:lnTo>
                    <a:pt x="32" y="28"/>
                  </a:lnTo>
                  <a:lnTo>
                    <a:pt x="27" y="28"/>
                  </a:lnTo>
                  <a:lnTo>
                    <a:pt x="21" y="28"/>
                  </a:lnTo>
                  <a:lnTo>
                    <a:pt x="17" y="27"/>
                  </a:lnTo>
                  <a:lnTo>
                    <a:pt x="12" y="25"/>
                  </a:lnTo>
                  <a:lnTo>
                    <a:pt x="8" y="24"/>
                  </a:lnTo>
                  <a:lnTo>
                    <a:pt x="5" y="22"/>
                  </a:lnTo>
                  <a:lnTo>
                    <a:pt x="3" y="20"/>
                  </a:lnTo>
                  <a:lnTo>
                    <a:pt x="0" y="14"/>
                  </a:lnTo>
                  <a:lnTo>
                    <a:pt x="3" y="9"/>
                  </a:lnTo>
                  <a:lnTo>
                    <a:pt x="8" y="5"/>
                  </a:lnTo>
                  <a:lnTo>
                    <a:pt x="18" y="1"/>
                  </a:lnTo>
                  <a:lnTo>
                    <a:pt x="23" y="0"/>
                  </a:lnTo>
                  <a:lnTo>
                    <a:pt x="28" y="0"/>
                  </a:lnTo>
                  <a:lnTo>
                    <a:pt x="34" y="0"/>
                  </a:lnTo>
                  <a:lnTo>
                    <a:pt x="38" y="1"/>
                  </a:lnTo>
                  <a:lnTo>
                    <a:pt x="43" y="2"/>
                  </a:lnTo>
                  <a:lnTo>
                    <a:pt x="48" y="4"/>
                  </a:lnTo>
                  <a:lnTo>
                    <a:pt x="51" y="6"/>
                  </a:lnTo>
                  <a:lnTo>
                    <a:pt x="53" y="8"/>
                  </a:lnTo>
                  <a:close/>
                </a:path>
              </a:pathLst>
            </a:custGeom>
            <a:solidFill>
              <a:srgbClr val="C47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2" name="Freeform 148"/>
            <p:cNvSpPr>
              <a:spLocks/>
            </p:cNvSpPr>
            <p:nvPr/>
          </p:nvSpPr>
          <p:spPr bwMode="auto">
            <a:xfrm>
              <a:off x="2344" y="3535"/>
              <a:ext cx="25" cy="12"/>
            </a:xfrm>
            <a:custGeom>
              <a:avLst/>
              <a:gdLst/>
              <a:ahLst/>
              <a:cxnLst>
                <a:cxn ang="0">
                  <a:pos x="49" y="7"/>
                </a:cxn>
                <a:cxn ang="0">
                  <a:pos x="51" y="13"/>
                </a:cxn>
                <a:cxn ang="0">
                  <a:pos x="48" y="17"/>
                </a:cxn>
                <a:cxn ang="0">
                  <a:pos x="42" y="22"/>
                </a:cxn>
                <a:cxn ang="0">
                  <a:pos x="33" y="24"/>
                </a:cxn>
                <a:cxn ang="0">
                  <a:pos x="24" y="25"/>
                </a:cxn>
                <a:cxn ang="0">
                  <a:pos x="14" y="25"/>
                </a:cxn>
                <a:cxn ang="0">
                  <a:pos x="7" y="23"/>
                </a:cxn>
                <a:cxn ang="0">
                  <a:pos x="1" y="19"/>
                </a:cxn>
                <a:cxn ang="0">
                  <a:pos x="0" y="14"/>
                </a:cxn>
                <a:cxn ang="0">
                  <a:pos x="1" y="8"/>
                </a:cxn>
                <a:cxn ang="0">
                  <a:pos x="7" y="5"/>
                </a:cxn>
                <a:cxn ang="0">
                  <a:pos x="15" y="1"/>
                </a:cxn>
                <a:cxn ang="0">
                  <a:pos x="19" y="0"/>
                </a:cxn>
                <a:cxn ang="0">
                  <a:pos x="25" y="0"/>
                </a:cxn>
                <a:cxn ang="0">
                  <a:pos x="30" y="0"/>
                </a:cxn>
                <a:cxn ang="0">
                  <a:pos x="34" y="0"/>
                </a:cxn>
                <a:cxn ang="0">
                  <a:pos x="39" y="1"/>
                </a:cxn>
                <a:cxn ang="0">
                  <a:pos x="42" y="4"/>
                </a:cxn>
                <a:cxn ang="0">
                  <a:pos x="46" y="5"/>
                </a:cxn>
                <a:cxn ang="0">
                  <a:pos x="49" y="7"/>
                </a:cxn>
              </a:cxnLst>
              <a:rect l="0" t="0" r="r" b="b"/>
              <a:pathLst>
                <a:path w="51" h="25">
                  <a:moveTo>
                    <a:pt x="49" y="7"/>
                  </a:moveTo>
                  <a:lnTo>
                    <a:pt x="51" y="13"/>
                  </a:lnTo>
                  <a:lnTo>
                    <a:pt x="48" y="17"/>
                  </a:lnTo>
                  <a:lnTo>
                    <a:pt x="42" y="22"/>
                  </a:lnTo>
                  <a:lnTo>
                    <a:pt x="33" y="24"/>
                  </a:lnTo>
                  <a:lnTo>
                    <a:pt x="24" y="25"/>
                  </a:lnTo>
                  <a:lnTo>
                    <a:pt x="14" y="25"/>
                  </a:lnTo>
                  <a:lnTo>
                    <a:pt x="7" y="23"/>
                  </a:lnTo>
                  <a:lnTo>
                    <a:pt x="1" y="19"/>
                  </a:lnTo>
                  <a:lnTo>
                    <a:pt x="0" y="14"/>
                  </a:lnTo>
                  <a:lnTo>
                    <a:pt x="1" y="8"/>
                  </a:lnTo>
                  <a:lnTo>
                    <a:pt x="7" y="5"/>
                  </a:lnTo>
                  <a:lnTo>
                    <a:pt x="15" y="1"/>
                  </a:lnTo>
                  <a:lnTo>
                    <a:pt x="19" y="0"/>
                  </a:lnTo>
                  <a:lnTo>
                    <a:pt x="25" y="0"/>
                  </a:lnTo>
                  <a:lnTo>
                    <a:pt x="30" y="0"/>
                  </a:lnTo>
                  <a:lnTo>
                    <a:pt x="34" y="0"/>
                  </a:lnTo>
                  <a:lnTo>
                    <a:pt x="39" y="1"/>
                  </a:lnTo>
                  <a:lnTo>
                    <a:pt x="42" y="4"/>
                  </a:lnTo>
                  <a:lnTo>
                    <a:pt x="46" y="5"/>
                  </a:lnTo>
                  <a:lnTo>
                    <a:pt x="49" y="7"/>
                  </a:lnTo>
                  <a:close/>
                </a:path>
              </a:pathLst>
            </a:custGeom>
            <a:solidFill>
              <a:srgbClr val="C98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3" name="Freeform 149"/>
            <p:cNvSpPr>
              <a:spLocks/>
            </p:cNvSpPr>
            <p:nvPr/>
          </p:nvSpPr>
          <p:spPr bwMode="auto">
            <a:xfrm>
              <a:off x="2346" y="3535"/>
              <a:ext cx="24" cy="12"/>
            </a:xfrm>
            <a:custGeom>
              <a:avLst/>
              <a:gdLst/>
              <a:ahLst/>
              <a:cxnLst>
                <a:cxn ang="0">
                  <a:pos x="46" y="7"/>
                </a:cxn>
                <a:cxn ang="0">
                  <a:pos x="47" y="12"/>
                </a:cxn>
                <a:cxn ang="0">
                  <a:pos x="45" y="16"/>
                </a:cxn>
                <a:cxn ang="0">
                  <a:pos x="39" y="20"/>
                </a:cxn>
                <a:cxn ang="0">
                  <a:pos x="31" y="23"/>
                </a:cxn>
                <a:cxn ang="0">
                  <a:pos x="22" y="24"/>
                </a:cxn>
                <a:cxn ang="0">
                  <a:pos x="14" y="23"/>
                </a:cxn>
                <a:cxn ang="0">
                  <a:pos x="7" y="21"/>
                </a:cxn>
                <a:cxn ang="0">
                  <a:pos x="1" y="17"/>
                </a:cxn>
                <a:cxn ang="0">
                  <a:pos x="0" y="13"/>
                </a:cxn>
                <a:cxn ang="0">
                  <a:pos x="2" y="8"/>
                </a:cxn>
                <a:cxn ang="0">
                  <a:pos x="7" y="4"/>
                </a:cxn>
                <a:cxn ang="0">
                  <a:pos x="15" y="1"/>
                </a:cxn>
                <a:cxn ang="0">
                  <a:pos x="24" y="0"/>
                </a:cxn>
                <a:cxn ang="0">
                  <a:pos x="32" y="1"/>
                </a:cxn>
                <a:cxn ang="0">
                  <a:pos x="40" y="4"/>
                </a:cxn>
                <a:cxn ang="0">
                  <a:pos x="46" y="7"/>
                </a:cxn>
              </a:cxnLst>
              <a:rect l="0" t="0" r="r" b="b"/>
              <a:pathLst>
                <a:path w="47" h="24">
                  <a:moveTo>
                    <a:pt x="46" y="7"/>
                  </a:moveTo>
                  <a:lnTo>
                    <a:pt x="47" y="12"/>
                  </a:lnTo>
                  <a:lnTo>
                    <a:pt x="45" y="16"/>
                  </a:lnTo>
                  <a:lnTo>
                    <a:pt x="39" y="20"/>
                  </a:lnTo>
                  <a:lnTo>
                    <a:pt x="31" y="23"/>
                  </a:lnTo>
                  <a:lnTo>
                    <a:pt x="22" y="24"/>
                  </a:lnTo>
                  <a:lnTo>
                    <a:pt x="14" y="23"/>
                  </a:lnTo>
                  <a:lnTo>
                    <a:pt x="7" y="21"/>
                  </a:lnTo>
                  <a:lnTo>
                    <a:pt x="1" y="17"/>
                  </a:lnTo>
                  <a:lnTo>
                    <a:pt x="0" y="13"/>
                  </a:lnTo>
                  <a:lnTo>
                    <a:pt x="2" y="8"/>
                  </a:lnTo>
                  <a:lnTo>
                    <a:pt x="7" y="4"/>
                  </a:lnTo>
                  <a:lnTo>
                    <a:pt x="15" y="1"/>
                  </a:lnTo>
                  <a:lnTo>
                    <a:pt x="24" y="0"/>
                  </a:lnTo>
                  <a:lnTo>
                    <a:pt x="32" y="1"/>
                  </a:lnTo>
                  <a:lnTo>
                    <a:pt x="40" y="4"/>
                  </a:lnTo>
                  <a:lnTo>
                    <a:pt x="46" y="7"/>
                  </a:lnTo>
                  <a:close/>
                </a:path>
              </a:pathLst>
            </a:custGeom>
            <a:solidFill>
              <a:srgbClr val="CE8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4" name="Freeform 150"/>
            <p:cNvSpPr>
              <a:spLocks/>
            </p:cNvSpPr>
            <p:nvPr/>
          </p:nvSpPr>
          <p:spPr bwMode="auto">
            <a:xfrm>
              <a:off x="2347" y="3535"/>
              <a:ext cx="21" cy="10"/>
            </a:xfrm>
            <a:custGeom>
              <a:avLst/>
              <a:gdLst/>
              <a:ahLst/>
              <a:cxnLst>
                <a:cxn ang="0">
                  <a:pos x="40" y="7"/>
                </a:cxn>
                <a:cxn ang="0">
                  <a:pos x="41" y="11"/>
                </a:cxn>
                <a:cxn ang="0">
                  <a:pos x="40" y="15"/>
                </a:cxn>
                <a:cxn ang="0">
                  <a:pos x="35" y="19"/>
                </a:cxn>
                <a:cxn ang="0">
                  <a:pos x="28" y="21"/>
                </a:cxn>
                <a:cxn ang="0">
                  <a:pos x="20" y="22"/>
                </a:cxn>
                <a:cxn ang="0">
                  <a:pos x="12" y="22"/>
                </a:cxn>
                <a:cxn ang="0">
                  <a:pos x="5" y="20"/>
                </a:cxn>
                <a:cxn ang="0">
                  <a:pos x="1" y="16"/>
                </a:cxn>
                <a:cxn ang="0">
                  <a:pos x="0" y="12"/>
                </a:cxn>
                <a:cxn ang="0">
                  <a:pos x="1" y="7"/>
                </a:cxn>
                <a:cxn ang="0">
                  <a:pos x="5" y="4"/>
                </a:cxn>
                <a:cxn ang="0">
                  <a:pos x="12" y="1"/>
                </a:cxn>
                <a:cxn ang="0">
                  <a:pos x="20" y="0"/>
                </a:cxn>
                <a:cxn ang="0">
                  <a:pos x="28" y="1"/>
                </a:cxn>
                <a:cxn ang="0">
                  <a:pos x="35" y="4"/>
                </a:cxn>
                <a:cxn ang="0">
                  <a:pos x="40" y="7"/>
                </a:cxn>
              </a:cxnLst>
              <a:rect l="0" t="0" r="r" b="b"/>
              <a:pathLst>
                <a:path w="41" h="22">
                  <a:moveTo>
                    <a:pt x="40" y="7"/>
                  </a:moveTo>
                  <a:lnTo>
                    <a:pt x="41" y="11"/>
                  </a:lnTo>
                  <a:lnTo>
                    <a:pt x="40" y="15"/>
                  </a:lnTo>
                  <a:lnTo>
                    <a:pt x="35" y="19"/>
                  </a:lnTo>
                  <a:lnTo>
                    <a:pt x="28" y="21"/>
                  </a:lnTo>
                  <a:lnTo>
                    <a:pt x="20" y="22"/>
                  </a:lnTo>
                  <a:lnTo>
                    <a:pt x="12" y="22"/>
                  </a:lnTo>
                  <a:lnTo>
                    <a:pt x="5" y="20"/>
                  </a:lnTo>
                  <a:lnTo>
                    <a:pt x="1" y="16"/>
                  </a:lnTo>
                  <a:lnTo>
                    <a:pt x="0" y="12"/>
                  </a:lnTo>
                  <a:lnTo>
                    <a:pt x="1" y="7"/>
                  </a:lnTo>
                  <a:lnTo>
                    <a:pt x="5" y="4"/>
                  </a:lnTo>
                  <a:lnTo>
                    <a:pt x="12" y="1"/>
                  </a:lnTo>
                  <a:lnTo>
                    <a:pt x="20" y="0"/>
                  </a:lnTo>
                  <a:lnTo>
                    <a:pt x="28" y="1"/>
                  </a:lnTo>
                  <a:lnTo>
                    <a:pt x="35" y="4"/>
                  </a:lnTo>
                  <a:lnTo>
                    <a:pt x="40" y="7"/>
                  </a:lnTo>
                  <a:close/>
                </a:path>
              </a:pathLst>
            </a:custGeom>
            <a:solidFill>
              <a:srgbClr val="D39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5" name="Freeform 151"/>
            <p:cNvSpPr>
              <a:spLocks/>
            </p:cNvSpPr>
            <p:nvPr/>
          </p:nvSpPr>
          <p:spPr bwMode="auto">
            <a:xfrm>
              <a:off x="2349" y="3535"/>
              <a:ext cx="18" cy="9"/>
            </a:xfrm>
            <a:custGeom>
              <a:avLst/>
              <a:gdLst/>
              <a:ahLst/>
              <a:cxnLst>
                <a:cxn ang="0">
                  <a:pos x="37" y="6"/>
                </a:cxn>
                <a:cxn ang="0">
                  <a:pos x="38" y="11"/>
                </a:cxn>
                <a:cxn ang="0">
                  <a:pos x="37" y="14"/>
                </a:cxn>
                <a:cxn ang="0">
                  <a:pos x="32" y="17"/>
                </a:cxn>
                <a:cxn ang="0">
                  <a:pos x="26" y="20"/>
                </a:cxn>
                <a:cxn ang="0">
                  <a:pos x="20" y="21"/>
                </a:cxn>
                <a:cxn ang="0">
                  <a:pos x="13" y="20"/>
                </a:cxn>
                <a:cxn ang="0">
                  <a:pos x="6" y="19"/>
                </a:cxn>
                <a:cxn ang="0">
                  <a:pos x="1" y="15"/>
                </a:cxn>
                <a:cxn ang="0">
                  <a:pos x="0" y="11"/>
                </a:cxn>
                <a:cxn ang="0">
                  <a:pos x="2" y="7"/>
                </a:cxn>
                <a:cxn ang="0">
                  <a:pos x="6" y="4"/>
                </a:cxn>
                <a:cxn ang="0">
                  <a:pos x="13" y="1"/>
                </a:cxn>
                <a:cxn ang="0">
                  <a:pos x="20" y="0"/>
                </a:cxn>
                <a:cxn ang="0">
                  <a:pos x="26" y="1"/>
                </a:cxn>
                <a:cxn ang="0">
                  <a:pos x="33" y="2"/>
                </a:cxn>
                <a:cxn ang="0">
                  <a:pos x="37" y="6"/>
                </a:cxn>
              </a:cxnLst>
              <a:rect l="0" t="0" r="r" b="b"/>
              <a:pathLst>
                <a:path w="38" h="21">
                  <a:moveTo>
                    <a:pt x="37" y="6"/>
                  </a:moveTo>
                  <a:lnTo>
                    <a:pt x="38" y="11"/>
                  </a:lnTo>
                  <a:lnTo>
                    <a:pt x="37" y="14"/>
                  </a:lnTo>
                  <a:lnTo>
                    <a:pt x="32" y="17"/>
                  </a:lnTo>
                  <a:lnTo>
                    <a:pt x="26" y="20"/>
                  </a:lnTo>
                  <a:lnTo>
                    <a:pt x="20" y="21"/>
                  </a:lnTo>
                  <a:lnTo>
                    <a:pt x="13" y="20"/>
                  </a:lnTo>
                  <a:lnTo>
                    <a:pt x="6" y="19"/>
                  </a:lnTo>
                  <a:lnTo>
                    <a:pt x="1" y="15"/>
                  </a:lnTo>
                  <a:lnTo>
                    <a:pt x="0" y="11"/>
                  </a:lnTo>
                  <a:lnTo>
                    <a:pt x="2" y="7"/>
                  </a:lnTo>
                  <a:lnTo>
                    <a:pt x="6" y="4"/>
                  </a:lnTo>
                  <a:lnTo>
                    <a:pt x="13" y="1"/>
                  </a:lnTo>
                  <a:lnTo>
                    <a:pt x="20" y="0"/>
                  </a:lnTo>
                  <a:lnTo>
                    <a:pt x="26" y="1"/>
                  </a:lnTo>
                  <a:lnTo>
                    <a:pt x="33" y="2"/>
                  </a:lnTo>
                  <a:lnTo>
                    <a:pt x="37" y="6"/>
                  </a:lnTo>
                  <a:close/>
                </a:path>
              </a:pathLst>
            </a:custGeom>
            <a:solidFill>
              <a:srgbClr val="D89B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6" name="Freeform 152"/>
            <p:cNvSpPr>
              <a:spLocks/>
            </p:cNvSpPr>
            <p:nvPr/>
          </p:nvSpPr>
          <p:spPr bwMode="auto">
            <a:xfrm>
              <a:off x="2350" y="3535"/>
              <a:ext cx="16" cy="9"/>
            </a:xfrm>
            <a:custGeom>
              <a:avLst/>
              <a:gdLst/>
              <a:ahLst/>
              <a:cxnLst>
                <a:cxn ang="0">
                  <a:pos x="33" y="5"/>
                </a:cxn>
                <a:cxn ang="0">
                  <a:pos x="34" y="8"/>
                </a:cxn>
                <a:cxn ang="0">
                  <a:pos x="33" y="12"/>
                </a:cxn>
                <a:cxn ang="0">
                  <a:pos x="29" y="14"/>
                </a:cxn>
                <a:cxn ang="0">
                  <a:pos x="23" y="16"/>
                </a:cxn>
                <a:cxn ang="0">
                  <a:pos x="17" y="18"/>
                </a:cxn>
                <a:cxn ang="0">
                  <a:pos x="11" y="16"/>
                </a:cxn>
                <a:cxn ang="0">
                  <a:pos x="5" y="15"/>
                </a:cxn>
                <a:cxn ang="0">
                  <a:pos x="2" y="13"/>
                </a:cxn>
                <a:cxn ang="0">
                  <a:pos x="0" y="10"/>
                </a:cxn>
                <a:cxn ang="0">
                  <a:pos x="2" y="6"/>
                </a:cxn>
                <a:cxn ang="0">
                  <a:pos x="5" y="3"/>
                </a:cxn>
                <a:cxn ang="0">
                  <a:pos x="11" y="0"/>
                </a:cxn>
                <a:cxn ang="0">
                  <a:pos x="18" y="0"/>
                </a:cxn>
                <a:cxn ang="0">
                  <a:pos x="23" y="0"/>
                </a:cxn>
                <a:cxn ang="0">
                  <a:pos x="29" y="3"/>
                </a:cxn>
                <a:cxn ang="0">
                  <a:pos x="33" y="5"/>
                </a:cxn>
              </a:cxnLst>
              <a:rect l="0" t="0" r="r" b="b"/>
              <a:pathLst>
                <a:path w="34" h="18">
                  <a:moveTo>
                    <a:pt x="33" y="5"/>
                  </a:moveTo>
                  <a:lnTo>
                    <a:pt x="34" y="8"/>
                  </a:lnTo>
                  <a:lnTo>
                    <a:pt x="33" y="12"/>
                  </a:lnTo>
                  <a:lnTo>
                    <a:pt x="29" y="14"/>
                  </a:lnTo>
                  <a:lnTo>
                    <a:pt x="23" y="16"/>
                  </a:lnTo>
                  <a:lnTo>
                    <a:pt x="17" y="18"/>
                  </a:lnTo>
                  <a:lnTo>
                    <a:pt x="11" y="16"/>
                  </a:lnTo>
                  <a:lnTo>
                    <a:pt x="5" y="15"/>
                  </a:lnTo>
                  <a:lnTo>
                    <a:pt x="2" y="13"/>
                  </a:lnTo>
                  <a:lnTo>
                    <a:pt x="0" y="10"/>
                  </a:lnTo>
                  <a:lnTo>
                    <a:pt x="2" y="6"/>
                  </a:lnTo>
                  <a:lnTo>
                    <a:pt x="5" y="3"/>
                  </a:lnTo>
                  <a:lnTo>
                    <a:pt x="11" y="0"/>
                  </a:lnTo>
                  <a:lnTo>
                    <a:pt x="18" y="0"/>
                  </a:lnTo>
                  <a:lnTo>
                    <a:pt x="23" y="0"/>
                  </a:lnTo>
                  <a:lnTo>
                    <a:pt x="29" y="3"/>
                  </a:lnTo>
                  <a:lnTo>
                    <a:pt x="33" y="5"/>
                  </a:lnTo>
                  <a:close/>
                </a:path>
              </a:pathLst>
            </a:custGeom>
            <a:solidFill>
              <a:srgbClr val="DDA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7" name="Freeform 153"/>
            <p:cNvSpPr>
              <a:spLocks/>
            </p:cNvSpPr>
            <p:nvPr/>
          </p:nvSpPr>
          <p:spPr bwMode="auto">
            <a:xfrm>
              <a:off x="2352" y="3535"/>
              <a:ext cx="15" cy="7"/>
            </a:xfrm>
            <a:custGeom>
              <a:avLst/>
              <a:gdLst/>
              <a:ahLst/>
              <a:cxnLst>
                <a:cxn ang="0">
                  <a:pos x="28" y="5"/>
                </a:cxn>
                <a:cxn ang="0">
                  <a:pos x="30" y="7"/>
                </a:cxn>
                <a:cxn ang="0">
                  <a:pos x="28" y="11"/>
                </a:cxn>
                <a:cxn ang="0">
                  <a:pos x="25" y="13"/>
                </a:cxn>
                <a:cxn ang="0">
                  <a:pos x="20" y="15"/>
                </a:cxn>
                <a:cxn ang="0">
                  <a:pos x="15" y="15"/>
                </a:cxn>
                <a:cxn ang="0">
                  <a:pos x="9" y="15"/>
                </a:cxn>
                <a:cxn ang="0">
                  <a:pos x="4" y="14"/>
                </a:cxn>
                <a:cxn ang="0">
                  <a:pos x="1" y="12"/>
                </a:cxn>
                <a:cxn ang="0">
                  <a:pos x="0" y="8"/>
                </a:cxn>
                <a:cxn ang="0">
                  <a:pos x="2" y="5"/>
                </a:cxn>
                <a:cxn ang="0">
                  <a:pos x="4" y="3"/>
                </a:cxn>
                <a:cxn ang="0">
                  <a:pos x="9" y="1"/>
                </a:cxn>
                <a:cxn ang="0">
                  <a:pos x="15" y="0"/>
                </a:cxn>
                <a:cxn ang="0">
                  <a:pos x="20" y="1"/>
                </a:cxn>
                <a:cxn ang="0">
                  <a:pos x="25" y="3"/>
                </a:cxn>
                <a:cxn ang="0">
                  <a:pos x="28" y="5"/>
                </a:cxn>
              </a:cxnLst>
              <a:rect l="0" t="0" r="r" b="b"/>
              <a:pathLst>
                <a:path w="30" h="15">
                  <a:moveTo>
                    <a:pt x="28" y="5"/>
                  </a:moveTo>
                  <a:lnTo>
                    <a:pt x="30" y="7"/>
                  </a:lnTo>
                  <a:lnTo>
                    <a:pt x="28" y="11"/>
                  </a:lnTo>
                  <a:lnTo>
                    <a:pt x="25" y="13"/>
                  </a:lnTo>
                  <a:lnTo>
                    <a:pt x="20" y="15"/>
                  </a:lnTo>
                  <a:lnTo>
                    <a:pt x="15" y="15"/>
                  </a:lnTo>
                  <a:lnTo>
                    <a:pt x="9" y="15"/>
                  </a:lnTo>
                  <a:lnTo>
                    <a:pt x="4" y="14"/>
                  </a:lnTo>
                  <a:lnTo>
                    <a:pt x="1" y="12"/>
                  </a:lnTo>
                  <a:lnTo>
                    <a:pt x="0" y="8"/>
                  </a:lnTo>
                  <a:lnTo>
                    <a:pt x="2" y="5"/>
                  </a:lnTo>
                  <a:lnTo>
                    <a:pt x="4" y="3"/>
                  </a:lnTo>
                  <a:lnTo>
                    <a:pt x="9" y="1"/>
                  </a:lnTo>
                  <a:lnTo>
                    <a:pt x="15" y="0"/>
                  </a:lnTo>
                  <a:lnTo>
                    <a:pt x="20" y="1"/>
                  </a:lnTo>
                  <a:lnTo>
                    <a:pt x="25" y="3"/>
                  </a:lnTo>
                  <a:lnTo>
                    <a:pt x="28" y="5"/>
                  </a:lnTo>
                  <a:close/>
                </a:path>
              </a:pathLst>
            </a:custGeom>
            <a:solidFill>
              <a:srgbClr val="E0A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8" name="Freeform 154"/>
            <p:cNvSpPr>
              <a:spLocks/>
            </p:cNvSpPr>
            <p:nvPr/>
          </p:nvSpPr>
          <p:spPr bwMode="auto">
            <a:xfrm>
              <a:off x="2353" y="3535"/>
              <a:ext cx="13" cy="7"/>
            </a:xfrm>
            <a:custGeom>
              <a:avLst/>
              <a:gdLst/>
              <a:ahLst/>
              <a:cxnLst>
                <a:cxn ang="0">
                  <a:pos x="24" y="5"/>
                </a:cxn>
                <a:cxn ang="0">
                  <a:pos x="25" y="7"/>
                </a:cxn>
                <a:cxn ang="0">
                  <a:pos x="24" y="10"/>
                </a:cxn>
                <a:cxn ang="0">
                  <a:pos x="22" y="12"/>
                </a:cxn>
                <a:cxn ang="0">
                  <a:pos x="17" y="13"/>
                </a:cxn>
                <a:cxn ang="0">
                  <a:pos x="13" y="14"/>
                </a:cxn>
                <a:cxn ang="0">
                  <a:pos x="8" y="13"/>
                </a:cxn>
                <a:cxn ang="0">
                  <a:pos x="4" y="12"/>
                </a:cxn>
                <a:cxn ang="0">
                  <a:pos x="1" y="11"/>
                </a:cxn>
                <a:cxn ang="0">
                  <a:pos x="0" y="8"/>
                </a:cxn>
                <a:cxn ang="0">
                  <a:pos x="1" y="5"/>
                </a:cxn>
                <a:cxn ang="0">
                  <a:pos x="4" y="3"/>
                </a:cxn>
                <a:cxn ang="0">
                  <a:pos x="8" y="1"/>
                </a:cxn>
                <a:cxn ang="0">
                  <a:pos x="13" y="0"/>
                </a:cxn>
                <a:cxn ang="0">
                  <a:pos x="19" y="1"/>
                </a:cxn>
                <a:cxn ang="0">
                  <a:pos x="22" y="3"/>
                </a:cxn>
                <a:cxn ang="0">
                  <a:pos x="24" y="5"/>
                </a:cxn>
              </a:cxnLst>
              <a:rect l="0" t="0" r="r" b="b"/>
              <a:pathLst>
                <a:path w="25" h="14">
                  <a:moveTo>
                    <a:pt x="24" y="5"/>
                  </a:moveTo>
                  <a:lnTo>
                    <a:pt x="25" y="7"/>
                  </a:lnTo>
                  <a:lnTo>
                    <a:pt x="24" y="10"/>
                  </a:lnTo>
                  <a:lnTo>
                    <a:pt x="22" y="12"/>
                  </a:lnTo>
                  <a:lnTo>
                    <a:pt x="17" y="13"/>
                  </a:lnTo>
                  <a:lnTo>
                    <a:pt x="13" y="14"/>
                  </a:lnTo>
                  <a:lnTo>
                    <a:pt x="8" y="13"/>
                  </a:lnTo>
                  <a:lnTo>
                    <a:pt x="4" y="12"/>
                  </a:lnTo>
                  <a:lnTo>
                    <a:pt x="1" y="11"/>
                  </a:lnTo>
                  <a:lnTo>
                    <a:pt x="0" y="8"/>
                  </a:lnTo>
                  <a:lnTo>
                    <a:pt x="1" y="5"/>
                  </a:lnTo>
                  <a:lnTo>
                    <a:pt x="4" y="3"/>
                  </a:lnTo>
                  <a:lnTo>
                    <a:pt x="8" y="1"/>
                  </a:lnTo>
                  <a:lnTo>
                    <a:pt x="13" y="0"/>
                  </a:lnTo>
                  <a:lnTo>
                    <a:pt x="19" y="1"/>
                  </a:lnTo>
                  <a:lnTo>
                    <a:pt x="22" y="3"/>
                  </a:lnTo>
                  <a:lnTo>
                    <a:pt x="24" y="5"/>
                  </a:lnTo>
                  <a:close/>
                </a:path>
              </a:pathLst>
            </a:custGeom>
            <a:solidFill>
              <a:srgbClr val="E5AD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79" name="Freeform 155"/>
            <p:cNvSpPr>
              <a:spLocks/>
            </p:cNvSpPr>
            <p:nvPr/>
          </p:nvSpPr>
          <p:spPr bwMode="auto">
            <a:xfrm>
              <a:off x="2355" y="3535"/>
              <a:ext cx="10" cy="5"/>
            </a:xfrm>
            <a:custGeom>
              <a:avLst/>
              <a:gdLst/>
              <a:ahLst/>
              <a:cxnLst>
                <a:cxn ang="0">
                  <a:pos x="22" y="3"/>
                </a:cxn>
                <a:cxn ang="0">
                  <a:pos x="22" y="5"/>
                </a:cxn>
                <a:cxn ang="0">
                  <a:pos x="21" y="7"/>
                </a:cxn>
                <a:cxn ang="0">
                  <a:pos x="19" y="10"/>
                </a:cxn>
                <a:cxn ang="0">
                  <a:pos x="15" y="11"/>
                </a:cxn>
                <a:cxn ang="0">
                  <a:pos x="11" y="11"/>
                </a:cxn>
                <a:cxn ang="0">
                  <a:pos x="7" y="11"/>
                </a:cxn>
                <a:cxn ang="0">
                  <a:pos x="4" y="10"/>
                </a:cxn>
                <a:cxn ang="0">
                  <a:pos x="2" y="7"/>
                </a:cxn>
                <a:cxn ang="0">
                  <a:pos x="0" y="5"/>
                </a:cxn>
                <a:cxn ang="0">
                  <a:pos x="2" y="4"/>
                </a:cxn>
                <a:cxn ang="0">
                  <a:pos x="4" y="2"/>
                </a:cxn>
                <a:cxn ang="0">
                  <a:pos x="7" y="0"/>
                </a:cxn>
                <a:cxn ang="0">
                  <a:pos x="12" y="0"/>
                </a:cxn>
                <a:cxn ang="0">
                  <a:pos x="17" y="0"/>
                </a:cxn>
                <a:cxn ang="0">
                  <a:pos x="20" y="2"/>
                </a:cxn>
                <a:cxn ang="0">
                  <a:pos x="22" y="3"/>
                </a:cxn>
              </a:cxnLst>
              <a:rect l="0" t="0" r="r" b="b"/>
              <a:pathLst>
                <a:path w="22" h="11">
                  <a:moveTo>
                    <a:pt x="22" y="3"/>
                  </a:moveTo>
                  <a:lnTo>
                    <a:pt x="22" y="5"/>
                  </a:lnTo>
                  <a:lnTo>
                    <a:pt x="21" y="7"/>
                  </a:lnTo>
                  <a:lnTo>
                    <a:pt x="19" y="10"/>
                  </a:lnTo>
                  <a:lnTo>
                    <a:pt x="15" y="11"/>
                  </a:lnTo>
                  <a:lnTo>
                    <a:pt x="11" y="11"/>
                  </a:lnTo>
                  <a:lnTo>
                    <a:pt x="7" y="11"/>
                  </a:lnTo>
                  <a:lnTo>
                    <a:pt x="4" y="10"/>
                  </a:lnTo>
                  <a:lnTo>
                    <a:pt x="2" y="7"/>
                  </a:lnTo>
                  <a:lnTo>
                    <a:pt x="0" y="5"/>
                  </a:lnTo>
                  <a:lnTo>
                    <a:pt x="2" y="4"/>
                  </a:lnTo>
                  <a:lnTo>
                    <a:pt x="4" y="2"/>
                  </a:lnTo>
                  <a:lnTo>
                    <a:pt x="7" y="0"/>
                  </a:lnTo>
                  <a:lnTo>
                    <a:pt x="12" y="0"/>
                  </a:lnTo>
                  <a:lnTo>
                    <a:pt x="17" y="0"/>
                  </a:lnTo>
                  <a:lnTo>
                    <a:pt x="20" y="2"/>
                  </a:lnTo>
                  <a:lnTo>
                    <a:pt x="22" y="3"/>
                  </a:lnTo>
                  <a:close/>
                </a:path>
              </a:pathLst>
            </a:custGeom>
            <a:solidFill>
              <a:srgbClr val="EAB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0" name="Freeform 156"/>
            <p:cNvSpPr>
              <a:spLocks/>
            </p:cNvSpPr>
            <p:nvPr/>
          </p:nvSpPr>
          <p:spPr bwMode="auto">
            <a:xfrm>
              <a:off x="2232" y="3225"/>
              <a:ext cx="37" cy="41"/>
            </a:xfrm>
            <a:custGeom>
              <a:avLst/>
              <a:gdLst/>
              <a:ahLst/>
              <a:cxnLst>
                <a:cxn ang="0">
                  <a:pos x="37" y="0"/>
                </a:cxn>
                <a:cxn ang="0">
                  <a:pos x="45" y="1"/>
                </a:cxn>
                <a:cxn ang="0">
                  <a:pos x="52" y="3"/>
                </a:cxn>
                <a:cxn ang="0">
                  <a:pos x="58" y="7"/>
                </a:cxn>
                <a:cxn ang="0">
                  <a:pos x="63" y="11"/>
                </a:cxn>
                <a:cxn ang="0">
                  <a:pos x="68" y="18"/>
                </a:cxn>
                <a:cxn ang="0">
                  <a:pos x="72" y="25"/>
                </a:cxn>
                <a:cxn ang="0">
                  <a:pos x="74" y="32"/>
                </a:cxn>
                <a:cxn ang="0">
                  <a:pos x="75" y="40"/>
                </a:cxn>
                <a:cxn ang="0">
                  <a:pos x="74" y="48"/>
                </a:cxn>
                <a:cxn ang="0">
                  <a:pos x="72" y="56"/>
                </a:cxn>
                <a:cxn ang="0">
                  <a:pos x="68" y="63"/>
                </a:cxn>
                <a:cxn ang="0">
                  <a:pos x="63" y="69"/>
                </a:cxn>
                <a:cxn ang="0">
                  <a:pos x="58" y="75"/>
                </a:cxn>
                <a:cxn ang="0">
                  <a:pos x="52" y="78"/>
                </a:cxn>
                <a:cxn ang="0">
                  <a:pos x="45" y="80"/>
                </a:cxn>
                <a:cxn ang="0">
                  <a:pos x="37" y="81"/>
                </a:cxn>
                <a:cxn ang="0">
                  <a:pos x="30" y="80"/>
                </a:cxn>
                <a:cxn ang="0">
                  <a:pos x="23" y="78"/>
                </a:cxn>
                <a:cxn ang="0">
                  <a:pos x="16" y="75"/>
                </a:cxn>
                <a:cxn ang="0">
                  <a:pos x="12" y="69"/>
                </a:cxn>
                <a:cxn ang="0">
                  <a:pos x="7" y="63"/>
                </a:cxn>
                <a:cxn ang="0">
                  <a:pos x="4" y="56"/>
                </a:cxn>
                <a:cxn ang="0">
                  <a:pos x="1" y="48"/>
                </a:cxn>
                <a:cxn ang="0">
                  <a:pos x="0" y="40"/>
                </a:cxn>
                <a:cxn ang="0">
                  <a:pos x="1" y="32"/>
                </a:cxn>
                <a:cxn ang="0">
                  <a:pos x="4" y="25"/>
                </a:cxn>
                <a:cxn ang="0">
                  <a:pos x="7" y="18"/>
                </a:cxn>
                <a:cxn ang="0">
                  <a:pos x="12" y="11"/>
                </a:cxn>
                <a:cxn ang="0">
                  <a:pos x="16" y="7"/>
                </a:cxn>
                <a:cxn ang="0">
                  <a:pos x="23" y="3"/>
                </a:cxn>
                <a:cxn ang="0">
                  <a:pos x="30" y="1"/>
                </a:cxn>
                <a:cxn ang="0">
                  <a:pos x="37" y="0"/>
                </a:cxn>
              </a:cxnLst>
              <a:rect l="0" t="0" r="r" b="b"/>
              <a:pathLst>
                <a:path w="75" h="81">
                  <a:moveTo>
                    <a:pt x="37" y="0"/>
                  </a:moveTo>
                  <a:lnTo>
                    <a:pt x="45" y="1"/>
                  </a:lnTo>
                  <a:lnTo>
                    <a:pt x="52" y="3"/>
                  </a:lnTo>
                  <a:lnTo>
                    <a:pt x="58" y="7"/>
                  </a:lnTo>
                  <a:lnTo>
                    <a:pt x="63" y="11"/>
                  </a:lnTo>
                  <a:lnTo>
                    <a:pt x="68" y="18"/>
                  </a:lnTo>
                  <a:lnTo>
                    <a:pt x="72" y="25"/>
                  </a:lnTo>
                  <a:lnTo>
                    <a:pt x="74" y="32"/>
                  </a:lnTo>
                  <a:lnTo>
                    <a:pt x="75" y="40"/>
                  </a:lnTo>
                  <a:lnTo>
                    <a:pt x="74" y="48"/>
                  </a:lnTo>
                  <a:lnTo>
                    <a:pt x="72" y="56"/>
                  </a:lnTo>
                  <a:lnTo>
                    <a:pt x="68" y="63"/>
                  </a:lnTo>
                  <a:lnTo>
                    <a:pt x="63" y="69"/>
                  </a:lnTo>
                  <a:lnTo>
                    <a:pt x="58" y="75"/>
                  </a:lnTo>
                  <a:lnTo>
                    <a:pt x="52" y="78"/>
                  </a:lnTo>
                  <a:lnTo>
                    <a:pt x="45" y="80"/>
                  </a:lnTo>
                  <a:lnTo>
                    <a:pt x="37" y="81"/>
                  </a:lnTo>
                  <a:lnTo>
                    <a:pt x="30" y="80"/>
                  </a:lnTo>
                  <a:lnTo>
                    <a:pt x="23" y="78"/>
                  </a:lnTo>
                  <a:lnTo>
                    <a:pt x="16" y="75"/>
                  </a:lnTo>
                  <a:lnTo>
                    <a:pt x="12" y="69"/>
                  </a:lnTo>
                  <a:lnTo>
                    <a:pt x="7" y="63"/>
                  </a:lnTo>
                  <a:lnTo>
                    <a:pt x="4" y="56"/>
                  </a:lnTo>
                  <a:lnTo>
                    <a:pt x="1" y="48"/>
                  </a:lnTo>
                  <a:lnTo>
                    <a:pt x="0" y="40"/>
                  </a:lnTo>
                  <a:lnTo>
                    <a:pt x="1" y="32"/>
                  </a:lnTo>
                  <a:lnTo>
                    <a:pt x="4" y="25"/>
                  </a:lnTo>
                  <a:lnTo>
                    <a:pt x="7" y="18"/>
                  </a:lnTo>
                  <a:lnTo>
                    <a:pt x="12" y="11"/>
                  </a:lnTo>
                  <a:lnTo>
                    <a:pt x="16" y="7"/>
                  </a:lnTo>
                  <a:lnTo>
                    <a:pt x="23" y="3"/>
                  </a:lnTo>
                  <a:lnTo>
                    <a:pt x="30" y="1"/>
                  </a:lnTo>
                  <a:lnTo>
                    <a:pt x="37" y="0"/>
                  </a:lnTo>
                  <a:close/>
                </a:path>
              </a:pathLst>
            </a:custGeom>
            <a:solidFill>
              <a:srgbClr val="00335B"/>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1" name="Freeform 157"/>
            <p:cNvSpPr>
              <a:spLocks/>
            </p:cNvSpPr>
            <p:nvPr/>
          </p:nvSpPr>
          <p:spPr bwMode="auto">
            <a:xfrm>
              <a:off x="2220" y="3338"/>
              <a:ext cx="13" cy="17"/>
            </a:xfrm>
            <a:custGeom>
              <a:avLst/>
              <a:gdLst/>
              <a:ahLst/>
              <a:cxnLst>
                <a:cxn ang="0">
                  <a:pos x="14" y="0"/>
                </a:cxn>
                <a:cxn ang="0">
                  <a:pos x="20" y="1"/>
                </a:cxn>
                <a:cxn ang="0">
                  <a:pos x="24" y="4"/>
                </a:cxn>
                <a:cxn ang="0">
                  <a:pos x="28" y="9"/>
                </a:cxn>
                <a:cxn ang="0">
                  <a:pos x="29" y="16"/>
                </a:cxn>
                <a:cxn ang="0">
                  <a:pos x="28" y="21"/>
                </a:cxn>
                <a:cxn ang="0">
                  <a:pos x="24" y="27"/>
                </a:cxn>
                <a:cxn ang="0">
                  <a:pos x="20" y="31"/>
                </a:cxn>
                <a:cxn ang="0">
                  <a:pos x="14" y="32"/>
                </a:cxn>
                <a:cxn ang="0">
                  <a:pos x="8" y="31"/>
                </a:cxn>
                <a:cxn ang="0">
                  <a:pos x="4" y="27"/>
                </a:cxn>
                <a:cxn ang="0">
                  <a:pos x="1" y="21"/>
                </a:cxn>
                <a:cxn ang="0">
                  <a:pos x="0" y="16"/>
                </a:cxn>
                <a:cxn ang="0">
                  <a:pos x="1" y="9"/>
                </a:cxn>
                <a:cxn ang="0">
                  <a:pos x="4" y="4"/>
                </a:cxn>
                <a:cxn ang="0">
                  <a:pos x="8" y="1"/>
                </a:cxn>
                <a:cxn ang="0">
                  <a:pos x="14" y="0"/>
                </a:cxn>
              </a:cxnLst>
              <a:rect l="0" t="0" r="r" b="b"/>
              <a:pathLst>
                <a:path w="29" h="32">
                  <a:moveTo>
                    <a:pt x="14" y="0"/>
                  </a:moveTo>
                  <a:lnTo>
                    <a:pt x="20" y="1"/>
                  </a:lnTo>
                  <a:lnTo>
                    <a:pt x="24" y="4"/>
                  </a:lnTo>
                  <a:lnTo>
                    <a:pt x="28" y="9"/>
                  </a:lnTo>
                  <a:lnTo>
                    <a:pt x="29" y="16"/>
                  </a:lnTo>
                  <a:lnTo>
                    <a:pt x="28" y="21"/>
                  </a:lnTo>
                  <a:lnTo>
                    <a:pt x="24" y="27"/>
                  </a:lnTo>
                  <a:lnTo>
                    <a:pt x="20" y="31"/>
                  </a:lnTo>
                  <a:lnTo>
                    <a:pt x="14" y="32"/>
                  </a:lnTo>
                  <a:lnTo>
                    <a:pt x="8" y="31"/>
                  </a:lnTo>
                  <a:lnTo>
                    <a:pt x="4" y="27"/>
                  </a:lnTo>
                  <a:lnTo>
                    <a:pt x="1" y="21"/>
                  </a:lnTo>
                  <a:lnTo>
                    <a:pt x="0" y="16"/>
                  </a:lnTo>
                  <a:lnTo>
                    <a:pt x="1" y="9"/>
                  </a:lnTo>
                  <a:lnTo>
                    <a:pt x="4" y="4"/>
                  </a:lnTo>
                  <a:lnTo>
                    <a:pt x="8" y="1"/>
                  </a:lnTo>
                  <a:lnTo>
                    <a:pt x="14" y="0"/>
                  </a:lnTo>
                  <a:close/>
                </a:path>
              </a:pathLst>
            </a:custGeom>
            <a:solidFill>
              <a:srgbClr val="00335B"/>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2" name="Freeform 158"/>
            <p:cNvSpPr>
              <a:spLocks/>
            </p:cNvSpPr>
            <p:nvPr/>
          </p:nvSpPr>
          <p:spPr bwMode="auto">
            <a:xfrm>
              <a:off x="2099" y="3725"/>
              <a:ext cx="19" cy="22"/>
            </a:xfrm>
            <a:custGeom>
              <a:avLst/>
              <a:gdLst/>
              <a:ahLst/>
              <a:cxnLst>
                <a:cxn ang="0">
                  <a:pos x="20" y="0"/>
                </a:cxn>
                <a:cxn ang="0">
                  <a:pos x="28" y="1"/>
                </a:cxn>
                <a:cxn ang="0">
                  <a:pos x="35" y="5"/>
                </a:cxn>
                <a:cxn ang="0">
                  <a:pos x="39" y="12"/>
                </a:cxn>
                <a:cxn ang="0">
                  <a:pos x="41" y="21"/>
                </a:cxn>
                <a:cxn ang="0">
                  <a:pos x="39" y="30"/>
                </a:cxn>
                <a:cxn ang="0">
                  <a:pos x="35" y="36"/>
                </a:cxn>
                <a:cxn ang="0">
                  <a:pos x="28" y="41"/>
                </a:cxn>
                <a:cxn ang="0">
                  <a:pos x="20" y="43"/>
                </a:cxn>
                <a:cxn ang="0">
                  <a:pos x="13" y="41"/>
                </a:cxn>
                <a:cxn ang="0">
                  <a:pos x="6" y="36"/>
                </a:cxn>
                <a:cxn ang="0">
                  <a:pos x="1" y="30"/>
                </a:cxn>
                <a:cxn ang="0">
                  <a:pos x="0" y="21"/>
                </a:cxn>
                <a:cxn ang="0">
                  <a:pos x="1" y="12"/>
                </a:cxn>
                <a:cxn ang="0">
                  <a:pos x="6" y="5"/>
                </a:cxn>
                <a:cxn ang="0">
                  <a:pos x="13" y="1"/>
                </a:cxn>
                <a:cxn ang="0">
                  <a:pos x="20" y="0"/>
                </a:cxn>
              </a:cxnLst>
              <a:rect l="0" t="0" r="r" b="b"/>
              <a:pathLst>
                <a:path w="41" h="43">
                  <a:moveTo>
                    <a:pt x="20" y="0"/>
                  </a:moveTo>
                  <a:lnTo>
                    <a:pt x="28" y="1"/>
                  </a:lnTo>
                  <a:lnTo>
                    <a:pt x="35" y="5"/>
                  </a:lnTo>
                  <a:lnTo>
                    <a:pt x="39" y="12"/>
                  </a:lnTo>
                  <a:lnTo>
                    <a:pt x="41" y="21"/>
                  </a:lnTo>
                  <a:lnTo>
                    <a:pt x="39" y="30"/>
                  </a:lnTo>
                  <a:lnTo>
                    <a:pt x="35" y="36"/>
                  </a:lnTo>
                  <a:lnTo>
                    <a:pt x="28" y="41"/>
                  </a:lnTo>
                  <a:lnTo>
                    <a:pt x="20" y="43"/>
                  </a:lnTo>
                  <a:lnTo>
                    <a:pt x="13" y="41"/>
                  </a:lnTo>
                  <a:lnTo>
                    <a:pt x="6" y="36"/>
                  </a:lnTo>
                  <a:lnTo>
                    <a:pt x="1" y="30"/>
                  </a:lnTo>
                  <a:lnTo>
                    <a:pt x="0" y="21"/>
                  </a:lnTo>
                  <a:lnTo>
                    <a:pt x="1" y="12"/>
                  </a:lnTo>
                  <a:lnTo>
                    <a:pt x="6" y="5"/>
                  </a:lnTo>
                  <a:lnTo>
                    <a:pt x="13" y="1"/>
                  </a:lnTo>
                  <a:lnTo>
                    <a:pt x="20" y="0"/>
                  </a:lnTo>
                  <a:close/>
                </a:path>
              </a:pathLst>
            </a:custGeom>
            <a:solidFill>
              <a:srgbClr val="00335B"/>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3" name="Freeform 159"/>
            <p:cNvSpPr>
              <a:spLocks/>
            </p:cNvSpPr>
            <p:nvPr/>
          </p:nvSpPr>
          <p:spPr bwMode="auto">
            <a:xfrm>
              <a:off x="2299" y="3545"/>
              <a:ext cx="230" cy="58"/>
            </a:xfrm>
            <a:custGeom>
              <a:avLst/>
              <a:gdLst/>
              <a:ahLst/>
              <a:cxnLst>
                <a:cxn ang="0">
                  <a:pos x="42" y="83"/>
                </a:cxn>
                <a:cxn ang="0">
                  <a:pos x="273" y="92"/>
                </a:cxn>
                <a:cxn ang="0">
                  <a:pos x="384" y="29"/>
                </a:cxn>
                <a:cxn ang="0">
                  <a:pos x="128" y="16"/>
                </a:cxn>
                <a:cxn ang="0">
                  <a:pos x="157" y="0"/>
                </a:cxn>
                <a:cxn ang="0">
                  <a:pos x="462" y="13"/>
                </a:cxn>
                <a:cxn ang="0">
                  <a:pos x="326" y="116"/>
                </a:cxn>
                <a:cxn ang="0">
                  <a:pos x="0" y="108"/>
                </a:cxn>
                <a:cxn ang="0">
                  <a:pos x="42" y="83"/>
                </a:cxn>
              </a:cxnLst>
              <a:rect l="0" t="0" r="r" b="b"/>
              <a:pathLst>
                <a:path w="462" h="116">
                  <a:moveTo>
                    <a:pt x="42" y="83"/>
                  </a:moveTo>
                  <a:lnTo>
                    <a:pt x="273" y="92"/>
                  </a:lnTo>
                  <a:lnTo>
                    <a:pt x="384" y="29"/>
                  </a:lnTo>
                  <a:lnTo>
                    <a:pt x="128" y="16"/>
                  </a:lnTo>
                  <a:lnTo>
                    <a:pt x="157" y="0"/>
                  </a:lnTo>
                  <a:lnTo>
                    <a:pt x="462" y="13"/>
                  </a:lnTo>
                  <a:lnTo>
                    <a:pt x="326" y="116"/>
                  </a:lnTo>
                  <a:lnTo>
                    <a:pt x="0" y="108"/>
                  </a:lnTo>
                  <a:lnTo>
                    <a:pt x="42" y="83"/>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4" name="Freeform 160"/>
            <p:cNvSpPr>
              <a:spLocks/>
            </p:cNvSpPr>
            <p:nvPr/>
          </p:nvSpPr>
          <p:spPr bwMode="auto">
            <a:xfrm>
              <a:off x="2234" y="3761"/>
              <a:ext cx="133" cy="45"/>
            </a:xfrm>
            <a:custGeom>
              <a:avLst/>
              <a:gdLst/>
              <a:ahLst/>
              <a:cxnLst>
                <a:cxn ang="0">
                  <a:pos x="5" y="0"/>
                </a:cxn>
                <a:cxn ang="0">
                  <a:pos x="263" y="23"/>
                </a:cxn>
                <a:cxn ang="0">
                  <a:pos x="258" y="91"/>
                </a:cxn>
                <a:cxn ang="0">
                  <a:pos x="0" y="68"/>
                </a:cxn>
                <a:cxn ang="0">
                  <a:pos x="5" y="0"/>
                </a:cxn>
              </a:cxnLst>
              <a:rect l="0" t="0" r="r" b="b"/>
              <a:pathLst>
                <a:path w="263" h="91">
                  <a:moveTo>
                    <a:pt x="5" y="0"/>
                  </a:moveTo>
                  <a:lnTo>
                    <a:pt x="263" y="23"/>
                  </a:lnTo>
                  <a:lnTo>
                    <a:pt x="258" y="91"/>
                  </a:lnTo>
                  <a:lnTo>
                    <a:pt x="0" y="68"/>
                  </a:lnTo>
                  <a:lnTo>
                    <a:pt x="5" y="0"/>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5" name="Freeform 161"/>
            <p:cNvSpPr>
              <a:spLocks/>
            </p:cNvSpPr>
            <p:nvPr/>
          </p:nvSpPr>
          <p:spPr bwMode="auto">
            <a:xfrm>
              <a:off x="2234" y="3770"/>
              <a:ext cx="131" cy="31"/>
            </a:xfrm>
            <a:custGeom>
              <a:avLst/>
              <a:gdLst/>
              <a:ahLst/>
              <a:cxnLst>
                <a:cxn ang="0">
                  <a:pos x="3" y="0"/>
                </a:cxn>
                <a:cxn ang="0">
                  <a:pos x="261" y="23"/>
                </a:cxn>
                <a:cxn ang="0">
                  <a:pos x="257" y="65"/>
                </a:cxn>
                <a:cxn ang="0">
                  <a:pos x="0" y="42"/>
                </a:cxn>
                <a:cxn ang="0">
                  <a:pos x="3" y="0"/>
                </a:cxn>
              </a:cxnLst>
              <a:rect l="0" t="0" r="r" b="b"/>
              <a:pathLst>
                <a:path w="261" h="65">
                  <a:moveTo>
                    <a:pt x="3" y="0"/>
                  </a:moveTo>
                  <a:lnTo>
                    <a:pt x="261" y="23"/>
                  </a:lnTo>
                  <a:lnTo>
                    <a:pt x="257" y="65"/>
                  </a:lnTo>
                  <a:lnTo>
                    <a:pt x="0" y="42"/>
                  </a:lnTo>
                  <a:lnTo>
                    <a:pt x="3" y="0"/>
                  </a:lnTo>
                  <a:close/>
                </a:path>
              </a:pathLst>
            </a:custGeom>
            <a:solidFill>
              <a:srgbClr val="B76B05"/>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6" name="Freeform 162"/>
            <p:cNvSpPr>
              <a:spLocks/>
            </p:cNvSpPr>
            <p:nvPr/>
          </p:nvSpPr>
          <p:spPr bwMode="auto">
            <a:xfrm>
              <a:off x="2235" y="3775"/>
              <a:ext cx="130" cy="19"/>
            </a:xfrm>
            <a:custGeom>
              <a:avLst/>
              <a:gdLst/>
              <a:ahLst/>
              <a:cxnLst>
                <a:cxn ang="0">
                  <a:pos x="1" y="0"/>
                </a:cxn>
                <a:cxn ang="0">
                  <a:pos x="259" y="23"/>
                </a:cxn>
                <a:cxn ang="0">
                  <a:pos x="257" y="39"/>
                </a:cxn>
                <a:cxn ang="0">
                  <a:pos x="0" y="16"/>
                </a:cxn>
                <a:cxn ang="0">
                  <a:pos x="1" y="0"/>
                </a:cxn>
              </a:cxnLst>
              <a:rect l="0" t="0" r="r" b="b"/>
              <a:pathLst>
                <a:path w="259" h="39">
                  <a:moveTo>
                    <a:pt x="1" y="0"/>
                  </a:moveTo>
                  <a:lnTo>
                    <a:pt x="259" y="23"/>
                  </a:lnTo>
                  <a:lnTo>
                    <a:pt x="257" y="39"/>
                  </a:lnTo>
                  <a:lnTo>
                    <a:pt x="0" y="16"/>
                  </a:lnTo>
                  <a:lnTo>
                    <a:pt x="1" y="0"/>
                  </a:lnTo>
                  <a:close/>
                </a:path>
              </a:pathLst>
            </a:custGeom>
            <a:solidFill>
              <a:srgbClr val="D18E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7" name="Freeform 163"/>
            <p:cNvSpPr>
              <a:spLocks/>
            </p:cNvSpPr>
            <p:nvPr/>
          </p:nvSpPr>
          <p:spPr bwMode="auto">
            <a:xfrm>
              <a:off x="2337" y="3763"/>
              <a:ext cx="51" cy="63"/>
            </a:xfrm>
            <a:custGeom>
              <a:avLst/>
              <a:gdLst/>
              <a:ahLst/>
              <a:cxnLst>
                <a:cxn ang="0">
                  <a:pos x="87" y="0"/>
                </a:cxn>
                <a:cxn ang="0">
                  <a:pos x="33" y="4"/>
                </a:cxn>
                <a:cxn ang="0">
                  <a:pos x="5" y="40"/>
                </a:cxn>
                <a:cxn ang="0">
                  <a:pos x="0" y="70"/>
                </a:cxn>
                <a:cxn ang="0">
                  <a:pos x="33" y="121"/>
                </a:cxn>
                <a:cxn ang="0">
                  <a:pos x="102" y="129"/>
                </a:cxn>
                <a:cxn ang="0">
                  <a:pos x="91" y="92"/>
                </a:cxn>
                <a:cxn ang="0">
                  <a:pos x="47" y="73"/>
                </a:cxn>
                <a:cxn ang="0">
                  <a:pos x="47" y="33"/>
                </a:cxn>
                <a:cxn ang="0">
                  <a:pos x="87" y="30"/>
                </a:cxn>
                <a:cxn ang="0">
                  <a:pos x="87" y="0"/>
                </a:cxn>
              </a:cxnLst>
              <a:rect l="0" t="0" r="r" b="b"/>
              <a:pathLst>
                <a:path w="102" h="129">
                  <a:moveTo>
                    <a:pt x="87" y="0"/>
                  </a:moveTo>
                  <a:lnTo>
                    <a:pt x="33" y="4"/>
                  </a:lnTo>
                  <a:lnTo>
                    <a:pt x="5" y="40"/>
                  </a:lnTo>
                  <a:lnTo>
                    <a:pt x="0" y="70"/>
                  </a:lnTo>
                  <a:lnTo>
                    <a:pt x="33" y="121"/>
                  </a:lnTo>
                  <a:lnTo>
                    <a:pt x="102" y="129"/>
                  </a:lnTo>
                  <a:lnTo>
                    <a:pt x="91" y="92"/>
                  </a:lnTo>
                  <a:lnTo>
                    <a:pt x="47" y="73"/>
                  </a:lnTo>
                  <a:lnTo>
                    <a:pt x="47" y="33"/>
                  </a:lnTo>
                  <a:lnTo>
                    <a:pt x="87" y="30"/>
                  </a:lnTo>
                  <a:lnTo>
                    <a:pt x="87" y="0"/>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8" name="Freeform 164"/>
            <p:cNvSpPr>
              <a:spLocks/>
            </p:cNvSpPr>
            <p:nvPr/>
          </p:nvSpPr>
          <p:spPr bwMode="auto">
            <a:xfrm>
              <a:off x="2370" y="3739"/>
              <a:ext cx="84" cy="96"/>
            </a:xfrm>
            <a:custGeom>
              <a:avLst/>
              <a:gdLst/>
              <a:ahLst/>
              <a:cxnLst>
                <a:cxn ang="0">
                  <a:pos x="47" y="0"/>
                </a:cxn>
                <a:cxn ang="0">
                  <a:pos x="6" y="41"/>
                </a:cxn>
                <a:cxn ang="0">
                  <a:pos x="0" y="88"/>
                </a:cxn>
                <a:cxn ang="0">
                  <a:pos x="7" y="119"/>
                </a:cxn>
                <a:cxn ang="0">
                  <a:pos x="18" y="144"/>
                </a:cxn>
                <a:cxn ang="0">
                  <a:pos x="30" y="164"/>
                </a:cxn>
                <a:cxn ang="0">
                  <a:pos x="47" y="177"/>
                </a:cxn>
                <a:cxn ang="0">
                  <a:pos x="67" y="186"/>
                </a:cxn>
                <a:cxn ang="0">
                  <a:pos x="91" y="190"/>
                </a:cxn>
                <a:cxn ang="0">
                  <a:pos x="119" y="193"/>
                </a:cxn>
                <a:cxn ang="0">
                  <a:pos x="151" y="190"/>
                </a:cxn>
                <a:cxn ang="0">
                  <a:pos x="168" y="149"/>
                </a:cxn>
                <a:cxn ang="0">
                  <a:pos x="172" y="113"/>
                </a:cxn>
                <a:cxn ang="0">
                  <a:pos x="164" y="81"/>
                </a:cxn>
                <a:cxn ang="0">
                  <a:pos x="149" y="55"/>
                </a:cxn>
                <a:cxn ang="0">
                  <a:pos x="127" y="33"/>
                </a:cxn>
                <a:cxn ang="0">
                  <a:pos x="100" y="17"/>
                </a:cxn>
                <a:cxn ang="0">
                  <a:pos x="74" y="6"/>
                </a:cxn>
                <a:cxn ang="0">
                  <a:pos x="47" y="0"/>
                </a:cxn>
              </a:cxnLst>
              <a:rect l="0" t="0" r="r" b="b"/>
              <a:pathLst>
                <a:path w="172" h="193">
                  <a:moveTo>
                    <a:pt x="47" y="0"/>
                  </a:moveTo>
                  <a:lnTo>
                    <a:pt x="6" y="41"/>
                  </a:lnTo>
                  <a:lnTo>
                    <a:pt x="0" y="88"/>
                  </a:lnTo>
                  <a:lnTo>
                    <a:pt x="7" y="119"/>
                  </a:lnTo>
                  <a:lnTo>
                    <a:pt x="18" y="144"/>
                  </a:lnTo>
                  <a:lnTo>
                    <a:pt x="30" y="164"/>
                  </a:lnTo>
                  <a:lnTo>
                    <a:pt x="47" y="177"/>
                  </a:lnTo>
                  <a:lnTo>
                    <a:pt x="67" y="186"/>
                  </a:lnTo>
                  <a:lnTo>
                    <a:pt x="91" y="190"/>
                  </a:lnTo>
                  <a:lnTo>
                    <a:pt x="119" y="193"/>
                  </a:lnTo>
                  <a:lnTo>
                    <a:pt x="151" y="190"/>
                  </a:lnTo>
                  <a:lnTo>
                    <a:pt x="168" y="149"/>
                  </a:lnTo>
                  <a:lnTo>
                    <a:pt x="172" y="113"/>
                  </a:lnTo>
                  <a:lnTo>
                    <a:pt x="164" y="81"/>
                  </a:lnTo>
                  <a:lnTo>
                    <a:pt x="149" y="55"/>
                  </a:lnTo>
                  <a:lnTo>
                    <a:pt x="127" y="33"/>
                  </a:lnTo>
                  <a:lnTo>
                    <a:pt x="100" y="17"/>
                  </a:lnTo>
                  <a:lnTo>
                    <a:pt x="74" y="6"/>
                  </a:lnTo>
                  <a:lnTo>
                    <a:pt x="47" y="0"/>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89" name="Freeform 165"/>
            <p:cNvSpPr>
              <a:spLocks/>
            </p:cNvSpPr>
            <p:nvPr/>
          </p:nvSpPr>
          <p:spPr bwMode="auto">
            <a:xfrm>
              <a:off x="2388" y="3735"/>
              <a:ext cx="69" cy="98"/>
            </a:xfrm>
            <a:custGeom>
              <a:avLst/>
              <a:gdLst/>
              <a:ahLst/>
              <a:cxnLst>
                <a:cxn ang="0">
                  <a:pos x="22" y="4"/>
                </a:cxn>
                <a:cxn ang="0">
                  <a:pos x="33" y="0"/>
                </a:cxn>
                <a:cxn ang="0">
                  <a:pos x="45" y="2"/>
                </a:cxn>
                <a:cxn ang="0">
                  <a:pos x="58" y="6"/>
                </a:cxn>
                <a:cxn ang="0">
                  <a:pos x="71" y="13"/>
                </a:cxn>
                <a:cxn ang="0">
                  <a:pos x="83" y="25"/>
                </a:cxn>
                <a:cxn ang="0">
                  <a:pos x="96" y="39"/>
                </a:cxn>
                <a:cxn ang="0">
                  <a:pos x="109" y="53"/>
                </a:cxn>
                <a:cxn ang="0">
                  <a:pos x="119" y="72"/>
                </a:cxn>
                <a:cxn ang="0">
                  <a:pos x="134" y="110"/>
                </a:cxn>
                <a:cxn ang="0">
                  <a:pos x="139" y="146"/>
                </a:cxn>
                <a:cxn ang="0">
                  <a:pos x="133" y="174"/>
                </a:cxn>
                <a:cxn ang="0">
                  <a:pos x="117" y="192"/>
                </a:cxn>
                <a:cxn ang="0">
                  <a:pos x="106" y="195"/>
                </a:cxn>
                <a:cxn ang="0">
                  <a:pos x="94" y="194"/>
                </a:cxn>
                <a:cxn ang="0">
                  <a:pos x="81" y="189"/>
                </a:cxn>
                <a:cxn ang="0">
                  <a:pos x="68" y="181"/>
                </a:cxn>
                <a:cxn ang="0">
                  <a:pos x="56" y="171"/>
                </a:cxn>
                <a:cxn ang="0">
                  <a:pos x="43" y="157"/>
                </a:cxn>
                <a:cxn ang="0">
                  <a:pos x="30" y="141"/>
                </a:cxn>
                <a:cxn ang="0">
                  <a:pos x="20" y="123"/>
                </a:cxn>
                <a:cxn ang="0">
                  <a:pos x="5" y="85"/>
                </a:cxn>
                <a:cxn ang="0">
                  <a:pos x="0" y="49"/>
                </a:cxn>
                <a:cxn ang="0">
                  <a:pos x="6" y="21"/>
                </a:cxn>
                <a:cxn ang="0">
                  <a:pos x="22" y="4"/>
                </a:cxn>
              </a:cxnLst>
              <a:rect l="0" t="0" r="r" b="b"/>
              <a:pathLst>
                <a:path w="139" h="195">
                  <a:moveTo>
                    <a:pt x="22" y="4"/>
                  </a:moveTo>
                  <a:lnTo>
                    <a:pt x="33" y="0"/>
                  </a:lnTo>
                  <a:lnTo>
                    <a:pt x="45" y="2"/>
                  </a:lnTo>
                  <a:lnTo>
                    <a:pt x="58" y="6"/>
                  </a:lnTo>
                  <a:lnTo>
                    <a:pt x="71" y="13"/>
                  </a:lnTo>
                  <a:lnTo>
                    <a:pt x="83" y="25"/>
                  </a:lnTo>
                  <a:lnTo>
                    <a:pt x="96" y="39"/>
                  </a:lnTo>
                  <a:lnTo>
                    <a:pt x="109" y="53"/>
                  </a:lnTo>
                  <a:lnTo>
                    <a:pt x="119" y="72"/>
                  </a:lnTo>
                  <a:lnTo>
                    <a:pt x="134" y="110"/>
                  </a:lnTo>
                  <a:lnTo>
                    <a:pt x="139" y="146"/>
                  </a:lnTo>
                  <a:lnTo>
                    <a:pt x="133" y="174"/>
                  </a:lnTo>
                  <a:lnTo>
                    <a:pt x="117" y="192"/>
                  </a:lnTo>
                  <a:lnTo>
                    <a:pt x="106" y="195"/>
                  </a:lnTo>
                  <a:lnTo>
                    <a:pt x="94" y="194"/>
                  </a:lnTo>
                  <a:lnTo>
                    <a:pt x="81" y="189"/>
                  </a:lnTo>
                  <a:lnTo>
                    <a:pt x="68" y="181"/>
                  </a:lnTo>
                  <a:lnTo>
                    <a:pt x="56" y="171"/>
                  </a:lnTo>
                  <a:lnTo>
                    <a:pt x="43" y="157"/>
                  </a:lnTo>
                  <a:lnTo>
                    <a:pt x="30" y="141"/>
                  </a:lnTo>
                  <a:lnTo>
                    <a:pt x="20" y="123"/>
                  </a:lnTo>
                  <a:lnTo>
                    <a:pt x="5" y="85"/>
                  </a:lnTo>
                  <a:lnTo>
                    <a:pt x="0" y="49"/>
                  </a:lnTo>
                  <a:lnTo>
                    <a:pt x="6" y="21"/>
                  </a:lnTo>
                  <a:lnTo>
                    <a:pt x="22" y="4"/>
                  </a:lnTo>
                  <a:close/>
                </a:path>
              </a:pathLst>
            </a:custGeom>
            <a:solidFill>
              <a:srgbClr val="8C44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0" name="Freeform 166"/>
            <p:cNvSpPr>
              <a:spLocks/>
            </p:cNvSpPr>
            <p:nvPr/>
          </p:nvSpPr>
          <p:spPr bwMode="auto">
            <a:xfrm>
              <a:off x="2391" y="3739"/>
              <a:ext cx="66" cy="93"/>
            </a:xfrm>
            <a:custGeom>
              <a:avLst/>
              <a:gdLst/>
              <a:ahLst/>
              <a:cxnLst>
                <a:cxn ang="0">
                  <a:pos x="20" y="3"/>
                </a:cxn>
                <a:cxn ang="0">
                  <a:pos x="30" y="0"/>
                </a:cxn>
                <a:cxn ang="0">
                  <a:pos x="41" y="0"/>
                </a:cxn>
                <a:cxn ang="0">
                  <a:pos x="54" y="5"/>
                </a:cxn>
                <a:cxn ang="0">
                  <a:pos x="67" y="12"/>
                </a:cxn>
                <a:cxn ang="0">
                  <a:pos x="80" y="22"/>
                </a:cxn>
                <a:cxn ang="0">
                  <a:pos x="91" y="35"/>
                </a:cxn>
                <a:cxn ang="0">
                  <a:pos x="103" y="51"/>
                </a:cxn>
                <a:cxn ang="0">
                  <a:pos x="113" y="68"/>
                </a:cxn>
                <a:cxn ang="0">
                  <a:pos x="127" y="105"/>
                </a:cxn>
                <a:cxn ang="0">
                  <a:pos x="131" y="138"/>
                </a:cxn>
                <a:cxn ang="0">
                  <a:pos x="126" y="166"/>
                </a:cxn>
                <a:cxn ang="0">
                  <a:pos x="111" y="182"/>
                </a:cxn>
                <a:cxn ang="0">
                  <a:pos x="100" y="186"/>
                </a:cxn>
                <a:cxn ang="0">
                  <a:pos x="89" y="185"/>
                </a:cxn>
                <a:cxn ang="0">
                  <a:pos x="77" y="181"/>
                </a:cxn>
                <a:cxn ang="0">
                  <a:pos x="65" y="173"/>
                </a:cxn>
                <a:cxn ang="0">
                  <a:pos x="52" y="163"/>
                </a:cxn>
                <a:cxn ang="0">
                  <a:pos x="39" y="150"/>
                </a:cxn>
                <a:cxn ang="0">
                  <a:pos x="29" y="134"/>
                </a:cxn>
                <a:cxn ang="0">
                  <a:pos x="18" y="117"/>
                </a:cxn>
                <a:cxn ang="0">
                  <a:pos x="5" y="80"/>
                </a:cxn>
                <a:cxn ang="0">
                  <a:pos x="0" y="46"/>
                </a:cxn>
                <a:cxn ang="0">
                  <a:pos x="5" y="19"/>
                </a:cxn>
                <a:cxn ang="0">
                  <a:pos x="20" y="3"/>
                </a:cxn>
              </a:cxnLst>
              <a:rect l="0" t="0" r="r" b="b"/>
              <a:pathLst>
                <a:path w="131" h="186">
                  <a:moveTo>
                    <a:pt x="20" y="3"/>
                  </a:moveTo>
                  <a:lnTo>
                    <a:pt x="30" y="0"/>
                  </a:lnTo>
                  <a:lnTo>
                    <a:pt x="41" y="0"/>
                  </a:lnTo>
                  <a:lnTo>
                    <a:pt x="54" y="5"/>
                  </a:lnTo>
                  <a:lnTo>
                    <a:pt x="67" y="12"/>
                  </a:lnTo>
                  <a:lnTo>
                    <a:pt x="80" y="22"/>
                  </a:lnTo>
                  <a:lnTo>
                    <a:pt x="91" y="35"/>
                  </a:lnTo>
                  <a:lnTo>
                    <a:pt x="103" y="51"/>
                  </a:lnTo>
                  <a:lnTo>
                    <a:pt x="113" y="68"/>
                  </a:lnTo>
                  <a:lnTo>
                    <a:pt x="127" y="105"/>
                  </a:lnTo>
                  <a:lnTo>
                    <a:pt x="131" y="138"/>
                  </a:lnTo>
                  <a:lnTo>
                    <a:pt x="126" y="166"/>
                  </a:lnTo>
                  <a:lnTo>
                    <a:pt x="111" y="182"/>
                  </a:lnTo>
                  <a:lnTo>
                    <a:pt x="100" y="186"/>
                  </a:lnTo>
                  <a:lnTo>
                    <a:pt x="89" y="185"/>
                  </a:lnTo>
                  <a:lnTo>
                    <a:pt x="77" y="181"/>
                  </a:lnTo>
                  <a:lnTo>
                    <a:pt x="65" y="173"/>
                  </a:lnTo>
                  <a:lnTo>
                    <a:pt x="52" y="163"/>
                  </a:lnTo>
                  <a:lnTo>
                    <a:pt x="39" y="150"/>
                  </a:lnTo>
                  <a:lnTo>
                    <a:pt x="29" y="134"/>
                  </a:lnTo>
                  <a:lnTo>
                    <a:pt x="18" y="117"/>
                  </a:lnTo>
                  <a:lnTo>
                    <a:pt x="5" y="80"/>
                  </a:lnTo>
                  <a:lnTo>
                    <a:pt x="0" y="46"/>
                  </a:lnTo>
                  <a:lnTo>
                    <a:pt x="5" y="19"/>
                  </a:lnTo>
                  <a:lnTo>
                    <a:pt x="20" y="3"/>
                  </a:lnTo>
                  <a:close/>
                </a:path>
              </a:pathLst>
            </a:custGeom>
            <a:solidFill>
              <a:srgbClr val="934F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1" name="Freeform 167"/>
            <p:cNvSpPr>
              <a:spLocks/>
            </p:cNvSpPr>
            <p:nvPr/>
          </p:nvSpPr>
          <p:spPr bwMode="auto">
            <a:xfrm>
              <a:off x="2392" y="3741"/>
              <a:ext cx="63" cy="89"/>
            </a:xfrm>
            <a:custGeom>
              <a:avLst/>
              <a:gdLst/>
              <a:ahLst/>
              <a:cxnLst>
                <a:cxn ang="0">
                  <a:pos x="19" y="3"/>
                </a:cxn>
                <a:cxn ang="0">
                  <a:pos x="29" y="0"/>
                </a:cxn>
                <a:cxn ang="0">
                  <a:pos x="41" y="1"/>
                </a:cxn>
                <a:cxn ang="0">
                  <a:pos x="52" y="4"/>
                </a:cxn>
                <a:cxn ang="0">
                  <a:pos x="64" y="11"/>
                </a:cxn>
                <a:cxn ang="0">
                  <a:pos x="77" y="22"/>
                </a:cxn>
                <a:cxn ang="0">
                  <a:pos x="88" y="34"/>
                </a:cxn>
                <a:cxn ang="0">
                  <a:pos x="100" y="48"/>
                </a:cxn>
                <a:cxn ang="0">
                  <a:pos x="109" y="66"/>
                </a:cxn>
                <a:cxn ang="0">
                  <a:pos x="123" y="101"/>
                </a:cxn>
                <a:cxn ang="0">
                  <a:pos x="126" y="133"/>
                </a:cxn>
                <a:cxn ang="0">
                  <a:pos x="121" y="159"/>
                </a:cxn>
                <a:cxn ang="0">
                  <a:pos x="106" y="175"/>
                </a:cxn>
                <a:cxn ang="0">
                  <a:pos x="97" y="177"/>
                </a:cxn>
                <a:cxn ang="0">
                  <a:pos x="86" y="177"/>
                </a:cxn>
                <a:cxn ang="0">
                  <a:pos x="74" y="173"/>
                </a:cxn>
                <a:cxn ang="0">
                  <a:pos x="63" y="166"/>
                </a:cxn>
                <a:cxn ang="0">
                  <a:pos x="50" y="155"/>
                </a:cxn>
                <a:cxn ang="0">
                  <a:pos x="38" y="143"/>
                </a:cxn>
                <a:cxn ang="0">
                  <a:pos x="27" y="129"/>
                </a:cxn>
                <a:cxn ang="0">
                  <a:pos x="18" y="112"/>
                </a:cxn>
                <a:cxn ang="0">
                  <a:pos x="4" y="77"/>
                </a:cxn>
                <a:cxn ang="0">
                  <a:pos x="0" y="45"/>
                </a:cxn>
                <a:cxn ang="0">
                  <a:pos x="5" y="19"/>
                </a:cxn>
                <a:cxn ang="0">
                  <a:pos x="19" y="3"/>
                </a:cxn>
              </a:cxnLst>
              <a:rect l="0" t="0" r="r" b="b"/>
              <a:pathLst>
                <a:path w="126" h="177">
                  <a:moveTo>
                    <a:pt x="19" y="3"/>
                  </a:moveTo>
                  <a:lnTo>
                    <a:pt x="29" y="0"/>
                  </a:lnTo>
                  <a:lnTo>
                    <a:pt x="41" y="1"/>
                  </a:lnTo>
                  <a:lnTo>
                    <a:pt x="52" y="4"/>
                  </a:lnTo>
                  <a:lnTo>
                    <a:pt x="64" y="11"/>
                  </a:lnTo>
                  <a:lnTo>
                    <a:pt x="77" y="22"/>
                  </a:lnTo>
                  <a:lnTo>
                    <a:pt x="88" y="34"/>
                  </a:lnTo>
                  <a:lnTo>
                    <a:pt x="100" y="48"/>
                  </a:lnTo>
                  <a:lnTo>
                    <a:pt x="109" y="66"/>
                  </a:lnTo>
                  <a:lnTo>
                    <a:pt x="123" y="101"/>
                  </a:lnTo>
                  <a:lnTo>
                    <a:pt x="126" y="133"/>
                  </a:lnTo>
                  <a:lnTo>
                    <a:pt x="121" y="159"/>
                  </a:lnTo>
                  <a:lnTo>
                    <a:pt x="106" y="175"/>
                  </a:lnTo>
                  <a:lnTo>
                    <a:pt x="97" y="177"/>
                  </a:lnTo>
                  <a:lnTo>
                    <a:pt x="86" y="177"/>
                  </a:lnTo>
                  <a:lnTo>
                    <a:pt x="74" y="173"/>
                  </a:lnTo>
                  <a:lnTo>
                    <a:pt x="63" y="166"/>
                  </a:lnTo>
                  <a:lnTo>
                    <a:pt x="50" y="155"/>
                  </a:lnTo>
                  <a:lnTo>
                    <a:pt x="38" y="143"/>
                  </a:lnTo>
                  <a:lnTo>
                    <a:pt x="27" y="129"/>
                  </a:lnTo>
                  <a:lnTo>
                    <a:pt x="18" y="112"/>
                  </a:lnTo>
                  <a:lnTo>
                    <a:pt x="4" y="77"/>
                  </a:lnTo>
                  <a:lnTo>
                    <a:pt x="0" y="45"/>
                  </a:lnTo>
                  <a:lnTo>
                    <a:pt x="5" y="19"/>
                  </a:lnTo>
                  <a:lnTo>
                    <a:pt x="19" y="3"/>
                  </a:lnTo>
                  <a:close/>
                </a:path>
              </a:pathLst>
            </a:custGeom>
            <a:solidFill>
              <a:srgbClr val="9E59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2" name="Freeform 168"/>
            <p:cNvSpPr>
              <a:spLocks/>
            </p:cNvSpPr>
            <p:nvPr/>
          </p:nvSpPr>
          <p:spPr bwMode="auto">
            <a:xfrm>
              <a:off x="2394" y="3744"/>
              <a:ext cx="60" cy="84"/>
            </a:xfrm>
            <a:custGeom>
              <a:avLst/>
              <a:gdLst/>
              <a:ahLst/>
              <a:cxnLst>
                <a:cxn ang="0">
                  <a:pos x="20" y="2"/>
                </a:cxn>
                <a:cxn ang="0">
                  <a:pos x="29" y="0"/>
                </a:cxn>
                <a:cxn ang="0">
                  <a:pos x="39" y="0"/>
                </a:cxn>
                <a:cxn ang="0">
                  <a:pos x="49" y="4"/>
                </a:cxn>
                <a:cxn ang="0">
                  <a:pos x="61" y="11"/>
                </a:cxn>
                <a:cxn ang="0">
                  <a:pos x="73" y="20"/>
                </a:cxn>
                <a:cxn ang="0">
                  <a:pos x="84" y="32"/>
                </a:cxn>
                <a:cxn ang="0">
                  <a:pos x="94" y="46"/>
                </a:cxn>
                <a:cxn ang="0">
                  <a:pos x="104" y="62"/>
                </a:cxn>
                <a:cxn ang="0">
                  <a:pos x="116" y="95"/>
                </a:cxn>
                <a:cxn ang="0">
                  <a:pos x="120" y="126"/>
                </a:cxn>
                <a:cxn ang="0">
                  <a:pos x="115" y="151"/>
                </a:cxn>
                <a:cxn ang="0">
                  <a:pos x="101" y="166"/>
                </a:cxn>
                <a:cxn ang="0">
                  <a:pos x="92" y="169"/>
                </a:cxn>
                <a:cxn ang="0">
                  <a:pos x="82" y="168"/>
                </a:cxn>
                <a:cxn ang="0">
                  <a:pos x="70" y="164"/>
                </a:cxn>
                <a:cxn ang="0">
                  <a:pos x="59" y="157"/>
                </a:cxn>
                <a:cxn ang="0">
                  <a:pos x="47" y="147"/>
                </a:cxn>
                <a:cxn ang="0">
                  <a:pos x="36" y="136"/>
                </a:cxn>
                <a:cxn ang="0">
                  <a:pos x="25" y="122"/>
                </a:cxn>
                <a:cxn ang="0">
                  <a:pos x="16" y="106"/>
                </a:cxn>
                <a:cxn ang="0">
                  <a:pos x="3" y="72"/>
                </a:cxn>
                <a:cxn ang="0">
                  <a:pos x="0" y="41"/>
                </a:cxn>
                <a:cxn ang="0">
                  <a:pos x="6" y="17"/>
                </a:cxn>
                <a:cxn ang="0">
                  <a:pos x="20" y="2"/>
                </a:cxn>
              </a:cxnLst>
              <a:rect l="0" t="0" r="r" b="b"/>
              <a:pathLst>
                <a:path w="120" h="169">
                  <a:moveTo>
                    <a:pt x="20" y="2"/>
                  </a:moveTo>
                  <a:lnTo>
                    <a:pt x="29" y="0"/>
                  </a:lnTo>
                  <a:lnTo>
                    <a:pt x="39" y="0"/>
                  </a:lnTo>
                  <a:lnTo>
                    <a:pt x="49" y="4"/>
                  </a:lnTo>
                  <a:lnTo>
                    <a:pt x="61" y="11"/>
                  </a:lnTo>
                  <a:lnTo>
                    <a:pt x="73" y="20"/>
                  </a:lnTo>
                  <a:lnTo>
                    <a:pt x="84" y="32"/>
                  </a:lnTo>
                  <a:lnTo>
                    <a:pt x="94" y="46"/>
                  </a:lnTo>
                  <a:lnTo>
                    <a:pt x="104" y="62"/>
                  </a:lnTo>
                  <a:lnTo>
                    <a:pt x="116" y="95"/>
                  </a:lnTo>
                  <a:lnTo>
                    <a:pt x="120" y="126"/>
                  </a:lnTo>
                  <a:lnTo>
                    <a:pt x="115" y="151"/>
                  </a:lnTo>
                  <a:lnTo>
                    <a:pt x="101" y="166"/>
                  </a:lnTo>
                  <a:lnTo>
                    <a:pt x="92" y="169"/>
                  </a:lnTo>
                  <a:lnTo>
                    <a:pt x="82" y="168"/>
                  </a:lnTo>
                  <a:lnTo>
                    <a:pt x="70" y="164"/>
                  </a:lnTo>
                  <a:lnTo>
                    <a:pt x="59" y="157"/>
                  </a:lnTo>
                  <a:lnTo>
                    <a:pt x="47" y="147"/>
                  </a:lnTo>
                  <a:lnTo>
                    <a:pt x="36" y="136"/>
                  </a:lnTo>
                  <a:lnTo>
                    <a:pt x="25" y="122"/>
                  </a:lnTo>
                  <a:lnTo>
                    <a:pt x="16" y="106"/>
                  </a:lnTo>
                  <a:lnTo>
                    <a:pt x="3" y="72"/>
                  </a:lnTo>
                  <a:lnTo>
                    <a:pt x="0" y="41"/>
                  </a:lnTo>
                  <a:lnTo>
                    <a:pt x="6" y="17"/>
                  </a:lnTo>
                  <a:lnTo>
                    <a:pt x="20" y="2"/>
                  </a:lnTo>
                  <a:close/>
                </a:path>
              </a:pathLst>
            </a:custGeom>
            <a:solidFill>
              <a:srgbClr val="A563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3" name="Freeform 169"/>
            <p:cNvSpPr>
              <a:spLocks/>
            </p:cNvSpPr>
            <p:nvPr/>
          </p:nvSpPr>
          <p:spPr bwMode="auto">
            <a:xfrm>
              <a:off x="2397" y="3746"/>
              <a:ext cx="57" cy="81"/>
            </a:xfrm>
            <a:custGeom>
              <a:avLst/>
              <a:gdLst/>
              <a:ahLst/>
              <a:cxnLst>
                <a:cxn ang="0">
                  <a:pos x="18" y="3"/>
                </a:cxn>
                <a:cxn ang="0">
                  <a:pos x="27" y="0"/>
                </a:cxn>
                <a:cxn ang="0">
                  <a:pos x="37" y="0"/>
                </a:cxn>
                <a:cxn ang="0">
                  <a:pos x="48" y="5"/>
                </a:cxn>
                <a:cxn ang="0">
                  <a:pos x="58" y="11"/>
                </a:cxn>
                <a:cxn ang="0">
                  <a:pos x="70" y="20"/>
                </a:cxn>
                <a:cxn ang="0">
                  <a:pos x="80" y="31"/>
                </a:cxn>
                <a:cxn ang="0">
                  <a:pos x="89" y="45"/>
                </a:cxn>
                <a:cxn ang="0">
                  <a:pos x="98" y="60"/>
                </a:cxn>
                <a:cxn ang="0">
                  <a:pos x="111" y="92"/>
                </a:cxn>
                <a:cxn ang="0">
                  <a:pos x="114" y="121"/>
                </a:cxn>
                <a:cxn ang="0">
                  <a:pos x="110" y="145"/>
                </a:cxn>
                <a:cxn ang="0">
                  <a:pos x="97" y="159"/>
                </a:cxn>
                <a:cxn ang="0">
                  <a:pos x="88" y="162"/>
                </a:cxn>
                <a:cxn ang="0">
                  <a:pos x="79" y="162"/>
                </a:cxn>
                <a:cxn ang="0">
                  <a:pos x="68" y="158"/>
                </a:cxn>
                <a:cxn ang="0">
                  <a:pos x="57" y="151"/>
                </a:cxn>
                <a:cxn ang="0">
                  <a:pos x="46" y="142"/>
                </a:cxn>
                <a:cxn ang="0">
                  <a:pos x="36" y="130"/>
                </a:cxn>
                <a:cxn ang="0">
                  <a:pos x="26" y="117"/>
                </a:cxn>
                <a:cxn ang="0">
                  <a:pos x="18" y="102"/>
                </a:cxn>
                <a:cxn ang="0">
                  <a:pos x="5" y="69"/>
                </a:cxn>
                <a:cxn ang="0">
                  <a:pos x="0" y="41"/>
                </a:cxn>
                <a:cxn ang="0">
                  <a:pos x="5" y="18"/>
                </a:cxn>
                <a:cxn ang="0">
                  <a:pos x="18" y="3"/>
                </a:cxn>
              </a:cxnLst>
              <a:rect l="0" t="0" r="r" b="b"/>
              <a:pathLst>
                <a:path w="114" h="162">
                  <a:moveTo>
                    <a:pt x="18" y="3"/>
                  </a:moveTo>
                  <a:lnTo>
                    <a:pt x="27" y="0"/>
                  </a:lnTo>
                  <a:lnTo>
                    <a:pt x="37" y="0"/>
                  </a:lnTo>
                  <a:lnTo>
                    <a:pt x="48" y="5"/>
                  </a:lnTo>
                  <a:lnTo>
                    <a:pt x="58" y="11"/>
                  </a:lnTo>
                  <a:lnTo>
                    <a:pt x="70" y="20"/>
                  </a:lnTo>
                  <a:lnTo>
                    <a:pt x="80" y="31"/>
                  </a:lnTo>
                  <a:lnTo>
                    <a:pt x="89" y="45"/>
                  </a:lnTo>
                  <a:lnTo>
                    <a:pt x="98" y="60"/>
                  </a:lnTo>
                  <a:lnTo>
                    <a:pt x="111" y="92"/>
                  </a:lnTo>
                  <a:lnTo>
                    <a:pt x="114" y="121"/>
                  </a:lnTo>
                  <a:lnTo>
                    <a:pt x="110" y="145"/>
                  </a:lnTo>
                  <a:lnTo>
                    <a:pt x="97" y="159"/>
                  </a:lnTo>
                  <a:lnTo>
                    <a:pt x="88" y="162"/>
                  </a:lnTo>
                  <a:lnTo>
                    <a:pt x="79" y="162"/>
                  </a:lnTo>
                  <a:lnTo>
                    <a:pt x="68" y="158"/>
                  </a:lnTo>
                  <a:lnTo>
                    <a:pt x="57" y="151"/>
                  </a:lnTo>
                  <a:lnTo>
                    <a:pt x="46" y="142"/>
                  </a:lnTo>
                  <a:lnTo>
                    <a:pt x="36" y="130"/>
                  </a:lnTo>
                  <a:lnTo>
                    <a:pt x="26" y="117"/>
                  </a:lnTo>
                  <a:lnTo>
                    <a:pt x="18" y="102"/>
                  </a:lnTo>
                  <a:lnTo>
                    <a:pt x="5" y="69"/>
                  </a:lnTo>
                  <a:lnTo>
                    <a:pt x="0" y="41"/>
                  </a:lnTo>
                  <a:lnTo>
                    <a:pt x="5" y="18"/>
                  </a:lnTo>
                  <a:lnTo>
                    <a:pt x="18" y="3"/>
                  </a:lnTo>
                  <a:close/>
                </a:path>
              </a:pathLst>
            </a:custGeom>
            <a:solidFill>
              <a:srgbClr val="AD6D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4" name="Freeform 170"/>
            <p:cNvSpPr>
              <a:spLocks/>
            </p:cNvSpPr>
            <p:nvPr/>
          </p:nvSpPr>
          <p:spPr bwMode="auto">
            <a:xfrm>
              <a:off x="2397" y="3749"/>
              <a:ext cx="55" cy="75"/>
            </a:xfrm>
            <a:custGeom>
              <a:avLst/>
              <a:gdLst/>
              <a:ahLst/>
              <a:cxnLst>
                <a:cxn ang="0">
                  <a:pos x="17" y="2"/>
                </a:cxn>
                <a:cxn ang="0">
                  <a:pos x="25" y="0"/>
                </a:cxn>
                <a:cxn ang="0">
                  <a:pos x="34" y="0"/>
                </a:cxn>
                <a:cxn ang="0">
                  <a:pos x="45" y="3"/>
                </a:cxn>
                <a:cxn ang="0">
                  <a:pos x="55" y="9"/>
                </a:cxn>
                <a:cxn ang="0">
                  <a:pos x="66" y="18"/>
                </a:cxn>
                <a:cxn ang="0">
                  <a:pos x="76" y="29"/>
                </a:cxn>
                <a:cxn ang="0">
                  <a:pos x="85" y="41"/>
                </a:cxn>
                <a:cxn ang="0">
                  <a:pos x="93" y="56"/>
                </a:cxn>
                <a:cxn ang="0">
                  <a:pos x="105" y="86"/>
                </a:cxn>
                <a:cxn ang="0">
                  <a:pos x="108" y="114"/>
                </a:cxn>
                <a:cxn ang="0">
                  <a:pos x="105" y="136"/>
                </a:cxn>
                <a:cxn ang="0">
                  <a:pos x="92" y="150"/>
                </a:cxn>
                <a:cxn ang="0">
                  <a:pos x="83" y="152"/>
                </a:cxn>
                <a:cxn ang="0">
                  <a:pos x="74" y="152"/>
                </a:cxn>
                <a:cxn ang="0">
                  <a:pos x="63" y="149"/>
                </a:cxn>
                <a:cxn ang="0">
                  <a:pos x="54" y="143"/>
                </a:cxn>
                <a:cxn ang="0">
                  <a:pos x="44" y="134"/>
                </a:cxn>
                <a:cxn ang="0">
                  <a:pos x="33" y="123"/>
                </a:cxn>
                <a:cxn ang="0">
                  <a:pos x="24" y="111"/>
                </a:cxn>
                <a:cxn ang="0">
                  <a:pos x="15" y="96"/>
                </a:cxn>
                <a:cxn ang="0">
                  <a:pos x="3" y="66"/>
                </a:cxn>
                <a:cxn ang="0">
                  <a:pos x="0" y="38"/>
                </a:cxn>
                <a:cxn ang="0">
                  <a:pos x="4" y="16"/>
                </a:cxn>
                <a:cxn ang="0">
                  <a:pos x="17" y="2"/>
                </a:cxn>
              </a:cxnLst>
              <a:rect l="0" t="0" r="r" b="b"/>
              <a:pathLst>
                <a:path w="108" h="152">
                  <a:moveTo>
                    <a:pt x="17" y="2"/>
                  </a:moveTo>
                  <a:lnTo>
                    <a:pt x="25" y="0"/>
                  </a:lnTo>
                  <a:lnTo>
                    <a:pt x="34" y="0"/>
                  </a:lnTo>
                  <a:lnTo>
                    <a:pt x="45" y="3"/>
                  </a:lnTo>
                  <a:lnTo>
                    <a:pt x="55" y="9"/>
                  </a:lnTo>
                  <a:lnTo>
                    <a:pt x="66" y="18"/>
                  </a:lnTo>
                  <a:lnTo>
                    <a:pt x="76" y="29"/>
                  </a:lnTo>
                  <a:lnTo>
                    <a:pt x="85" y="41"/>
                  </a:lnTo>
                  <a:lnTo>
                    <a:pt x="93" y="56"/>
                  </a:lnTo>
                  <a:lnTo>
                    <a:pt x="105" y="86"/>
                  </a:lnTo>
                  <a:lnTo>
                    <a:pt x="108" y="114"/>
                  </a:lnTo>
                  <a:lnTo>
                    <a:pt x="105" y="136"/>
                  </a:lnTo>
                  <a:lnTo>
                    <a:pt x="92" y="150"/>
                  </a:lnTo>
                  <a:lnTo>
                    <a:pt x="83" y="152"/>
                  </a:lnTo>
                  <a:lnTo>
                    <a:pt x="74" y="152"/>
                  </a:lnTo>
                  <a:lnTo>
                    <a:pt x="63" y="149"/>
                  </a:lnTo>
                  <a:lnTo>
                    <a:pt x="54" y="143"/>
                  </a:lnTo>
                  <a:lnTo>
                    <a:pt x="44" y="134"/>
                  </a:lnTo>
                  <a:lnTo>
                    <a:pt x="33" y="123"/>
                  </a:lnTo>
                  <a:lnTo>
                    <a:pt x="24" y="111"/>
                  </a:lnTo>
                  <a:lnTo>
                    <a:pt x="15" y="96"/>
                  </a:lnTo>
                  <a:lnTo>
                    <a:pt x="3" y="66"/>
                  </a:lnTo>
                  <a:lnTo>
                    <a:pt x="0" y="38"/>
                  </a:lnTo>
                  <a:lnTo>
                    <a:pt x="4" y="16"/>
                  </a:lnTo>
                  <a:lnTo>
                    <a:pt x="17" y="2"/>
                  </a:lnTo>
                  <a:close/>
                </a:path>
              </a:pathLst>
            </a:custGeom>
            <a:solidFill>
              <a:srgbClr val="B777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5" name="Freeform 171"/>
            <p:cNvSpPr>
              <a:spLocks/>
            </p:cNvSpPr>
            <p:nvPr/>
          </p:nvSpPr>
          <p:spPr bwMode="auto">
            <a:xfrm>
              <a:off x="2399" y="3751"/>
              <a:ext cx="51" cy="74"/>
            </a:xfrm>
            <a:custGeom>
              <a:avLst/>
              <a:gdLst/>
              <a:ahLst/>
              <a:cxnLst>
                <a:cxn ang="0">
                  <a:pos x="16" y="2"/>
                </a:cxn>
                <a:cxn ang="0">
                  <a:pos x="24" y="0"/>
                </a:cxn>
                <a:cxn ang="0">
                  <a:pos x="34" y="0"/>
                </a:cxn>
                <a:cxn ang="0">
                  <a:pos x="43" y="3"/>
                </a:cxn>
                <a:cxn ang="0">
                  <a:pos x="53" y="9"/>
                </a:cxn>
                <a:cxn ang="0">
                  <a:pos x="63" y="17"/>
                </a:cxn>
                <a:cxn ang="0">
                  <a:pos x="73" y="27"/>
                </a:cxn>
                <a:cxn ang="0">
                  <a:pos x="81" y="40"/>
                </a:cxn>
                <a:cxn ang="0">
                  <a:pos x="89" y="54"/>
                </a:cxn>
                <a:cxn ang="0">
                  <a:pos x="101" y="83"/>
                </a:cxn>
                <a:cxn ang="0">
                  <a:pos x="104" y="108"/>
                </a:cxn>
                <a:cxn ang="0">
                  <a:pos x="99" y="130"/>
                </a:cxn>
                <a:cxn ang="0">
                  <a:pos x="88" y="142"/>
                </a:cxn>
                <a:cxn ang="0">
                  <a:pos x="80" y="145"/>
                </a:cxn>
                <a:cxn ang="0">
                  <a:pos x="71" y="145"/>
                </a:cxn>
                <a:cxn ang="0">
                  <a:pos x="61" y="141"/>
                </a:cxn>
                <a:cxn ang="0">
                  <a:pos x="51" y="136"/>
                </a:cxn>
                <a:cxn ang="0">
                  <a:pos x="42" y="127"/>
                </a:cxn>
                <a:cxn ang="0">
                  <a:pos x="31" y="117"/>
                </a:cxn>
                <a:cxn ang="0">
                  <a:pos x="23" y="104"/>
                </a:cxn>
                <a:cxn ang="0">
                  <a:pos x="15" y="91"/>
                </a:cxn>
                <a:cxn ang="0">
                  <a:pos x="4" y="62"/>
                </a:cxn>
                <a:cxn ang="0">
                  <a:pos x="0" y="35"/>
                </a:cxn>
                <a:cxn ang="0">
                  <a:pos x="5" y="15"/>
                </a:cxn>
                <a:cxn ang="0">
                  <a:pos x="16" y="2"/>
                </a:cxn>
              </a:cxnLst>
              <a:rect l="0" t="0" r="r" b="b"/>
              <a:pathLst>
                <a:path w="104" h="145">
                  <a:moveTo>
                    <a:pt x="16" y="2"/>
                  </a:moveTo>
                  <a:lnTo>
                    <a:pt x="24" y="0"/>
                  </a:lnTo>
                  <a:lnTo>
                    <a:pt x="34" y="0"/>
                  </a:lnTo>
                  <a:lnTo>
                    <a:pt x="43" y="3"/>
                  </a:lnTo>
                  <a:lnTo>
                    <a:pt x="53" y="9"/>
                  </a:lnTo>
                  <a:lnTo>
                    <a:pt x="63" y="17"/>
                  </a:lnTo>
                  <a:lnTo>
                    <a:pt x="73" y="27"/>
                  </a:lnTo>
                  <a:lnTo>
                    <a:pt x="81" y="40"/>
                  </a:lnTo>
                  <a:lnTo>
                    <a:pt x="89" y="54"/>
                  </a:lnTo>
                  <a:lnTo>
                    <a:pt x="101" y="83"/>
                  </a:lnTo>
                  <a:lnTo>
                    <a:pt x="104" y="108"/>
                  </a:lnTo>
                  <a:lnTo>
                    <a:pt x="99" y="130"/>
                  </a:lnTo>
                  <a:lnTo>
                    <a:pt x="88" y="142"/>
                  </a:lnTo>
                  <a:lnTo>
                    <a:pt x="80" y="145"/>
                  </a:lnTo>
                  <a:lnTo>
                    <a:pt x="71" y="145"/>
                  </a:lnTo>
                  <a:lnTo>
                    <a:pt x="61" y="141"/>
                  </a:lnTo>
                  <a:lnTo>
                    <a:pt x="51" y="136"/>
                  </a:lnTo>
                  <a:lnTo>
                    <a:pt x="42" y="127"/>
                  </a:lnTo>
                  <a:lnTo>
                    <a:pt x="31" y="117"/>
                  </a:lnTo>
                  <a:lnTo>
                    <a:pt x="23" y="104"/>
                  </a:lnTo>
                  <a:lnTo>
                    <a:pt x="15" y="91"/>
                  </a:lnTo>
                  <a:lnTo>
                    <a:pt x="4" y="62"/>
                  </a:lnTo>
                  <a:lnTo>
                    <a:pt x="0" y="35"/>
                  </a:lnTo>
                  <a:lnTo>
                    <a:pt x="5" y="15"/>
                  </a:lnTo>
                  <a:lnTo>
                    <a:pt x="16" y="2"/>
                  </a:lnTo>
                  <a:close/>
                </a:path>
              </a:pathLst>
            </a:custGeom>
            <a:solidFill>
              <a:srgbClr val="BF82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6" name="Freeform 172"/>
            <p:cNvSpPr>
              <a:spLocks/>
            </p:cNvSpPr>
            <p:nvPr/>
          </p:nvSpPr>
          <p:spPr bwMode="auto">
            <a:xfrm>
              <a:off x="2401" y="3754"/>
              <a:ext cx="49" cy="69"/>
            </a:xfrm>
            <a:custGeom>
              <a:avLst/>
              <a:gdLst/>
              <a:ahLst/>
              <a:cxnLst>
                <a:cxn ang="0">
                  <a:pos x="14" y="3"/>
                </a:cxn>
                <a:cxn ang="0">
                  <a:pos x="22" y="0"/>
                </a:cxn>
                <a:cxn ang="0">
                  <a:pos x="30" y="0"/>
                </a:cxn>
                <a:cxn ang="0">
                  <a:pos x="39" y="4"/>
                </a:cxn>
                <a:cxn ang="0">
                  <a:pos x="48" y="10"/>
                </a:cxn>
                <a:cxn ang="0">
                  <a:pos x="58" y="16"/>
                </a:cxn>
                <a:cxn ang="0">
                  <a:pos x="67" y="27"/>
                </a:cxn>
                <a:cxn ang="0">
                  <a:pos x="76" y="38"/>
                </a:cxn>
                <a:cxn ang="0">
                  <a:pos x="83" y="51"/>
                </a:cxn>
                <a:cxn ang="0">
                  <a:pos x="94" y="78"/>
                </a:cxn>
                <a:cxn ang="0">
                  <a:pos x="98" y="103"/>
                </a:cxn>
                <a:cxn ang="0">
                  <a:pos x="93" y="122"/>
                </a:cxn>
                <a:cxn ang="0">
                  <a:pos x="82" y="134"/>
                </a:cxn>
                <a:cxn ang="0">
                  <a:pos x="74" y="136"/>
                </a:cxn>
                <a:cxn ang="0">
                  <a:pos x="66" y="136"/>
                </a:cxn>
                <a:cxn ang="0">
                  <a:pos x="56" y="133"/>
                </a:cxn>
                <a:cxn ang="0">
                  <a:pos x="47" y="127"/>
                </a:cxn>
                <a:cxn ang="0">
                  <a:pos x="38" y="120"/>
                </a:cxn>
                <a:cxn ang="0">
                  <a:pos x="29" y="110"/>
                </a:cxn>
                <a:cxn ang="0">
                  <a:pos x="21" y="98"/>
                </a:cxn>
                <a:cxn ang="0">
                  <a:pos x="13" y="86"/>
                </a:cxn>
                <a:cxn ang="0">
                  <a:pos x="2" y="59"/>
                </a:cxn>
                <a:cxn ang="0">
                  <a:pos x="0" y="34"/>
                </a:cxn>
                <a:cxn ang="0">
                  <a:pos x="3" y="14"/>
                </a:cxn>
                <a:cxn ang="0">
                  <a:pos x="14" y="3"/>
                </a:cxn>
              </a:cxnLst>
              <a:rect l="0" t="0" r="r" b="b"/>
              <a:pathLst>
                <a:path w="98" h="136">
                  <a:moveTo>
                    <a:pt x="14" y="3"/>
                  </a:moveTo>
                  <a:lnTo>
                    <a:pt x="22" y="0"/>
                  </a:lnTo>
                  <a:lnTo>
                    <a:pt x="30" y="0"/>
                  </a:lnTo>
                  <a:lnTo>
                    <a:pt x="39" y="4"/>
                  </a:lnTo>
                  <a:lnTo>
                    <a:pt x="48" y="10"/>
                  </a:lnTo>
                  <a:lnTo>
                    <a:pt x="58" y="16"/>
                  </a:lnTo>
                  <a:lnTo>
                    <a:pt x="67" y="27"/>
                  </a:lnTo>
                  <a:lnTo>
                    <a:pt x="76" y="38"/>
                  </a:lnTo>
                  <a:lnTo>
                    <a:pt x="83" y="51"/>
                  </a:lnTo>
                  <a:lnTo>
                    <a:pt x="94" y="78"/>
                  </a:lnTo>
                  <a:lnTo>
                    <a:pt x="98" y="103"/>
                  </a:lnTo>
                  <a:lnTo>
                    <a:pt x="93" y="122"/>
                  </a:lnTo>
                  <a:lnTo>
                    <a:pt x="82" y="134"/>
                  </a:lnTo>
                  <a:lnTo>
                    <a:pt x="74" y="136"/>
                  </a:lnTo>
                  <a:lnTo>
                    <a:pt x="66" y="136"/>
                  </a:lnTo>
                  <a:lnTo>
                    <a:pt x="56" y="133"/>
                  </a:lnTo>
                  <a:lnTo>
                    <a:pt x="47" y="127"/>
                  </a:lnTo>
                  <a:lnTo>
                    <a:pt x="38" y="120"/>
                  </a:lnTo>
                  <a:lnTo>
                    <a:pt x="29" y="110"/>
                  </a:lnTo>
                  <a:lnTo>
                    <a:pt x="21" y="98"/>
                  </a:lnTo>
                  <a:lnTo>
                    <a:pt x="13" y="86"/>
                  </a:lnTo>
                  <a:lnTo>
                    <a:pt x="2" y="59"/>
                  </a:lnTo>
                  <a:lnTo>
                    <a:pt x="0" y="34"/>
                  </a:lnTo>
                  <a:lnTo>
                    <a:pt x="3" y="14"/>
                  </a:lnTo>
                  <a:lnTo>
                    <a:pt x="14" y="3"/>
                  </a:lnTo>
                  <a:close/>
                </a:path>
              </a:pathLst>
            </a:custGeom>
            <a:solidFill>
              <a:srgbClr val="C98C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7" name="Freeform 173"/>
            <p:cNvSpPr>
              <a:spLocks/>
            </p:cNvSpPr>
            <p:nvPr/>
          </p:nvSpPr>
          <p:spPr bwMode="auto">
            <a:xfrm>
              <a:off x="2402" y="3756"/>
              <a:ext cx="45" cy="65"/>
            </a:xfrm>
            <a:custGeom>
              <a:avLst/>
              <a:gdLst/>
              <a:ahLst/>
              <a:cxnLst>
                <a:cxn ang="0">
                  <a:pos x="14" y="2"/>
                </a:cxn>
                <a:cxn ang="0">
                  <a:pos x="21" y="0"/>
                </a:cxn>
                <a:cxn ang="0">
                  <a:pos x="29" y="1"/>
                </a:cxn>
                <a:cxn ang="0">
                  <a:pos x="38" y="3"/>
                </a:cxn>
                <a:cxn ang="0">
                  <a:pos x="46" y="9"/>
                </a:cxn>
                <a:cxn ang="0">
                  <a:pos x="56" y="16"/>
                </a:cxn>
                <a:cxn ang="0">
                  <a:pos x="64" y="25"/>
                </a:cxn>
                <a:cxn ang="0">
                  <a:pos x="72" y="36"/>
                </a:cxn>
                <a:cxn ang="0">
                  <a:pos x="79" y="47"/>
                </a:cxn>
                <a:cxn ang="0">
                  <a:pos x="88" y="73"/>
                </a:cxn>
                <a:cxn ang="0">
                  <a:pos x="91" y="97"/>
                </a:cxn>
                <a:cxn ang="0">
                  <a:pos x="88" y="115"/>
                </a:cxn>
                <a:cxn ang="0">
                  <a:pos x="78" y="127"/>
                </a:cxn>
                <a:cxn ang="0">
                  <a:pos x="71" y="129"/>
                </a:cxn>
                <a:cxn ang="0">
                  <a:pos x="63" y="128"/>
                </a:cxn>
                <a:cxn ang="0">
                  <a:pos x="53" y="126"/>
                </a:cxn>
                <a:cxn ang="0">
                  <a:pos x="45" y="120"/>
                </a:cxn>
                <a:cxn ang="0">
                  <a:pos x="36" y="113"/>
                </a:cxn>
                <a:cxn ang="0">
                  <a:pos x="28" y="104"/>
                </a:cxn>
                <a:cxn ang="0">
                  <a:pos x="20" y="93"/>
                </a:cxn>
                <a:cxn ang="0">
                  <a:pos x="13" y="81"/>
                </a:cxn>
                <a:cxn ang="0">
                  <a:pos x="4" y="55"/>
                </a:cxn>
                <a:cxn ang="0">
                  <a:pos x="0" y="32"/>
                </a:cxn>
                <a:cxn ang="0">
                  <a:pos x="4" y="14"/>
                </a:cxn>
                <a:cxn ang="0">
                  <a:pos x="14" y="2"/>
                </a:cxn>
              </a:cxnLst>
              <a:rect l="0" t="0" r="r" b="b"/>
              <a:pathLst>
                <a:path w="91" h="129">
                  <a:moveTo>
                    <a:pt x="14" y="2"/>
                  </a:moveTo>
                  <a:lnTo>
                    <a:pt x="21" y="0"/>
                  </a:lnTo>
                  <a:lnTo>
                    <a:pt x="29" y="1"/>
                  </a:lnTo>
                  <a:lnTo>
                    <a:pt x="38" y="3"/>
                  </a:lnTo>
                  <a:lnTo>
                    <a:pt x="46" y="9"/>
                  </a:lnTo>
                  <a:lnTo>
                    <a:pt x="56" y="16"/>
                  </a:lnTo>
                  <a:lnTo>
                    <a:pt x="64" y="25"/>
                  </a:lnTo>
                  <a:lnTo>
                    <a:pt x="72" y="36"/>
                  </a:lnTo>
                  <a:lnTo>
                    <a:pt x="79" y="47"/>
                  </a:lnTo>
                  <a:lnTo>
                    <a:pt x="88" y="73"/>
                  </a:lnTo>
                  <a:lnTo>
                    <a:pt x="91" y="97"/>
                  </a:lnTo>
                  <a:lnTo>
                    <a:pt x="88" y="115"/>
                  </a:lnTo>
                  <a:lnTo>
                    <a:pt x="78" y="127"/>
                  </a:lnTo>
                  <a:lnTo>
                    <a:pt x="71" y="129"/>
                  </a:lnTo>
                  <a:lnTo>
                    <a:pt x="63" y="128"/>
                  </a:lnTo>
                  <a:lnTo>
                    <a:pt x="53" y="126"/>
                  </a:lnTo>
                  <a:lnTo>
                    <a:pt x="45" y="120"/>
                  </a:lnTo>
                  <a:lnTo>
                    <a:pt x="36" y="113"/>
                  </a:lnTo>
                  <a:lnTo>
                    <a:pt x="28" y="104"/>
                  </a:lnTo>
                  <a:lnTo>
                    <a:pt x="20" y="93"/>
                  </a:lnTo>
                  <a:lnTo>
                    <a:pt x="13" y="81"/>
                  </a:lnTo>
                  <a:lnTo>
                    <a:pt x="4" y="55"/>
                  </a:lnTo>
                  <a:lnTo>
                    <a:pt x="0" y="32"/>
                  </a:lnTo>
                  <a:lnTo>
                    <a:pt x="4" y="14"/>
                  </a:lnTo>
                  <a:lnTo>
                    <a:pt x="14" y="2"/>
                  </a:lnTo>
                  <a:close/>
                </a:path>
              </a:pathLst>
            </a:custGeom>
            <a:solidFill>
              <a:srgbClr val="D196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8" name="Freeform 174"/>
            <p:cNvSpPr>
              <a:spLocks/>
            </p:cNvSpPr>
            <p:nvPr/>
          </p:nvSpPr>
          <p:spPr bwMode="auto">
            <a:xfrm>
              <a:off x="2405" y="3759"/>
              <a:ext cx="42" cy="60"/>
            </a:xfrm>
            <a:custGeom>
              <a:avLst/>
              <a:gdLst/>
              <a:ahLst/>
              <a:cxnLst>
                <a:cxn ang="0">
                  <a:pos x="12" y="2"/>
                </a:cxn>
                <a:cxn ang="0">
                  <a:pos x="19" y="0"/>
                </a:cxn>
                <a:cxn ang="0">
                  <a:pos x="27" y="1"/>
                </a:cxn>
                <a:cxn ang="0">
                  <a:pos x="36" y="3"/>
                </a:cxn>
                <a:cxn ang="0">
                  <a:pos x="44" y="8"/>
                </a:cxn>
                <a:cxn ang="0">
                  <a:pos x="52" y="15"/>
                </a:cxn>
                <a:cxn ang="0">
                  <a:pos x="60" y="23"/>
                </a:cxn>
                <a:cxn ang="0">
                  <a:pos x="67" y="33"/>
                </a:cxn>
                <a:cxn ang="0">
                  <a:pos x="74" y="44"/>
                </a:cxn>
                <a:cxn ang="0">
                  <a:pos x="83" y="69"/>
                </a:cxn>
                <a:cxn ang="0">
                  <a:pos x="85" y="91"/>
                </a:cxn>
                <a:cxn ang="0">
                  <a:pos x="82" y="108"/>
                </a:cxn>
                <a:cxn ang="0">
                  <a:pos x="72" y="118"/>
                </a:cxn>
                <a:cxn ang="0">
                  <a:pos x="65" y="121"/>
                </a:cxn>
                <a:cxn ang="0">
                  <a:pos x="59" y="121"/>
                </a:cxn>
                <a:cxn ang="0">
                  <a:pos x="51" y="117"/>
                </a:cxn>
                <a:cxn ang="0">
                  <a:pos x="42" y="112"/>
                </a:cxn>
                <a:cxn ang="0">
                  <a:pos x="33" y="106"/>
                </a:cxn>
                <a:cxn ang="0">
                  <a:pos x="26" y="97"/>
                </a:cxn>
                <a:cxn ang="0">
                  <a:pos x="18" y="88"/>
                </a:cxn>
                <a:cxn ang="0">
                  <a:pos x="11" y="77"/>
                </a:cxn>
                <a:cxn ang="0">
                  <a:pos x="2" y="53"/>
                </a:cxn>
                <a:cxn ang="0">
                  <a:pos x="0" y="31"/>
                </a:cxn>
                <a:cxn ang="0">
                  <a:pos x="3" y="13"/>
                </a:cxn>
                <a:cxn ang="0">
                  <a:pos x="12" y="2"/>
                </a:cxn>
              </a:cxnLst>
              <a:rect l="0" t="0" r="r" b="b"/>
              <a:pathLst>
                <a:path w="85" h="121">
                  <a:moveTo>
                    <a:pt x="12" y="2"/>
                  </a:moveTo>
                  <a:lnTo>
                    <a:pt x="19" y="0"/>
                  </a:lnTo>
                  <a:lnTo>
                    <a:pt x="27" y="1"/>
                  </a:lnTo>
                  <a:lnTo>
                    <a:pt x="36" y="3"/>
                  </a:lnTo>
                  <a:lnTo>
                    <a:pt x="44" y="8"/>
                  </a:lnTo>
                  <a:lnTo>
                    <a:pt x="52" y="15"/>
                  </a:lnTo>
                  <a:lnTo>
                    <a:pt x="60" y="23"/>
                  </a:lnTo>
                  <a:lnTo>
                    <a:pt x="67" y="33"/>
                  </a:lnTo>
                  <a:lnTo>
                    <a:pt x="74" y="44"/>
                  </a:lnTo>
                  <a:lnTo>
                    <a:pt x="83" y="69"/>
                  </a:lnTo>
                  <a:lnTo>
                    <a:pt x="85" y="91"/>
                  </a:lnTo>
                  <a:lnTo>
                    <a:pt x="82" y="108"/>
                  </a:lnTo>
                  <a:lnTo>
                    <a:pt x="72" y="118"/>
                  </a:lnTo>
                  <a:lnTo>
                    <a:pt x="65" y="121"/>
                  </a:lnTo>
                  <a:lnTo>
                    <a:pt x="59" y="121"/>
                  </a:lnTo>
                  <a:lnTo>
                    <a:pt x="51" y="117"/>
                  </a:lnTo>
                  <a:lnTo>
                    <a:pt x="42" y="112"/>
                  </a:lnTo>
                  <a:lnTo>
                    <a:pt x="33" y="106"/>
                  </a:lnTo>
                  <a:lnTo>
                    <a:pt x="26" y="97"/>
                  </a:lnTo>
                  <a:lnTo>
                    <a:pt x="18" y="88"/>
                  </a:lnTo>
                  <a:lnTo>
                    <a:pt x="11" y="77"/>
                  </a:lnTo>
                  <a:lnTo>
                    <a:pt x="2" y="53"/>
                  </a:lnTo>
                  <a:lnTo>
                    <a:pt x="0" y="31"/>
                  </a:lnTo>
                  <a:lnTo>
                    <a:pt x="3" y="13"/>
                  </a:lnTo>
                  <a:lnTo>
                    <a:pt x="12" y="2"/>
                  </a:lnTo>
                  <a:close/>
                </a:path>
              </a:pathLst>
            </a:custGeom>
            <a:solidFill>
              <a:srgbClr val="D8A0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199" name="Freeform 175"/>
            <p:cNvSpPr>
              <a:spLocks/>
            </p:cNvSpPr>
            <p:nvPr/>
          </p:nvSpPr>
          <p:spPr bwMode="auto">
            <a:xfrm>
              <a:off x="2407" y="3763"/>
              <a:ext cx="39" cy="55"/>
            </a:xfrm>
            <a:custGeom>
              <a:avLst/>
              <a:gdLst/>
              <a:ahLst/>
              <a:cxnLst>
                <a:cxn ang="0">
                  <a:pos x="13" y="3"/>
                </a:cxn>
                <a:cxn ang="0">
                  <a:pos x="19" y="0"/>
                </a:cxn>
                <a:cxn ang="0">
                  <a:pos x="26" y="1"/>
                </a:cxn>
                <a:cxn ang="0">
                  <a:pos x="34" y="4"/>
                </a:cxn>
                <a:cxn ang="0">
                  <a:pos x="41" y="8"/>
                </a:cxn>
                <a:cxn ang="0">
                  <a:pos x="49" y="14"/>
                </a:cxn>
                <a:cxn ang="0">
                  <a:pos x="56" y="22"/>
                </a:cxn>
                <a:cxn ang="0">
                  <a:pos x="62" y="31"/>
                </a:cxn>
                <a:cxn ang="0">
                  <a:pos x="69" y="42"/>
                </a:cxn>
                <a:cxn ang="0">
                  <a:pos x="77" y="64"/>
                </a:cxn>
                <a:cxn ang="0">
                  <a:pos x="80" y="84"/>
                </a:cxn>
                <a:cxn ang="0">
                  <a:pos x="76" y="101"/>
                </a:cxn>
                <a:cxn ang="0">
                  <a:pos x="68" y="111"/>
                </a:cxn>
                <a:cxn ang="0">
                  <a:pos x="61" y="113"/>
                </a:cxn>
                <a:cxn ang="0">
                  <a:pos x="54" y="112"/>
                </a:cxn>
                <a:cxn ang="0">
                  <a:pos x="48" y="110"/>
                </a:cxn>
                <a:cxn ang="0">
                  <a:pos x="39" y="105"/>
                </a:cxn>
                <a:cxn ang="0">
                  <a:pos x="33" y="99"/>
                </a:cxn>
                <a:cxn ang="0">
                  <a:pos x="24" y="91"/>
                </a:cxn>
                <a:cxn ang="0">
                  <a:pos x="18" y="82"/>
                </a:cxn>
                <a:cxn ang="0">
                  <a:pos x="12" y="72"/>
                </a:cxn>
                <a:cxn ang="0">
                  <a:pos x="4" y="50"/>
                </a:cxn>
                <a:cxn ang="0">
                  <a:pos x="0" y="29"/>
                </a:cxn>
                <a:cxn ang="0">
                  <a:pos x="4" y="13"/>
                </a:cxn>
                <a:cxn ang="0">
                  <a:pos x="13" y="3"/>
                </a:cxn>
              </a:cxnLst>
              <a:rect l="0" t="0" r="r" b="b"/>
              <a:pathLst>
                <a:path w="80" h="113">
                  <a:moveTo>
                    <a:pt x="13" y="3"/>
                  </a:moveTo>
                  <a:lnTo>
                    <a:pt x="19" y="0"/>
                  </a:lnTo>
                  <a:lnTo>
                    <a:pt x="26" y="1"/>
                  </a:lnTo>
                  <a:lnTo>
                    <a:pt x="34" y="4"/>
                  </a:lnTo>
                  <a:lnTo>
                    <a:pt x="41" y="8"/>
                  </a:lnTo>
                  <a:lnTo>
                    <a:pt x="49" y="14"/>
                  </a:lnTo>
                  <a:lnTo>
                    <a:pt x="56" y="22"/>
                  </a:lnTo>
                  <a:lnTo>
                    <a:pt x="62" y="31"/>
                  </a:lnTo>
                  <a:lnTo>
                    <a:pt x="69" y="42"/>
                  </a:lnTo>
                  <a:lnTo>
                    <a:pt x="77" y="64"/>
                  </a:lnTo>
                  <a:lnTo>
                    <a:pt x="80" y="84"/>
                  </a:lnTo>
                  <a:lnTo>
                    <a:pt x="76" y="101"/>
                  </a:lnTo>
                  <a:lnTo>
                    <a:pt x="68" y="111"/>
                  </a:lnTo>
                  <a:lnTo>
                    <a:pt x="61" y="113"/>
                  </a:lnTo>
                  <a:lnTo>
                    <a:pt x="54" y="112"/>
                  </a:lnTo>
                  <a:lnTo>
                    <a:pt x="48" y="110"/>
                  </a:lnTo>
                  <a:lnTo>
                    <a:pt x="39" y="105"/>
                  </a:lnTo>
                  <a:lnTo>
                    <a:pt x="33" y="99"/>
                  </a:lnTo>
                  <a:lnTo>
                    <a:pt x="24" y="91"/>
                  </a:lnTo>
                  <a:lnTo>
                    <a:pt x="18" y="82"/>
                  </a:lnTo>
                  <a:lnTo>
                    <a:pt x="12" y="72"/>
                  </a:lnTo>
                  <a:lnTo>
                    <a:pt x="4" y="50"/>
                  </a:lnTo>
                  <a:lnTo>
                    <a:pt x="0" y="29"/>
                  </a:lnTo>
                  <a:lnTo>
                    <a:pt x="4" y="13"/>
                  </a:lnTo>
                  <a:lnTo>
                    <a:pt x="13" y="3"/>
                  </a:lnTo>
                  <a:close/>
                </a:path>
              </a:pathLst>
            </a:custGeom>
            <a:solidFill>
              <a:srgbClr val="E2AA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sp>
          <p:nvSpPr>
            <p:cNvPr id="1200" name="Freeform 176"/>
            <p:cNvSpPr>
              <a:spLocks/>
            </p:cNvSpPr>
            <p:nvPr/>
          </p:nvSpPr>
          <p:spPr bwMode="auto">
            <a:xfrm>
              <a:off x="2408" y="3765"/>
              <a:ext cx="36" cy="51"/>
            </a:xfrm>
            <a:custGeom>
              <a:avLst/>
              <a:gdLst/>
              <a:ahLst/>
              <a:cxnLst>
                <a:cxn ang="0">
                  <a:pos x="11" y="1"/>
                </a:cxn>
                <a:cxn ang="0">
                  <a:pos x="17" y="0"/>
                </a:cxn>
                <a:cxn ang="0">
                  <a:pos x="24" y="0"/>
                </a:cxn>
                <a:cxn ang="0">
                  <a:pos x="31" y="2"/>
                </a:cxn>
                <a:cxn ang="0">
                  <a:pos x="38" y="7"/>
                </a:cxn>
                <a:cxn ang="0">
                  <a:pos x="45" y="13"/>
                </a:cxn>
                <a:cxn ang="0">
                  <a:pos x="52" y="20"/>
                </a:cxn>
                <a:cxn ang="0">
                  <a:pos x="58" y="28"/>
                </a:cxn>
                <a:cxn ang="0">
                  <a:pos x="64" y="38"/>
                </a:cxn>
                <a:cxn ang="0">
                  <a:pos x="72" y="59"/>
                </a:cxn>
                <a:cxn ang="0">
                  <a:pos x="75" y="77"/>
                </a:cxn>
                <a:cxn ang="0">
                  <a:pos x="71" y="92"/>
                </a:cxn>
                <a:cxn ang="0">
                  <a:pos x="64" y="101"/>
                </a:cxn>
                <a:cxn ang="0">
                  <a:pos x="57" y="104"/>
                </a:cxn>
                <a:cxn ang="0">
                  <a:pos x="52" y="103"/>
                </a:cxn>
                <a:cxn ang="0">
                  <a:pos x="44" y="101"/>
                </a:cxn>
                <a:cxn ang="0">
                  <a:pos x="37" y="97"/>
                </a:cxn>
                <a:cxn ang="0">
                  <a:pos x="30" y="91"/>
                </a:cxn>
                <a:cxn ang="0">
                  <a:pos x="23" y="84"/>
                </a:cxn>
                <a:cxn ang="0">
                  <a:pos x="16" y="76"/>
                </a:cxn>
                <a:cxn ang="0">
                  <a:pos x="10" y="66"/>
                </a:cxn>
                <a:cxn ang="0">
                  <a:pos x="2" y="45"/>
                </a:cxn>
                <a:cxn ang="0">
                  <a:pos x="0" y="27"/>
                </a:cxn>
                <a:cxn ang="0">
                  <a:pos x="3" y="10"/>
                </a:cxn>
                <a:cxn ang="0">
                  <a:pos x="11" y="1"/>
                </a:cxn>
              </a:cxnLst>
              <a:rect l="0" t="0" r="r" b="b"/>
              <a:pathLst>
                <a:path w="75" h="104">
                  <a:moveTo>
                    <a:pt x="11" y="1"/>
                  </a:moveTo>
                  <a:lnTo>
                    <a:pt x="17" y="0"/>
                  </a:lnTo>
                  <a:lnTo>
                    <a:pt x="24" y="0"/>
                  </a:lnTo>
                  <a:lnTo>
                    <a:pt x="31" y="2"/>
                  </a:lnTo>
                  <a:lnTo>
                    <a:pt x="38" y="7"/>
                  </a:lnTo>
                  <a:lnTo>
                    <a:pt x="45" y="13"/>
                  </a:lnTo>
                  <a:lnTo>
                    <a:pt x="52" y="20"/>
                  </a:lnTo>
                  <a:lnTo>
                    <a:pt x="58" y="28"/>
                  </a:lnTo>
                  <a:lnTo>
                    <a:pt x="64" y="38"/>
                  </a:lnTo>
                  <a:lnTo>
                    <a:pt x="72" y="59"/>
                  </a:lnTo>
                  <a:lnTo>
                    <a:pt x="75" y="77"/>
                  </a:lnTo>
                  <a:lnTo>
                    <a:pt x="71" y="92"/>
                  </a:lnTo>
                  <a:lnTo>
                    <a:pt x="64" y="101"/>
                  </a:lnTo>
                  <a:lnTo>
                    <a:pt x="57" y="104"/>
                  </a:lnTo>
                  <a:lnTo>
                    <a:pt x="52" y="103"/>
                  </a:lnTo>
                  <a:lnTo>
                    <a:pt x="44" y="101"/>
                  </a:lnTo>
                  <a:lnTo>
                    <a:pt x="37" y="97"/>
                  </a:lnTo>
                  <a:lnTo>
                    <a:pt x="30" y="91"/>
                  </a:lnTo>
                  <a:lnTo>
                    <a:pt x="23" y="84"/>
                  </a:lnTo>
                  <a:lnTo>
                    <a:pt x="16" y="76"/>
                  </a:lnTo>
                  <a:lnTo>
                    <a:pt x="10" y="66"/>
                  </a:lnTo>
                  <a:lnTo>
                    <a:pt x="2" y="45"/>
                  </a:lnTo>
                  <a:lnTo>
                    <a:pt x="0" y="27"/>
                  </a:lnTo>
                  <a:lnTo>
                    <a:pt x="3" y="10"/>
                  </a:lnTo>
                  <a:lnTo>
                    <a:pt x="11" y="1"/>
                  </a:lnTo>
                  <a:close/>
                </a:path>
              </a:pathLst>
            </a:custGeom>
            <a:solidFill>
              <a:srgbClr val="EAB500"/>
            </a:solidFill>
            <a:ln w="9525">
              <a:noFill/>
              <a:round/>
              <a:headEnd/>
              <a:tailEnd/>
            </a:ln>
            <a:effectLst>
              <a:outerShdw dist="107763" dir="13500000" algn="ctr" rotWithShape="0">
                <a:srgbClr val="808080">
                  <a:alpha val="50000"/>
                </a:srgbClr>
              </a:outerShdw>
            </a:effectLst>
          </p:spPr>
          <p:txBody>
            <a:bodyPr/>
            <a:lstStyle/>
            <a:p>
              <a:pPr>
                <a:defRPr/>
              </a:pPr>
              <a:endParaRPr lang="ru-RU"/>
            </a:p>
          </p:txBody>
        </p:sp>
      </p:grpSp>
      <p:sp>
        <p:nvSpPr>
          <p:cNvPr id="103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9.jpeg"/><Relationship Id="rId4" Type="http://schemas.openxmlformats.org/officeDocument/2006/relationships/hyperlink" Target="http://urfm.narod.ru/v_fu_small.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gi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9.jpeg"/><Relationship Id="rId4" Type="http://schemas.openxmlformats.org/officeDocument/2006/relationships/hyperlink" Target="http://urfm.narod.ru/v_fu_small.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9.jpeg"/><Relationship Id="rId4" Type="http://schemas.openxmlformats.org/officeDocument/2006/relationships/hyperlink" Target="http://urfm.narod.ru/v_fu_small.JP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gif"/><Relationship Id="rId7" Type="http://schemas.openxmlformats.org/officeDocument/2006/relationships/image" Target="../media/image39.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9.jpeg"/><Relationship Id="rId4" Type="http://schemas.openxmlformats.org/officeDocument/2006/relationships/hyperlink" Target="http://urfm.narod.ru/v_fu_small.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rfm.narod.ru/v_fu_small.JP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9.jpeg"/><Relationship Id="rId4" Type="http://schemas.openxmlformats.org/officeDocument/2006/relationships/hyperlink" Target="http://urfm.narod.ru/v_fu_small.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mg0.liveinternet.ru/images/attach/c/1/56/215/56215169_32.jpg"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urfm.narod.ru/v_fu_small.JPG" TargetMode="Externa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gif"/><Relationship Id="rId7" Type="http://schemas.openxmlformats.org/officeDocument/2006/relationships/image" Target="../media/image52.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urfm.narod.ru/v_fu_small.JPG" TargetMode="External"/><Relationship Id="rId4" Type="http://schemas.openxmlformats.org/officeDocument/2006/relationships/image" Target="../media/image51.gif"/></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55.gif"/></Relationships>
</file>

<file path=ppt/slides/_rels/slide27.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hyperlink" Target="http://urfm.narod.ru/v_fu_small.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58.gif"/><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hyperlink" Target="http://urfm.narod.ru/v_fu_small.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rfm.narod.ru/v_fu_small.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gif"/><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urfm.narod.ru/v_fu_small.JPG" TargetMode="External"/><Relationship Id="rId5" Type="http://schemas.openxmlformats.org/officeDocument/2006/relationships/image" Target="../media/image12.wmf"/><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urfm.narod.ru/v_fu_small.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urfm.narod.ru/v_fu_small.JPG"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124200" y="3276600"/>
            <a:ext cx="5257800" cy="1371600"/>
          </a:xfrm>
        </p:spPr>
        <p:txBody>
          <a:bodyPr/>
          <a:lstStyle/>
          <a:p>
            <a:pPr algn="ctr" eaLnBrk="1" hangingPunct="1"/>
            <a:r>
              <a:rPr lang="ru-RU" sz="1600" dirty="0" smtClean="0">
                <a:latin typeface="Monotype Corsiva" pitchFamily="66" charset="0"/>
              </a:rPr>
              <a:t>Презентацию подготовила: </a:t>
            </a:r>
          </a:p>
          <a:p>
            <a:pPr algn="ctr" eaLnBrk="1" hangingPunct="1"/>
            <a:r>
              <a:rPr lang="ru-RU" sz="1600" dirty="0" smtClean="0">
                <a:latin typeface="Monotype Corsiva" pitchFamily="66" charset="0"/>
              </a:rPr>
              <a:t>Заведующая </a:t>
            </a:r>
            <a:r>
              <a:rPr lang="ru-RU" sz="1600" dirty="0" err="1" smtClean="0">
                <a:latin typeface="Monotype Corsiva" pitchFamily="66" charset="0"/>
              </a:rPr>
              <a:t>библиотекой-медиатекой</a:t>
            </a:r>
            <a:r>
              <a:rPr lang="ru-RU" sz="1600" dirty="0" smtClean="0">
                <a:latin typeface="Monotype Corsiva" pitchFamily="66" charset="0"/>
              </a:rPr>
              <a:t> МОУ «СОШ №1» </a:t>
            </a:r>
          </a:p>
          <a:p>
            <a:pPr algn="ctr" eaLnBrk="1" hangingPunct="1"/>
            <a:r>
              <a:rPr lang="ru-RU" sz="2000" dirty="0" smtClean="0">
                <a:latin typeface="Monotype Corsiva" pitchFamily="66" charset="0"/>
              </a:rPr>
              <a:t>Фадеева </a:t>
            </a:r>
            <a:r>
              <a:rPr lang="ru-RU" sz="2000" dirty="0" smtClean="0">
                <a:latin typeface="Monotype Corsiva" pitchFamily="66" charset="0"/>
              </a:rPr>
              <a:t>Елена Сергеевна</a:t>
            </a:r>
            <a:endParaRPr lang="ru-RU" sz="2000" dirty="0" smtClean="0">
              <a:latin typeface="Monotype Corsiva" pitchFamily="66" charset="0"/>
            </a:endParaRPr>
          </a:p>
          <a:p>
            <a:pPr algn="ctr" eaLnBrk="1" hangingPunct="1"/>
            <a:r>
              <a:rPr lang="ru-RU" sz="2000" dirty="0" smtClean="0">
                <a:latin typeface="Monotype Corsiva" pitchFamily="66" charset="0"/>
              </a:rPr>
              <a:t>                                                                       2010год</a:t>
            </a:r>
          </a:p>
        </p:txBody>
      </p:sp>
      <p:pic>
        <p:nvPicPr>
          <p:cNvPr id="3075" name="Picture 7" descr="C:\Documents and Settings\Библиотека\Рабочий стол\Физика\ь.jpeg"/>
          <p:cNvPicPr>
            <a:picLocks noChangeAspect="1" noChangeArrowheads="1"/>
          </p:cNvPicPr>
          <p:nvPr/>
        </p:nvPicPr>
        <p:blipFill>
          <a:blip r:embed="rId2"/>
          <a:srcRect/>
          <a:stretch>
            <a:fillRect/>
          </a:stretch>
        </p:blipFill>
        <p:spPr bwMode="auto">
          <a:xfrm>
            <a:off x="5029200" y="830263"/>
            <a:ext cx="1676400" cy="158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12291" name="Содержимое 2"/>
          <p:cNvSpPr>
            <a:spLocks noGrp="1"/>
          </p:cNvSpPr>
          <p:nvPr>
            <p:ph idx="1"/>
          </p:nvPr>
        </p:nvSpPr>
        <p:spPr>
          <a:xfrm>
            <a:off x="533400" y="1295400"/>
            <a:ext cx="4648200" cy="5334000"/>
          </a:xfrm>
        </p:spPr>
        <p:txBody>
          <a:bodyPr/>
          <a:lstStyle/>
          <a:p>
            <a:pPr eaLnBrk="1" hangingPunct="1">
              <a:buFontTx/>
              <a:buNone/>
            </a:pPr>
            <a:r>
              <a:rPr lang="ru-RU" sz="1800" smtClean="0">
                <a:latin typeface="Times New Roman" pitchFamily="18" charset="0"/>
                <a:cs typeface="Times New Roman" pitchFamily="18" charset="0"/>
              </a:rPr>
              <a:t>           Скаты являются живым электростанциями, вырабатывающими напряжение 50-60 вольт и дающими ток более 10 ампер. Самые сильные разряды производит южноамериканский электрический угорь. Они достигают 500-600 вольт. Все рыбы, дающие электрические разряды, используют для этого специальные электрические органы. Однако среди электрических рыб есть и такие, которые используют электрический орган не для нападения и защиты, а для поиска жертвы. Это акулы, миноги, некоторые сомообразные, обладающие высокой чувствительностью к биоэлектрическим потенциалам жертвы.</a:t>
            </a:r>
          </a:p>
        </p:txBody>
      </p:sp>
      <p:pic>
        <p:nvPicPr>
          <p:cNvPr id="12292"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12293" name="Picture 4" descr="BD19823_"/>
          <p:cNvPicPr>
            <a:picLocks noChangeAspect="1" noChangeArrowheads="1"/>
          </p:cNvPicPr>
          <p:nvPr/>
        </p:nvPicPr>
        <p:blipFill>
          <a:blip r:embed="rId3"/>
          <a:srcRect/>
          <a:stretch>
            <a:fillRect/>
          </a:stretch>
        </p:blipFill>
        <p:spPr bwMode="auto">
          <a:xfrm>
            <a:off x="5791200" y="4343400"/>
            <a:ext cx="2743200" cy="2354263"/>
          </a:xfrm>
          <a:prstGeom prst="rect">
            <a:avLst/>
          </a:prstGeom>
          <a:noFill/>
          <a:ln w="9525">
            <a:noFill/>
            <a:miter lim="800000"/>
            <a:headEnd/>
            <a:tailEnd/>
          </a:ln>
        </p:spPr>
      </p:pic>
      <p:pic>
        <p:nvPicPr>
          <p:cNvPr id="12294" name="Picture 6" descr="Картинка 97 из 1757">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62600" y="1295400"/>
            <a:ext cx="1143000" cy="957263"/>
          </a:xfrm>
          <a:prstGeom prst="rect">
            <a:avLst/>
          </a:prstGeom>
          <a:noFill/>
          <a:ln w="9525">
            <a:noFill/>
            <a:miter lim="800000"/>
            <a:headEnd/>
            <a:tailEnd/>
          </a:ln>
        </p:spPr>
      </p:pic>
      <p:pic>
        <p:nvPicPr>
          <p:cNvPr id="12295" name="Picture 6" descr="C:\Documents and Settings\Библиотека\Рабочий стол\Физика\скат.jpeg"/>
          <p:cNvPicPr>
            <a:picLocks noChangeAspect="1" noChangeArrowheads="1"/>
          </p:cNvPicPr>
          <p:nvPr/>
        </p:nvPicPr>
        <p:blipFill>
          <a:blip r:embed="rId6"/>
          <a:srcRect/>
          <a:stretch>
            <a:fillRect/>
          </a:stretch>
        </p:blipFill>
        <p:spPr bwMode="auto">
          <a:xfrm>
            <a:off x="5486400" y="2514600"/>
            <a:ext cx="3048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914400" y="274638"/>
            <a:ext cx="3581400" cy="1143000"/>
          </a:xfrm>
        </p:spPr>
        <p:txBody>
          <a:bodyPr/>
          <a:lstStyle/>
          <a:p>
            <a:pPr eaLnBrk="1" hangingPunct="1"/>
            <a:r>
              <a:rPr lang="ru-RU" sz="3200" smtClean="0">
                <a:latin typeface="Monotype Corsiva" pitchFamily="66" charset="0"/>
              </a:rPr>
              <a:t>Венерина мухоловка:</a:t>
            </a:r>
          </a:p>
        </p:txBody>
      </p:sp>
      <p:sp>
        <p:nvSpPr>
          <p:cNvPr id="13315" name="Содержимое 2"/>
          <p:cNvSpPr>
            <a:spLocks noGrp="1"/>
          </p:cNvSpPr>
          <p:nvPr>
            <p:ph idx="1"/>
          </p:nvPr>
        </p:nvSpPr>
        <p:spPr>
          <a:xfrm>
            <a:off x="228600" y="1295400"/>
            <a:ext cx="5715000" cy="4830763"/>
          </a:xfrm>
        </p:spPr>
        <p:txBody>
          <a:bodyPr/>
          <a:lstStyle/>
          <a:p>
            <a:pPr eaLnBrk="1" hangingPunct="1">
              <a:buFontTx/>
              <a:buNone/>
            </a:pPr>
            <a:r>
              <a:rPr lang="ru-RU" sz="1800" smtClean="0">
                <a:latin typeface="Times New Roman" pitchFamily="18" charset="0"/>
                <a:cs typeface="Times New Roman" pitchFamily="18" charset="0"/>
              </a:rPr>
              <a:t>              Растения прочно закреплены в земле своими корнями, и поэтому часто служат образцом неподвижности. Это представление не совсем верно, так как все растения способны к медленным «ростовым изгибам», необходимым для того, чтобы адаптироваться к освещению и направлению силы тяжести. Кроме того, некоторые растения совершают суточные периодические движения- складывают и раскладывают свои листья и лепестки цветков. Другие растения реагируют быстрыми движениями на разнообразные внешние факторы- свет, химические вещества, прикосновения, вибрацию. К быстрым реакциям способны различные насекомоядные растения и усики лиан.</a:t>
            </a:r>
          </a:p>
          <a:p>
            <a:pPr eaLnBrk="1" hangingPunct="1">
              <a:buFontTx/>
              <a:buNone/>
            </a:pPr>
            <a:r>
              <a:rPr lang="ru-RU" sz="1800" smtClean="0">
                <a:latin typeface="Times New Roman" pitchFamily="18" charset="0"/>
                <a:cs typeface="Times New Roman" pitchFamily="18" charset="0"/>
              </a:rPr>
              <a:t>      Что заставляет венерину мухоловку захлопнуть ловушку?</a:t>
            </a:r>
          </a:p>
        </p:txBody>
      </p:sp>
      <p:sp>
        <p:nvSpPr>
          <p:cNvPr id="5" name="Прямоугольник 4"/>
          <p:cNvSpPr>
            <a:spLocks noChangeArrowheads="1"/>
          </p:cNvSpPr>
          <p:nvPr/>
        </p:nvSpPr>
        <p:spPr bwMode="auto">
          <a:xfrm>
            <a:off x="2362200" y="5638800"/>
            <a:ext cx="4114800" cy="461963"/>
          </a:xfrm>
          <a:prstGeom prst="rect">
            <a:avLst/>
          </a:prstGeom>
          <a:noFill/>
          <a:ln w="9525">
            <a:noFill/>
            <a:miter lim="800000"/>
            <a:headEnd/>
            <a:tailEnd/>
          </a:ln>
        </p:spPr>
        <p:txBody>
          <a:bodyPr>
            <a:spAutoFit/>
          </a:bodyPr>
          <a:lstStyle/>
          <a:p>
            <a:r>
              <a:rPr lang="ru-RU" sz="2400" b="1">
                <a:latin typeface="Monotype Corsiva" pitchFamily="66" charset="0"/>
              </a:rPr>
              <a:t>Мощный электрический импульс</a:t>
            </a:r>
          </a:p>
        </p:txBody>
      </p:sp>
      <p:pic>
        <p:nvPicPr>
          <p:cNvPr id="13317" name="Picture 4" descr="C:\Users\1\Pictures\КАРТИНКИ\АНИМИРОВАННЫЕ КАРТИНКИ\1 (363).gif"/>
          <p:cNvPicPr>
            <a:picLocks noChangeAspect="1" noChangeArrowheads="1" noCrop="1"/>
          </p:cNvPicPr>
          <p:nvPr/>
        </p:nvPicPr>
        <p:blipFill>
          <a:blip r:embed="rId2"/>
          <a:srcRect/>
          <a:stretch>
            <a:fillRect/>
          </a:stretch>
        </p:blipFill>
        <p:spPr bwMode="auto">
          <a:xfrm>
            <a:off x="990600" y="5867400"/>
            <a:ext cx="809625" cy="714375"/>
          </a:xfrm>
          <a:prstGeom prst="rect">
            <a:avLst/>
          </a:prstGeom>
          <a:noFill/>
          <a:ln w="9525">
            <a:noFill/>
            <a:miter lim="800000"/>
            <a:headEnd/>
            <a:tailEnd/>
          </a:ln>
        </p:spPr>
      </p:pic>
      <p:pic>
        <p:nvPicPr>
          <p:cNvPr id="13318" name="Picture 6" descr="C:\Documents and Settings\Библиотека\Рабочий стол\Физика\ри.jpeg"/>
          <p:cNvPicPr>
            <a:picLocks noChangeAspect="1" noChangeArrowheads="1"/>
          </p:cNvPicPr>
          <p:nvPr/>
        </p:nvPicPr>
        <p:blipFill>
          <a:blip r:embed="rId3"/>
          <a:srcRect/>
          <a:stretch>
            <a:fillRect/>
          </a:stretch>
        </p:blipFill>
        <p:spPr bwMode="auto">
          <a:xfrm>
            <a:off x="6858000" y="304800"/>
            <a:ext cx="1739900" cy="1905000"/>
          </a:xfrm>
          <a:prstGeom prst="rect">
            <a:avLst/>
          </a:prstGeom>
          <a:noFill/>
          <a:ln w="9525">
            <a:noFill/>
            <a:miter lim="800000"/>
            <a:headEnd/>
            <a:tailEnd/>
          </a:ln>
        </p:spPr>
      </p:pic>
      <p:pic>
        <p:nvPicPr>
          <p:cNvPr id="13319" name="Picture 7" descr="C:\Documents and Settings\Библиотека\Рабочий стол\Физика\не.jpeg"/>
          <p:cNvPicPr>
            <a:picLocks noChangeAspect="1" noChangeArrowheads="1"/>
          </p:cNvPicPr>
          <p:nvPr/>
        </p:nvPicPr>
        <p:blipFill>
          <a:blip r:embed="rId4"/>
          <a:srcRect/>
          <a:stretch>
            <a:fillRect/>
          </a:stretch>
        </p:blipFill>
        <p:spPr bwMode="auto">
          <a:xfrm>
            <a:off x="6553200" y="3886200"/>
            <a:ext cx="1981200" cy="2590800"/>
          </a:xfrm>
          <a:prstGeom prst="rect">
            <a:avLst/>
          </a:prstGeom>
          <a:noFill/>
          <a:ln w="9525">
            <a:noFill/>
            <a:miter lim="800000"/>
            <a:headEnd/>
            <a:tailEnd/>
          </a:ln>
        </p:spPr>
      </p:pic>
      <p:pic>
        <p:nvPicPr>
          <p:cNvPr id="13320" name="Picture 8" descr="C:\Documents and Settings\Библиотека\Рабочий стол\Физика\ве.jpeg"/>
          <p:cNvPicPr>
            <a:picLocks noChangeAspect="1" noChangeArrowheads="1"/>
          </p:cNvPicPr>
          <p:nvPr/>
        </p:nvPicPr>
        <p:blipFill>
          <a:blip r:embed="rId5"/>
          <a:srcRect/>
          <a:stretch>
            <a:fillRect/>
          </a:stretch>
        </p:blipFill>
        <p:spPr bwMode="auto">
          <a:xfrm>
            <a:off x="6019800" y="2286000"/>
            <a:ext cx="2590800" cy="145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14339" name="Содержимое 2"/>
          <p:cNvSpPr>
            <a:spLocks noGrp="1"/>
          </p:cNvSpPr>
          <p:nvPr>
            <p:ph idx="1"/>
          </p:nvPr>
        </p:nvSpPr>
        <p:spPr>
          <a:xfrm>
            <a:off x="533400" y="1905000"/>
            <a:ext cx="4038600" cy="2667000"/>
          </a:xfrm>
        </p:spPr>
        <p:txBody>
          <a:bodyPr/>
          <a:lstStyle/>
          <a:p>
            <a:pPr eaLnBrk="1" hangingPunct="1">
              <a:buFontTx/>
              <a:buNone/>
            </a:pPr>
            <a:r>
              <a:rPr lang="ru-RU" sz="1800" smtClean="0">
                <a:latin typeface="Times New Roman" pitchFamily="18" charset="0"/>
                <a:cs typeface="Times New Roman" pitchFamily="18" charset="0"/>
              </a:rPr>
              <a:t>           </a:t>
            </a:r>
            <a:r>
              <a:rPr lang="ru-RU" smtClean="0">
                <a:latin typeface="Times New Roman" pitchFamily="18" charset="0"/>
                <a:cs typeface="Times New Roman" pitchFamily="18" charset="0"/>
              </a:rPr>
              <a:t>Ловушка захлопывается очень быстро- в пределах одной пятой доли секунды</a:t>
            </a:r>
          </a:p>
        </p:txBody>
      </p:sp>
      <p:pic>
        <p:nvPicPr>
          <p:cNvPr id="14340"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14341" name="Picture 6" descr="D:\анимация\Иллюстрации к школе\object_4_1139295559_82939.jpg"/>
          <p:cNvPicPr>
            <a:picLocks noChangeAspect="1" noChangeArrowheads="1"/>
          </p:cNvPicPr>
          <p:nvPr/>
        </p:nvPicPr>
        <p:blipFill>
          <a:blip r:embed="rId3"/>
          <a:srcRect/>
          <a:stretch>
            <a:fillRect/>
          </a:stretch>
        </p:blipFill>
        <p:spPr bwMode="auto">
          <a:xfrm>
            <a:off x="838200" y="4495800"/>
            <a:ext cx="3187700" cy="1968500"/>
          </a:xfrm>
          <a:prstGeom prst="rect">
            <a:avLst/>
          </a:prstGeom>
          <a:noFill/>
          <a:ln w="9525">
            <a:noFill/>
            <a:miter lim="800000"/>
            <a:headEnd/>
            <a:tailEnd/>
          </a:ln>
        </p:spPr>
      </p:pic>
      <p:pic>
        <p:nvPicPr>
          <p:cNvPr id="14342" name="Picture 6" descr="Картинка 97 из 1757">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29000" y="1371600"/>
            <a:ext cx="1143000" cy="957263"/>
          </a:xfrm>
          <a:prstGeom prst="rect">
            <a:avLst/>
          </a:prstGeom>
          <a:noFill/>
          <a:ln w="9525">
            <a:noFill/>
            <a:miter lim="800000"/>
            <a:headEnd/>
            <a:tailEnd/>
          </a:ln>
        </p:spPr>
      </p:pic>
      <p:pic>
        <p:nvPicPr>
          <p:cNvPr id="14343" name="Picture 8" descr="D:\анимация\книги\p1.gif"/>
          <p:cNvPicPr>
            <a:picLocks noChangeAspect="1" noChangeArrowheads="1" noCrop="1"/>
          </p:cNvPicPr>
          <p:nvPr/>
        </p:nvPicPr>
        <p:blipFill>
          <a:blip r:embed="rId6"/>
          <a:srcRect/>
          <a:stretch>
            <a:fillRect/>
          </a:stretch>
        </p:blipFill>
        <p:spPr bwMode="auto">
          <a:xfrm flipH="1">
            <a:off x="4876800" y="2743200"/>
            <a:ext cx="1447800" cy="3048000"/>
          </a:xfrm>
          <a:prstGeom prst="rect">
            <a:avLst/>
          </a:prstGeom>
          <a:noFill/>
          <a:ln w="9525">
            <a:noFill/>
            <a:miter lim="800000"/>
            <a:headEnd/>
            <a:tailEnd/>
          </a:ln>
        </p:spPr>
      </p:pic>
      <p:pic>
        <p:nvPicPr>
          <p:cNvPr id="14344" name="Picture 9" descr="D:\анимация\книги\p8.gif"/>
          <p:cNvPicPr>
            <a:picLocks noChangeAspect="1" noChangeArrowheads="1" noCrop="1"/>
          </p:cNvPicPr>
          <p:nvPr/>
        </p:nvPicPr>
        <p:blipFill>
          <a:blip r:embed="rId7"/>
          <a:srcRect/>
          <a:stretch>
            <a:fillRect/>
          </a:stretch>
        </p:blipFill>
        <p:spPr bwMode="auto">
          <a:xfrm>
            <a:off x="6400800" y="2971800"/>
            <a:ext cx="1905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УЧМТЕЛЬ\Desktop\анимация\Таня\12123\math_teacher2.gif"/>
          <p:cNvPicPr>
            <a:picLocks noChangeAspect="1" noChangeArrowheads="1"/>
          </p:cNvPicPr>
          <p:nvPr/>
        </p:nvPicPr>
        <p:blipFill>
          <a:blip r:embed="rId2"/>
          <a:srcRect/>
          <a:stretch>
            <a:fillRect/>
          </a:stretch>
        </p:blipFill>
        <p:spPr bwMode="auto">
          <a:xfrm>
            <a:off x="5029200" y="1676400"/>
            <a:ext cx="3619500" cy="4876800"/>
          </a:xfrm>
          <a:prstGeom prst="rect">
            <a:avLst/>
          </a:prstGeom>
          <a:noFill/>
          <a:ln w="9525">
            <a:noFill/>
            <a:miter lim="800000"/>
            <a:headEnd/>
            <a:tailEnd/>
          </a:ln>
        </p:spPr>
      </p:pic>
      <p:sp>
        <p:nvSpPr>
          <p:cNvPr id="15363" name="Заголовок 1"/>
          <p:cNvSpPr>
            <a:spLocks noGrp="1"/>
          </p:cNvSpPr>
          <p:nvPr>
            <p:ph type="title"/>
          </p:nvPr>
        </p:nvSpPr>
        <p:spPr>
          <a:xfrm>
            <a:off x="1295400" y="274638"/>
            <a:ext cx="4343400" cy="1143000"/>
          </a:xfrm>
        </p:spPr>
        <p:txBody>
          <a:bodyPr/>
          <a:lstStyle/>
          <a:p>
            <a:pPr eaLnBrk="1" hangingPunct="1"/>
            <a:r>
              <a:rPr lang="ru-RU" smtClean="0">
                <a:latin typeface="Monotype Corsiva" pitchFamily="66" charset="0"/>
              </a:rPr>
              <a:t>Акулья ремора:</a:t>
            </a:r>
          </a:p>
        </p:txBody>
      </p:sp>
      <p:sp>
        <p:nvSpPr>
          <p:cNvPr id="15364" name="Содержимое 2"/>
          <p:cNvSpPr>
            <a:spLocks noGrp="1"/>
          </p:cNvSpPr>
          <p:nvPr>
            <p:ph idx="1"/>
          </p:nvPr>
        </p:nvSpPr>
        <p:spPr>
          <a:xfrm>
            <a:off x="457200" y="1600200"/>
            <a:ext cx="4953000" cy="4525963"/>
          </a:xfrm>
        </p:spPr>
        <p:txBody>
          <a:bodyPr/>
          <a:lstStyle/>
          <a:p>
            <a:pPr eaLnBrk="1" hangingPunct="1">
              <a:buFontTx/>
              <a:buNone/>
            </a:pPr>
            <a:r>
              <a:rPr lang="ru-RU" sz="1800" smtClean="0">
                <a:latin typeface="Times New Roman" pitchFamily="18" charset="0"/>
                <a:cs typeface="Times New Roman" pitchFamily="18" charset="0"/>
              </a:rPr>
              <a:t>          Рыба-прилипала, или ремора, обладает присоской, которая занимает почти всю длину головы. Эта рыьа присасывается к другим рыбам, камням, а также к лодкам и кораблям. Она присасывается так прочно, что её легче разорвать, чем отцепить. Присоски есть и лягушек. Присоски либо имеют форму полушарообразной чаши с липкими краями и сильной мускулатурой, либо состоят из ряда складок кожи в виде узких карманов. Края прикладываются к поверхности, на которой надо держаться, при попытке оттянуть присоску глубина кармана увеличивается.</a:t>
            </a:r>
          </a:p>
          <a:p>
            <a:pPr eaLnBrk="1" hangingPunct="1">
              <a:buFontTx/>
              <a:buNone/>
            </a:pPr>
            <a:r>
              <a:rPr lang="ru-RU" sz="1800" smtClean="0">
                <a:latin typeface="Times New Roman" pitchFamily="18" charset="0"/>
                <a:cs typeface="Times New Roman" pitchFamily="18" charset="0"/>
              </a:rPr>
              <a:t>      Какое физическое явление наблюдается в присосках?</a:t>
            </a:r>
          </a:p>
        </p:txBody>
      </p:sp>
      <p:pic>
        <p:nvPicPr>
          <p:cNvPr id="15365" name="Picture 4" descr="C:\Users\1\Pictures\КАРТИНКИ\АНИМИРОВАННЫЕ КАРТИНКИ\1 (363).gif"/>
          <p:cNvPicPr>
            <a:picLocks noChangeAspect="1" noChangeArrowheads="1" noCrop="1"/>
          </p:cNvPicPr>
          <p:nvPr/>
        </p:nvPicPr>
        <p:blipFill>
          <a:blip r:embed="rId3"/>
          <a:srcRect/>
          <a:stretch>
            <a:fillRect/>
          </a:stretch>
        </p:blipFill>
        <p:spPr bwMode="auto">
          <a:xfrm>
            <a:off x="5791200" y="609600"/>
            <a:ext cx="1447800"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16387" name="Содержимое 2"/>
          <p:cNvSpPr>
            <a:spLocks noGrp="1"/>
          </p:cNvSpPr>
          <p:nvPr>
            <p:ph idx="1"/>
          </p:nvPr>
        </p:nvSpPr>
        <p:spPr>
          <a:xfrm>
            <a:off x="533400" y="1295400"/>
            <a:ext cx="4648200" cy="1981200"/>
          </a:xfrm>
        </p:spPr>
        <p:txBody>
          <a:bodyPr/>
          <a:lstStyle/>
          <a:p>
            <a:pPr eaLnBrk="1" hangingPunct="1">
              <a:buFontTx/>
              <a:buNone/>
            </a:pPr>
            <a:r>
              <a:rPr lang="ru-RU" sz="1800" smtClean="0">
                <a:latin typeface="Times New Roman" pitchFamily="18" charset="0"/>
                <a:cs typeface="Times New Roman" pitchFamily="18" charset="0"/>
              </a:rPr>
              <a:t>           Атмосферное давление- гидростатическое давление атмосферы на все находящиеся в ней предметы и земную поверхность. Атмосферное давление создается гравитационным притяжением воздуха к Земле.</a:t>
            </a:r>
          </a:p>
        </p:txBody>
      </p:sp>
      <p:pic>
        <p:nvPicPr>
          <p:cNvPr id="16388"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16389" name="Picture 2" descr="C:\Users\УЧМТЕЛЬ\Desktop\анимация\Таня\12123\a6b5c6c46b34.jpg"/>
          <p:cNvPicPr>
            <a:picLocks noChangeAspect="1" noChangeArrowheads="1"/>
          </p:cNvPicPr>
          <p:nvPr/>
        </p:nvPicPr>
        <p:blipFill>
          <a:blip r:embed="rId3"/>
          <a:srcRect/>
          <a:stretch>
            <a:fillRect/>
          </a:stretch>
        </p:blipFill>
        <p:spPr bwMode="auto">
          <a:xfrm>
            <a:off x="5562600" y="2514600"/>
            <a:ext cx="2819400" cy="3810000"/>
          </a:xfrm>
          <a:prstGeom prst="rect">
            <a:avLst/>
          </a:prstGeom>
          <a:noFill/>
          <a:ln w="9525">
            <a:noFill/>
            <a:miter lim="800000"/>
            <a:headEnd/>
            <a:tailEnd/>
          </a:ln>
        </p:spPr>
      </p:pic>
      <p:pic>
        <p:nvPicPr>
          <p:cNvPr id="16390" name="Picture 6" descr="Картинка 97 из 1757">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410200" y="1143000"/>
            <a:ext cx="1143000" cy="1338263"/>
          </a:xfrm>
          <a:prstGeom prst="rect">
            <a:avLst/>
          </a:prstGeom>
          <a:noFill/>
          <a:ln w="9525">
            <a:noFill/>
            <a:miter lim="800000"/>
            <a:headEnd/>
            <a:tailEnd/>
          </a:ln>
        </p:spPr>
      </p:pic>
      <p:pic>
        <p:nvPicPr>
          <p:cNvPr id="16391" name="Picture 6" descr="C:\Documents and Settings\Библиотека\Рабочий стол\Физика\ремора.jpeg"/>
          <p:cNvPicPr>
            <a:picLocks noChangeAspect="1" noChangeArrowheads="1"/>
          </p:cNvPicPr>
          <p:nvPr/>
        </p:nvPicPr>
        <p:blipFill>
          <a:blip r:embed="rId6"/>
          <a:srcRect/>
          <a:stretch>
            <a:fillRect/>
          </a:stretch>
        </p:blipFill>
        <p:spPr bwMode="auto">
          <a:xfrm>
            <a:off x="685800" y="4953000"/>
            <a:ext cx="3429000" cy="1485900"/>
          </a:xfrm>
          <a:prstGeom prst="rect">
            <a:avLst/>
          </a:prstGeom>
          <a:noFill/>
          <a:ln w="9525">
            <a:noFill/>
            <a:miter lim="800000"/>
            <a:headEnd/>
            <a:tailEnd/>
          </a:ln>
        </p:spPr>
      </p:pic>
      <p:pic>
        <p:nvPicPr>
          <p:cNvPr id="16392" name="Picture 7" descr="C:\Documents and Settings\Библиотека\Рабочий стол\Физика\ак.jpeg"/>
          <p:cNvPicPr>
            <a:picLocks noChangeAspect="1" noChangeArrowheads="1"/>
          </p:cNvPicPr>
          <p:nvPr/>
        </p:nvPicPr>
        <p:blipFill>
          <a:blip r:embed="rId7"/>
          <a:srcRect/>
          <a:stretch>
            <a:fillRect/>
          </a:stretch>
        </p:blipFill>
        <p:spPr bwMode="auto">
          <a:xfrm>
            <a:off x="2590800" y="3276600"/>
            <a:ext cx="3038475" cy="165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295400" y="274638"/>
            <a:ext cx="4343400" cy="1143000"/>
          </a:xfrm>
        </p:spPr>
        <p:txBody>
          <a:bodyPr/>
          <a:lstStyle/>
          <a:p>
            <a:pPr eaLnBrk="1" hangingPunct="1"/>
            <a:r>
              <a:rPr lang="ru-RU" smtClean="0">
                <a:latin typeface="Monotype Corsiva" pitchFamily="66" charset="0"/>
              </a:rPr>
              <a:t>Диффузия:</a:t>
            </a:r>
          </a:p>
        </p:txBody>
      </p:sp>
      <p:sp>
        <p:nvSpPr>
          <p:cNvPr id="17411" name="Содержимое 2"/>
          <p:cNvSpPr>
            <a:spLocks noGrp="1"/>
          </p:cNvSpPr>
          <p:nvPr>
            <p:ph idx="1"/>
          </p:nvPr>
        </p:nvSpPr>
        <p:spPr>
          <a:xfrm>
            <a:off x="457200" y="1600200"/>
            <a:ext cx="4953000" cy="2057400"/>
          </a:xfrm>
        </p:spPr>
        <p:txBody>
          <a:bodyPr/>
          <a:lstStyle/>
          <a:p>
            <a:pPr eaLnBrk="1" hangingPunct="1">
              <a:buFontTx/>
              <a:buNone/>
            </a:pPr>
            <a:r>
              <a:rPr lang="ru-RU" sz="1800" smtClean="0">
                <a:latin typeface="Times New Roman" pitchFamily="18" charset="0"/>
                <a:cs typeface="Times New Roman" pitchFamily="18" charset="0"/>
              </a:rPr>
              <a:t>          Большинство клопов, божьи коровки, некоторые листоеды вооружились для своей защиты: запах клопов отвратителен, а божьи коровки выделяют желтую ядовитую жидкость.</a:t>
            </a:r>
          </a:p>
          <a:p>
            <a:pPr eaLnBrk="1" hangingPunct="1">
              <a:buFontTx/>
              <a:buNone/>
            </a:pPr>
            <a:r>
              <a:rPr lang="ru-RU" sz="1800" smtClean="0">
                <a:latin typeface="Times New Roman" pitchFamily="18" charset="0"/>
                <a:cs typeface="Times New Roman" pitchFamily="18" charset="0"/>
              </a:rPr>
              <a:t>      Какое явление отвечает за передачу запахов?</a:t>
            </a:r>
          </a:p>
        </p:txBody>
      </p:sp>
      <p:pic>
        <p:nvPicPr>
          <p:cNvPr id="17412" name="Picture 3" descr="C:\Users\УЧМТЕЛЬ\Desktop\анимация\photo5502.gif"/>
          <p:cNvPicPr>
            <a:picLocks noChangeAspect="1" noChangeArrowheads="1" noCrop="1"/>
          </p:cNvPicPr>
          <p:nvPr/>
        </p:nvPicPr>
        <p:blipFill>
          <a:blip r:embed="rId2"/>
          <a:srcRect/>
          <a:stretch>
            <a:fillRect/>
          </a:stretch>
        </p:blipFill>
        <p:spPr bwMode="auto">
          <a:xfrm>
            <a:off x="6019800" y="609600"/>
            <a:ext cx="914400" cy="1566863"/>
          </a:xfrm>
          <a:prstGeom prst="rect">
            <a:avLst/>
          </a:prstGeom>
          <a:noFill/>
          <a:ln w="9525">
            <a:noFill/>
            <a:miter lim="800000"/>
            <a:headEnd/>
            <a:tailEnd/>
          </a:ln>
        </p:spPr>
      </p:pic>
      <p:pic>
        <p:nvPicPr>
          <p:cNvPr id="17413" name="Picture 6" descr="D:\анимация\87c735ec940b.gif"/>
          <p:cNvPicPr>
            <a:picLocks noChangeAspect="1" noChangeArrowheads="1" noCrop="1"/>
          </p:cNvPicPr>
          <p:nvPr/>
        </p:nvPicPr>
        <p:blipFill>
          <a:blip r:embed="rId3"/>
          <a:srcRect/>
          <a:stretch>
            <a:fillRect/>
          </a:stretch>
        </p:blipFill>
        <p:spPr bwMode="auto">
          <a:xfrm>
            <a:off x="685800" y="4572000"/>
            <a:ext cx="1676400" cy="1962150"/>
          </a:xfrm>
          <a:prstGeom prst="rect">
            <a:avLst/>
          </a:prstGeom>
          <a:noFill/>
          <a:ln w="9525">
            <a:noFill/>
            <a:miter lim="800000"/>
            <a:headEnd/>
            <a:tailEnd/>
          </a:ln>
        </p:spPr>
      </p:pic>
      <p:pic>
        <p:nvPicPr>
          <p:cNvPr id="17414" name="Picture 4" descr="C:\Users\1\Pictures\КАРТИНКИ\АНИМИРОВАННЫЕ КАРТИНКИ\1 (363).gif"/>
          <p:cNvPicPr>
            <a:picLocks noChangeAspect="1" noChangeArrowheads="1" noCrop="1"/>
          </p:cNvPicPr>
          <p:nvPr/>
        </p:nvPicPr>
        <p:blipFill>
          <a:blip r:embed="rId4"/>
          <a:srcRect/>
          <a:stretch>
            <a:fillRect/>
          </a:stretch>
        </p:blipFill>
        <p:spPr bwMode="auto">
          <a:xfrm>
            <a:off x="714375" y="3500438"/>
            <a:ext cx="1419225" cy="842962"/>
          </a:xfrm>
          <a:prstGeom prst="rect">
            <a:avLst/>
          </a:prstGeom>
          <a:noFill/>
          <a:ln w="9525">
            <a:noFill/>
            <a:miter lim="800000"/>
            <a:headEnd/>
            <a:tailEnd/>
          </a:ln>
        </p:spPr>
      </p:pic>
      <p:pic>
        <p:nvPicPr>
          <p:cNvPr id="17415" name="Picture 1" descr="C:\Documents and Settings\Admin\Рабочий стол\Презентации\Муравей Вопросик.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010400" y="1447800"/>
            <a:ext cx="762000" cy="1073150"/>
          </a:xfrm>
          <a:prstGeom prst="rect">
            <a:avLst/>
          </a:prstGeom>
          <a:noFill/>
          <a:ln w="9525">
            <a:noFill/>
            <a:miter lim="800000"/>
            <a:headEnd/>
            <a:tailEnd/>
          </a:ln>
        </p:spPr>
      </p:pic>
      <p:pic>
        <p:nvPicPr>
          <p:cNvPr id="17416" name="Picture 4" descr="tlya1"/>
          <p:cNvPicPr>
            <a:picLocks noChangeAspect="1" noChangeArrowheads="1"/>
          </p:cNvPicPr>
          <p:nvPr/>
        </p:nvPicPr>
        <p:blipFill>
          <a:blip r:embed="rId6"/>
          <a:srcRect/>
          <a:stretch>
            <a:fillRect/>
          </a:stretch>
        </p:blipFill>
        <p:spPr bwMode="auto">
          <a:xfrm>
            <a:off x="5334000" y="2667000"/>
            <a:ext cx="3200400" cy="3810000"/>
          </a:xfrm>
          <a:prstGeom prst="rect">
            <a:avLst/>
          </a:prstGeom>
          <a:noFill/>
          <a:ln w="9525">
            <a:noFill/>
            <a:miter lim="800000"/>
            <a:headEnd/>
            <a:tailEnd/>
          </a:ln>
        </p:spPr>
      </p:pic>
      <p:pic>
        <p:nvPicPr>
          <p:cNvPr id="17417" name="Picture 7" descr="чмчм"/>
          <p:cNvPicPr>
            <a:picLocks noChangeAspect="1" noChangeArrowheads="1" noCrop="1"/>
          </p:cNvPicPr>
          <p:nvPr/>
        </p:nvPicPr>
        <p:blipFill>
          <a:blip r:embed="rId7"/>
          <a:srcRect/>
          <a:stretch>
            <a:fillRect/>
          </a:stretch>
        </p:blipFill>
        <p:spPr bwMode="auto">
          <a:xfrm>
            <a:off x="2895600" y="3962400"/>
            <a:ext cx="2209800" cy="1144588"/>
          </a:xfrm>
          <a:prstGeom prst="rect">
            <a:avLst/>
          </a:prstGeom>
          <a:noFill/>
          <a:ln w="9525">
            <a:noFill/>
            <a:miter lim="800000"/>
            <a:headEnd/>
            <a:tailEnd/>
          </a:ln>
        </p:spPr>
      </p:pic>
      <p:pic>
        <p:nvPicPr>
          <p:cNvPr id="12" name="Picture 3" descr="xl_55b0c"/>
          <p:cNvPicPr>
            <a:picLocks noChangeAspect="1" noChangeArrowheads="1"/>
          </p:cNvPicPr>
          <p:nvPr/>
        </p:nvPicPr>
        <p:blipFill>
          <a:blip r:embed="rId8"/>
          <a:srcRect/>
          <a:stretch>
            <a:fillRect/>
          </a:stretch>
        </p:blipFill>
        <p:spPr bwMode="auto">
          <a:xfrm>
            <a:off x="5334000" y="2667000"/>
            <a:ext cx="32004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0" fill="hold"/>
                                        <p:tgtEl>
                                          <p:spTgt spid="12"/>
                                        </p:tgtEl>
                                        <p:attrNameLst>
                                          <p:attrName>ppt_w</p:attrName>
                                        </p:attrNameLst>
                                      </p:cBhvr>
                                      <p:tavLst>
                                        <p:tav tm="0">
                                          <p:val>
                                            <p:strVal val="#ppt_w*0.70"/>
                                          </p:val>
                                        </p:tav>
                                        <p:tav tm="100000">
                                          <p:val>
                                            <p:strVal val="#ppt_w"/>
                                          </p:val>
                                        </p:tav>
                                      </p:tavLst>
                                    </p:anim>
                                    <p:anim calcmode="lin" valueType="num">
                                      <p:cBhvr>
                                        <p:cTn id="13" dur="5000" fill="hold"/>
                                        <p:tgtEl>
                                          <p:spTgt spid="12"/>
                                        </p:tgtEl>
                                        <p:attrNameLst>
                                          <p:attrName>ppt_h</p:attrName>
                                        </p:attrNameLst>
                                      </p:cBhvr>
                                      <p:tavLst>
                                        <p:tav tm="0">
                                          <p:val>
                                            <p:strVal val="#ppt_h"/>
                                          </p:val>
                                        </p:tav>
                                        <p:tav tm="100000">
                                          <p:val>
                                            <p:strVal val="#ppt_h"/>
                                          </p:val>
                                        </p:tav>
                                      </p:tavLst>
                                    </p:anim>
                                    <p:animEffect transition="in" filter="fade">
                                      <p:cBhvr>
                                        <p:cTn id="14"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УЧМТЕЛЬ\Desktop\анимация\Таня\12123\1191269165_c4123.jpg"/>
          <p:cNvPicPr>
            <a:picLocks noChangeAspect="1" noChangeArrowheads="1"/>
          </p:cNvPicPr>
          <p:nvPr/>
        </p:nvPicPr>
        <p:blipFill>
          <a:blip r:embed="rId2"/>
          <a:srcRect/>
          <a:stretch>
            <a:fillRect/>
          </a:stretch>
        </p:blipFill>
        <p:spPr bwMode="auto">
          <a:xfrm>
            <a:off x="3962400" y="1981200"/>
            <a:ext cx="4533900" cy="4572000"/>
          </a:xfrm>
          <a:prstGeom prst="rect">
            <a:avLst/>
          </a:prstGeom>
          <a:noFill/>
          <a:ln w="9525">
            <a:noFill/>
            <a:miter lim="800000"/>
            <a:headEnd/>
            <a:tailEnd/>
          </a:ln>
        </p:spPr>
      </p:pic>
      <p:sp>
        <p:nvSpPr>
          <p:cNvPr id="18435"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18436" name="Содержимое 2"/>
          <p:cNvSpPr>
            <a:spLocks noGrp="1"/>
          </p:cNvSpPr>
          <p:nvPr>
            <p:ph idx="1"/>
          </p:nvPr>
        </p:nvSpPr>
        <p:spPr>
          <a:xfrm>
            <a:off x="533400" y="1295400"/>
            <a:ext cx="4648200" cy="1981200"/>
          </a:xfrm>
        </p:spPr>
        <p:txBody>
          <a:bodyPr/>
          <a:lstStyle/>
          <a:p>
            <a:pPr eaLnBrk="1" hangingPunct="1">
              <a:buFontTx/>
              <a:buNone/>
            </a:pPr>
            <a:r>
              <a:rPr lang="ru-RU" sz="1800" smtClean="0">
                <a:latin typeface="Times New Roman" pitchFamily="18" charset="0"/>
                <a:cs typeface="Times New Roman" pitchFamily="18" charset="0"/>
              </a:rPr>
              <a:t>           Диффузия- явление самопроизвольного проникновения одного вещества в другое  вещество, обусловленное тепловым движением атомов, молекул, ионов и других частиц.</a:t>
            </a:r>
          </a:p>
        </p:txBody>
      </p:sp>
      <p:pic>
        <p:nvPicPr>
          <p:cNvPr id="18437" name="Picture 2" descr="C:\Users\УЧМТЕЛЬ\Desktop\анимация\Таня\12123\умник.png"/>
          <p:cNvPicPr>
            <a:picLocks noChangeAspect="1" noChangeArrowheads="1"/>
          </p:cNvPicPr>
          <p:nvPr/>
        </p:nvPicPr>
        <p:blipFill>
          <a:blip r:embed="rId3"/>
          <a:srcRect/>
          <a:stretch>
            <a:fillRect/>
          </a:stretch>
        </p:blipFill>
        <p:spPr bwMode="auto">
          <a:xfrm>
            <a:off x="6858000" y="304800"/>
            <a:ext cx="1295400" cy="1905000"/>
          </a:xfrm>
          <a:prstGeom prst="rect">
            <a:avLst/>
          </a:prstGeom>
          <a:noFill/>
          <a:ln w="9525">
            <a:noFill/>
            <a:miter lim="800000"/>
            <a:headEnd/>
            <a:tailEnd/>
          </a:ln>
        </p:spPr>
      </p:pic>
      <p:pic>
        <p:nvPicPr>
          <p:cNvPr id="18438" name="Picture 6" descr="Картинка 97 из 1757">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62600" y="1143000"/>
            <a:ext cx="1138238" cy="981075"/>
          </a:xfrm>
          <a:prstGeom prst="rect">
            <a:avLst/>
          </a:prstGeom>
          <a:noFill/>
          <a:ln w="9525">
            <a:noFill/>
            <a:miter lim="800000"/>
            <a:headEnd/>
            <a:tailEnd/>
          </a:ln>
        </p:spPr>
      </p:pic>
      <p:pic>
        <p:nvPicPr>
          <p:cNvPr id="18439" name="Picture 6" descr="C:\Documents and Settings\Библиотека\Рабочий стол\Физика\ап.jpeg"/>
          <p:cNvPicPr>
            <a:picLocks noChangeAspect="1" noChangeArrowheads="1"/>
          </p:cNvPicPr>
          <p:nvPr/>
        </p:nvPicPr>
        <p:blipFill>
          <a:blip r:embed="rId6"/>
          <a:srcRect/>
          <a:stretch>
            <a:fillRect/>
          </a:stretch>
        </p:blipFill>
        <p:spPr bwMode="auto">
          <a:xfrm>
            <a:off x="609600" y="3352800"/>
            <a:ext cx="3124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95400" y="274638"/>
            <a:ext cx="4343400" cy="1143000"/>
          </a:xfrm>
        </p:spPr>
        <p:txBody>
          <a:bodyPr/>
          <a:lstStyle/>
          <a:p>
            <a:pPr eaLnBrk="1" hangingPunct="1"/>
            <a:r>
              <a:rPr lang="ru-RU" smtClean="0">
                <a:latin typeface="Monotype Corsiva" pitchFamily="66" charset="0"/>
              </a:rPr>
              <a:t>Фагак:</a:t>
            </a:r>
          </a:p>
        </p:txBody>
      </p:sp>
      <p:sp>
        <p:nvSpPr>
          <p:cNvPr id="19459" name="Содержимое 2"/>
          <p:cNvSpPr>
            <a:spLocks noGrp="1"/>
          </p:cNvSpPr>
          <p:nvPr>
            <p:ph idx="1"/>
          </p:nvPr>
        </p:nvSpPr>
        <p:spPr>
          <a:xfrm>
            <a:off x="533400" y="1600200"/>
            <a:ext cx="7620000" cy="4953000"/>
          </a:xfrm>
        </p:spPr>
        <p:txBody>
          <a:bodyPr/>
          <a:lstStyle/>
          <a:p>
            <a:pPr eaLnBrk="1" hangingPunct="1">
              <a:buFontTx/>
              <a:buNone/>
            </a:pPr>
            <a:r>
              <a:rPr lang="ru-RU" sz="1800" smtClean="0">
                <a:latin typeface="Times New Roman" pitchFamily="18" charset="0"/>
                <a:cs typeface="Times New Roman" pitchFamily="18" charset="0"/>
              </a:rPr>
              <a:t>          У костных рыб есть орган, называемый плавательным пузырем и являющийся своеобразным гидростатическим устройством. При увеличении объема пузыря рыба поднимается, при уменьшении объема пузыря рыба опускается.</a:t>
            </a:r>
          </a:p>
          <a:p>
            <a:pPr eaLnBrk="1" hangingPunct="1">
              <a:buFontTx/>
              <a:buNone/>
            </a:pPr>
            <a:r>
              <a:rPr lang="ru-RU" sz="1800" smtClean="0">
                <a:latin typeface="Times New Roman" pitchFamily="18" charset="0"/>
                <a:cs typeface="Times New Roman" pitchFamily="18" charset="0"/>
              </a:rPr>
              <a:t>            В  Средиземном море, у берегов Египта, водится удивительная рыба фагак. Приближение опасности заставляет фагака быстро заглатывать воду. При этом в пищеводе рыбы происходит бурное разложение продуктов питания с выделением значительного количества газов. Газы заполняют не только действующую полость пищевода, но и имеющийся при ней слепой вырост. В результате тело фагака сильно раздувается, и он быстро всплывает на поверхность водоема. Здесь он плавает, повиснув вверх брюхом. Пока выделившиеся в его организме газы не улетучатся. После этого он снова опускается на дно.</a:t>
            </a:r>
          </a:p>
          <a:p>
            <a:pPr eaLnBrk="1" hangingPunct="1">
              <a:buFontTx/>
              <a:buNone/>
            </a:pPr>
            <a:r>
              <a:rPr lang="ru-RU" sz="1800" smtClean="0">
                <a:latin typeface="Times New Roman" pitchFamily="18" charset="0"/>
                <a:cs typeface="Times New Roman" pitchFamily="18" charset="0"/>
              </a:rPr>
              <a:t>       Какая сила действует на рыб при всплытии на поверхность воды?</a:t>
            </a:r>
          </a:p>
        </p:txBody>
      </p:sp>
      <p:pic>
        <p:nvPicPr>
          <p:cNvPr id="19460" name="Picture 4" descr="C:\Users\1\Pictures\КАРТИНКИ\АНИМИРОВАННЫЕ КАРТИНКИ\1 (363).gif"/>
          <p:cNvPicPr>
            <a:picLocks noChangeAspect="1" noChangeArrowheads="1" noCrop="1"/>
          </p:cNvPicPr>
          <p:nvPr/>
        </p:nvPicPr>
        <p:blipFill>
          <a:blip r:embed="rId2"/>
          <a:srcRect/>
          <a:stretch>
            <a:fillRect/>
          </a:stretch>
        </p:blipFill>
        <p:spPr bwMode="auto">
          <a:xfrm>
            <a:off x="838200" y="5867400"/>
            <a:ext cx="1266825"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20483" name="Содержимое 2"/>
          <p:cNvSpPr>
            <a:spLocks noGrp="1"/>
          </p:cNvSpPr>
          <p:nvPr>
            <p:ph idx="1"/>
          </p:nvPr>
        </p:nvSpPr>
        <p:spPr>
          <a:xfrm>
            <a:off x="533400" y="1295400"/>
            <a:ext cx="6248400" cy="5181600"/>
          </a:xfrm>
        </p:spPr>
        <p:txBody>
          <a:bodyPr/>
          <a:lstStyle/>
          <a:p>
            <a:pPr eaLnBrk="1" hangingPunct="1">
              <a:buFontTx/>
              <a:buNone/>
            </a:pPr>
            <a:r>
              <a:rPr lang="ru-RU" sz="1800" smtClean="0">
                <a:latin typeface="Times New Roman" pitchFamily="18" charset="0"/>
                <a:cs typeface="Times New Roman" pitchFamily="18" charset="0"/>
              </a:rPr>
              <a:t>           Архимеда закон, закон статики жидкостей и газов, согласно которому на всякое тело, погруженное в жидкость (или газ), действует со стороны этой жидкости (или газа), поддерживающая сила равная весу вытесненной телом жидкости (газа), направленная вверх и приложенная к центру тяжести вытесненного объема.</a:t>
            </a:r>
          </a:p>
          <a:p>
            <a:pPr eaLnBrk="1" hangingPunct="1">
              <a:buFontTx/>
              <a:buNone/>
            </a:pPr>
            <a:r>
              <a:rPr lang="ru-RU" sz="1800" smtClean="0">
                <a:latin typeface="Times New Roman" pitchFamily="18" charset="0"/>
                <a:cs typeface="Times New Roman" pitchFamily="18" charset="0"/>
              </a:rPr>
              <a:t>      Поддерживающую силу называют также архимедовой, или гидростатической подъемной силой. Если тело плотно лежит на дне, то давление жидкости только сильнее прижимает его ко дну.</a:t>
            </a:r>
          </a:p>
          <a:p>
            <a:pPr eaLnBrk="1" hangingPunct="1">
              <a:buFontTx/>
              <a:buNone/>
            </a:pPr>
            <a:r>
              <a:rPr lang="ru-RU" sz="1800" smtClean="0">
                <a:latin typeface="Times New Roman" pitchFamily="18" charset="0"/>
                <a:cs typeface="Times New Roman" pitchFamily="18" charset="0"/>
              </a:rPr>
              <a:t>            Если вес тела меньше поддерживающей силы, тело всплывает на поверхность жидкости до тех пор, пока вес вытесненной погруженной частью тела жидкости не станет равным поддерживающей силе. Если вес тела больше поддерживающей силы, тело тонет; если же вес тела равен поддерживающей силе, тело плавает внутри жидкости.</a:t>
            </a:r>
          </a:p>
          <a:p>
            <a:pPr eaLnBrk="1" hangingPunct="1">
              <a:buFontTx/>
              <a:buNone/>
            </a:pPr>
            <a:r>
              <a:rPr lang="ru-RU" sz="1800" smtClean="0">
                <a:latin typeface="Times New Roman" pitchFamily="18" charset="0"/>
                <a:cs typeface="Times New Roman" pitchFamily="18" charset="0"/>
              </a:rPr>
              <a:t>       </a:t>
            </a:r>
          </a:p>
        </p:txBody>
      </p:sp>
      <p:pic>
        <p:nvPicPr>
          <p:cNvPr id="20484"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20485" name="Picture 6" descr="Картинка 97 из 1757">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67400" y="381000"/>
            <a:ext cx="909638" cy="904875"/>
          </a:xfrm>
          <a:prstGeom prst="rect">
            <a:avLst/>
          </a:prstGeom>
          <a:noFill/>
          <a:ln w="9525">
            <a:noFill/>
            <a:miter lim="800000"/>
            <a:headEnd/>
            <a:tailEnd/>
          </a:ln>
        </p:spPr>
      </p:pic>
      <p:pic>
        <p:nvPicPr>
          <p:cNvPr id="20486" name="Picture 6" descr="C:\Documents and Settings\Библиотека\Рабочий стол\Физика\фагак.jpg"/>
          <p:cNvPicPr>
            <a:picLocks noChangeAspect="1" noChangeArrowheads="1"/>
          </p:cNvPicPr>
          <p:nvPr/>
        </p:nvPicPr>
        <p:blipFill>
          <a:blip r:embed="rId5"/>
          <a:srcRect/>
          <a:stretch>
            <a:fillRect/>
          </a:stretch>
        </p:blipFill>
        <p:spPr bwMode="auto">
          <a:xfrm>
            <a:off x="6629400" y="3124200"/>
            <a:ext cx="2209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295400" y="274638"/>
            <a:ext cx="4343400" cy="1143000"/>
          </a:xfrm>
        </p:spPr>
        <p:txBody>
          <a:bodyPr/>
          <a:lstStyle/>
          <a:p>
            <a:pPr eaLnBrk="1" hangingPunct="1"/>
            <a:r>
              <a:rPr lang="ru-RU" smtClean="0">
                <a:latin typeface="Monotype Corsiva" pitchFamily="66" charset="0"/>
              </a:rPr>
              <a:t>Кальмары:</a:t>
            </a:r>
          </a:p>
        </p:txBody>
      </p:sp>
      <p:sp>
        <p:nvSpPr>
          <p:cNvPr id="21507" name="Содержимое 2"/>
          <p:cNvSpPr>
            <a:spLocks noGrp="1"/>
          </p:cNvSpPr>
          <p:nvPr>
            <p:ph idx="1"/>
          </p:nvPr>
        </p:nvSpPr>
        <p:spPr>
          <a:xfrm>
            <a:off x="457200" y="1600200"/>
            <a:ext cx="5791200" cy="2667000"/>
          </a:xfrm>
        </p:spPr>
        <p:txBody>
          <a:bodyPr/>
          <a:lstStyle/>
          <a:p>
            <a:pPr eaLnBrk="1" hangingPunct="1">
              <a:buFontTx/>
              <a:buNone/>
            </a:pPr>
            <a:r>
              <a:rPr lang="ru-RU" sz="1800" smtClean="0">
                <a:latin typeface="Times New Roman" pitchFamily="18" charset="0"/>
                <a:cs typeface="Times New Roman" pitchFamily="18" charset="0"/>
              </a:rPr>
              <a:t>          Принципиально новый метод проектирования подводных кораблей могут подсказать инженерам, например, кальмары, представители морских головоногих, имеющих в зоологической литературе название цефалоподы.</a:t>
            </a:r>
          </a:p>
          <a:p>
            <a:pPr eaLnBrk="1" hangingPunct="1">
              <a:buFontTx/>
              <a:buNone/>
            </a:pPr>
            <a:r>
              <a:rPr lang="ru-RU" sz="1800" smtClean="0">
                <a:latin typeface="Times New Roman" pitchFamily="18" charset="0"/>
                <a:cs typeface="Times New Roman" pitchFamily="18" charset="0"/>
              </a:rPr>
              <a:t>      Иногда кальмар «выстреливает» так высоко, что попадает на палубу проходящего судна. </a:t>
            </a:r>
          </a:p>
          <a:p>
            <a:pPr eaLnBrk="1" hangingPunct="1">
              <a:buFontTx/>
              <a:buNone/>
            </a:pPr>
            <a:r>
              <a:rPr lang="ru-RU" sz="1800" smtClean="0">
                <a:latin typeface="Times New Roman" pitchFamily="18" charset="0"/>
                <a:cs typeface="Times New Roman" pitchFamily="18" charset="0"/>
              </a:rPr>
              <a:t>      Эти кальмары известны у моряков под названием?</a:t>
            </a:r>
          </a:p>
          <a:p>
            <a:pPr eaLnBrk="1" hangingPunct="1">
              <a:buFontTx/>
              <a:buNone/>
            </a:pPr>
            <a:r>
              <a:rPr lang="ru-RU" sz="1800" smtClean="0">
                <a:latin typeface="Times New Roman" pitchFamily="18" charset="0"/>
                <a:cs typeface="Times New Roman" pitchFamily="18" charset="0"/>
              </a:rPr>
              <a:t>      </a:t>
            </a:r>
          </a:p>
          <a:p>
            <a:pPr eaLnBrk="1" hangingPunct="1">
              <a:buFontTx/>
              <a:buNone/>
            </a:pPr>
            <a:r>
              <a:rPr lang="ru-RU" sz="1800" smtClean="0">
                <a:latin typeface="Times New Roman" pitchFamily="18" charset="0"/>
                <a:cs typeface="Times New Roman" pitchFamily="18" charset="0"/>
              </a:rPr>
              <a:t>           </a:t>
            </a:r>
          </a:p>
          <a:p>
            <a:pPr eaLnBrk="1" hangingPunct="1">
              <a:buFontTx/>
              <a:buNone/>
            </a:pPr>
            <a:r>
              <a:rPr lang="ru-RU" sz="1800" smtClean="0">
                <a:latin typeface="Times New Roman" pitchFamily="18" charset="0"/>
                <a:cs typeface="Times New Roman" pitchFamily="18" charset="0"/>
              </a:rPr>
              <a:t>      </a:t>
            </a:r>
          </a:p>
        </p:txBody>
      </p:sp>
      <p:sp>
        <p:nvSpPr>
          <p:cNvPr id="4" name="Прямоугольник 3"/>
          <p:cNvSpPr>
            <a:spLocks noChangeArrowheads="1"/>
          </p:cNvSpPr>
          <p:nvPr/>
        </p:nvSpPr>
        <p:spPr bwMode="auto">
          <a:xfrm>
            <a:off x="2819400" y="4419600"/>
            <a:ext cx="5105400" cy="830263"/>
          </a:xfrm>
          <a:prstGeom prst="rect">
            <a:avLst/>
          </a:prstGeom>
          <a:noFill/>
          <a:ln w="9525">
            <a:noFill/>
            <a:miter lim="800000"/>
            <a:headEnd/>
            <a:tailEnd/>
          </a:ln>
        </p:spPr>
        <p:txBody>
          <a:bodyPr>
            <a:spAutoFit/>
          </a:bodyPr>
          <a:lstStyle/>
          <a:p>
            <a:r>
              <a:rPr lang="ru-RU" sz="2400">
                <a:latin typeface="Monotype Corsiva" pitchFamily="66" charset="0"/>
              </a:rPr>
              <a:t>Летающие кальмары, живые ракеты, живые стрелы</a:t>
            </a:r>
          </a:p>
        </p:txBody>
      </p:sp>
      <p:pic>
        <p:nvPicPr>
          <p:cNvPr id="21509" name="Picture 4" descr="C:\Users\1\Pictures\КАРТИНКИ\АНИМИРОВАННЫЕ КАРТИНКИ\1 (363).gif"/>
          <p:cNvPicPr>
            <a:picLocks noChangeAspect="1" noChangeArrowheads="1" noCrop="1"/>
          </p:cNvPicPr>
          <p:nvPr/>
        </p:nvPicPr>
        <p:blipFill>
          <a:blip r:embed="rId2"/>
          <a:srcRect/>
          <a:stretch>
            <a:fillRect/>
          </a:stretch>
        </p:blipFill>
        <p:spPr bwMode="auto">
          <a:xfrm>
            <a:off x="990600" y="4267200"/>
            <a:ext cx="1038225" cy="838200"/>
          </a:xfrm>
          <a:prstGeom prst="rect">
            <a:avLst/>
          </a:prstGeom>
          <a:noFill/>
          <a:ln w="9525">
            <a:noFill/>
            <a:miter lim="800000"/>
            <a:headEnd/>
            <a:tailEnd/>
          </a:ln>
        </p:spPr>
      </p:pic>
      <p:pic>
        <p:nvPicPr>
          <p:cNvPr id="21510" name="Picture 6" descr="C:\Documents and Settings\Библиотека\Рабочий стол\Физика\каль.jpeg"/>
          <p:cNvPicPr>
            <a:picLocks noChangeAspect="1" noChangeArrowheads="1"/>
          </p:cNvPicPr>
          <p:nvPr/>
        </p:nvPicPr>
        <p:blipFill>
          <a:blip r:embed="rId3"/>
          <a:srcRect/>
          <a:stretch>
            <a:fillRect/>
          </a:stretch>
        </p:blipFill>
        <p:spPr bwMode="auto">
          <a:xfrm>
            <a:off x="6096000" y="990600"/>
            <a:ext cx="21336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dirty="0" smtClean="0">
                <a:latin typeface="Monotype Corsiva" pitchFamily="66" charset="0"/>
              </a:rPr>
              <a:t>Физика вокруг </a:t>
            </a:r>
            <a:r>
              <a:rPr lang="ru-RU" dirty="0" smtClean="0">
                <a:latin typeface="Monotype Corsiva" pitchFamily="66" charset="0"/>
              </a:rPr>
              <a:t>нас…</a:t>
            </a:r>
            <a:endParaRPr lang="ru-RU" dirty="0" smtClean="0"/>
          </a:p>
        </p:txBody>
      </p:sp>
      <p:pic>
        <p:nvPicPr>
          <p:cNvPr id="4099" name="Picture 5" descr="C:\Documents and Settings\Библиотека\Рабочий стол\Физика\б.gif"/>
          <p:cNvPicPr>
            <a:picLocks noGrp="1" noChangeAspect="1" noChangeArrowheads="1"/>
          </p:cNvPicPr>
          <p:nvPr>
            <p:ph idx="1"/>
          </p:nvPr>
        </p:nvPicPr>
        <p:blipFill>
          <a:blip r:embed="rId2"/>
          <a:srcRect/>
          <a:stretch>
            <a:fillRect/>
          </a:stretch>
        </p:blipFill>
        <p:spPr>
          <a:xfrm>
            <a:off x="609600" y="1524000"/>
            <a:ext cx="7848600" cy="4953000"/>
          </a:xfrm>
          <a:noFill/>
        </p:spPr>
      </p:pic>
      <p:pic>
        <p:nvPicPr>
          <p:cNvPr id="4100" name="Picture 4" descr="C:\Users\УЧМТЕЛЬ\Desktop\анимация\Таня\наука\nauka.jpg"/>
          <p:cNvPicPr>
            <a:picLocks noChangeAspect="1" noChangeArrowheads="1"/>
          </p:cNvPicPr>
          <p:nvPr/>
        </p:nvPicPr>
        <p:blipFill>
          <a:blip r:embed="rId3"/>
          <a:srcRect/>
          <a:stretch>
            <a:fillRect/>
          </a:stretch>
        </p:blipFill>
        <p:spPr bwMode="auto">
          <a:xfrm>
            <a:off x="1066800" y="1981200"/>
            <a:ext cx="3276600" cy="1562100"/>
          </a:xfrm>
          <a:prstGeom prst="rect">
            <a:avLst/>
          </a:prstGeom>
          <a:noFill/>
          <a:ln w="9525">
            <a:noFill/>
            <a:miter lim="800000"/>
            <a:headEnd/>
            <a:tailEnd/>
          </a:ln>
        </p:spPr>
      </p:pic>
      <p:pic>
        <p:nvPicPr>
          <p:cNvPr id="4101" name="Picture 228" descr="C:\Documents and Settings\Библиотека\Рабочий стол\Физика\з.jpeg"/>
          <p:cNvPicPr>
            <a:picLocks noChangeAspect="1" noChangeArrowheads="1"/>
          </p:cNvPicPr>
          <p:nvPr/>
        </p:nvPicPr>
        <p:blipFill>
          <a:blip r:embed="rId4"/>
          <a:srcRect/>
          <a:stretch>
            <a:fillRect/>
          </a:stretch>
        </p:blipFill>
        <p:spPr bwMode="auto">
          <a:xfrm rot="-1120292">
            <a:off x="3081338" y="4957763"/>
            <a:ext cx="1463675" cy="113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22531" name="Содержимое 2"/>
          <p:cNvSpPr>
            <a:spLocks noGrp="1"/>
          </p:cNvSpPr>
          <p:nvPr>
            <p:ph idx="1"/>
          </p:nvPr>
        </p:nvSpPr>
        <p:spPr>
          <a:xfrm>
            <a:off x="685800" y="1295400"/>
            <a:ext cx="5029200" cy="3657600"/>
          </a:xfrm>
        </p:spPr>
        <p:txBody>
          <a:bodyPr/>
          <a:lstStyle/>
          <a:p>
            <a:pPr eaLnBrk="1" hangingPunct="1">
              <a:buFontTx/>
              <a:buNone/>
            </a:pPr>
            <a:r>
              <a:rPr lang="ru-RU" sz="1800" smtClean="0">
                <a:latin typeface="Times New Roman" pitchFamily="18" charset="0"/>
                <a:cs typeface="Times New Roman" pitchFamily="18" charset="0"/>
              </a:rPr>
              <a:t>           Кальмары принадлежат к числу самых быстрых пловцов, уступая в скорости только таким спринтерам моря, как меч- рыба, тунцы и дельфины. Диапазон скорости плавания от 35км/ч до 70км/ч. Спасаясь от погони, некоторые кальмары могут даже вылетать из воды и, подобно летучим рыбам, проноситься над волнами 50м. Высота полета над водой 7м.</a:t>
            </a:r>
          </a:p>
        </p:txBody>
      </p:sp>
      <p:pic>
        <p:nvPicPr>
          <p:cNvPr id="22532"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21509" name="Picture 5" descr="C:\Users\УЧМТЕЛЬ\Desktop\анимация\40.gif"/>
          <p:cNvPicPr>
            <a:picLocks noChangeAspect="1" noChangeArrowheads="1" noCrop="1"/>
          </p:cNvPicPr>
          <p:nvPr/>
        </p:nvPicPr>
        <p:blipFill>
          <a:blip r:embed="rId3"/>
          <a:srcRect/>
          <a:stretch>
            <a:fillRect/>
          </a:stretch>
        </p:blipFill>
        <p:spPr bwMode="auto">
          <a:xfrm>
            <a:off x="5410200" y="2590800"/>
            <a:ext cx="3124200" cy="358140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2534" name="Picture 6" descr="Картинка 97 из 1757">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91200" y="1219200"/>
            <a:ext cx="833438" cy="981075"/>
          </a:xfrm>
          <a:prstGeom prst="rect">
            <a:avLst/>
          </a:prstGeom>
          <a:noFill/>
          <a:ln w="9525">
            <a:noFill/>
            <a:miter lim="800000"/>
            <a:headEnd/>
            <a:tailEnd/>
          </a:ln>
        </p:spPr>
      </p:pic>
      <p:pic>
        <p:nvPicPr>
          <p:cNvPr id="22535" name="Picture 6" descr="C:\Documents and Settings\Библиотека\Рабочий стол\Физика\ка.jpeg"/>
          <p:cNvPicPr>
            <a:picLocks noChangeAspect="1" noChangeArrowheads="1"/>
          </p:cNvPicPr>
          <p:nvPr/>
        </p:nvPicPr>
        <p:blipFill>
          <a:blip r:embed="rId6"/>
          <a:srcRect/>
          <a:stretch>
            <a:fillRect/>
          </a:stretch>
        </p:blipFill>
        <p:spPr bwMode="auto">
          <a:xfrm>
            <a:off x="1219200" y="3962400"/>
            <a:ext cx="4114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762000" y="381000"/>
            <a:ext cx="7696200" cy="6096000"/>
          </a:xfrm>
        </p:spPr>
        <p:txBody>
          <a:bodyPr/>
          <a:lstStyle/>
          <a:p>
            <a:pPr eaLnBrk="1" hangingPunct="1">
              <a:buFontTx/>
              <a:buNone/>
            </a:pPr>
            <a:r>
              <a:rPr lang="ru-RU" sz="1800" smtClean="0">
                <a:latin typeface="Times New Roman" pitchFamily="18" charset="0"/>
                <a:cs typeface="Times New Roman" pitchFamily="18" charset="0"/>
              </a:rPr>
              <a:t>             Летучие мыши и дельфины- два отряда млекопитающих, у которых есть необычные способности. Почему летучие мыши могут уверенно летать в полнейшей темноте? Итальянский натуралист Л. Спалланцани заинтересовался этим вопросом в конце 18 века и провел ряд опытов: летучие мыши, лишенные зрения, продолжают спокойно порхать в тесном помещении, по- прежнему прекрасно ориентируясь в темноте. При этом они полностью сохраняют  способность охотиться за насекомыми. В то же время мыши, у которых уши залеплены воском, становятся беспомощными- они теряют ориентировку и все время натыкаются на разные препятствия. </a:t>
            </a:r>
          </a:p>
          <a:p>
            <a:pPr eaLnBrk="1" hangingPunct="1">
              <a:buFontTx/>
              <a:buNone/>
            </a:pPr>
            <a:r>
              <a:rPr lang="ru-RU" sz="1800" smtClean="0">
                <a:latin typeface="Times New Roman" pitchFamily="18" charset="0"/>
                <a:cs typeface="Times New Roman" pitchFamily="18" charset="0"/>
              </a:rPr>
              <a:t>      Вывод: Ориентируются в темноте при помощи слуха.  </a:t>
            </a:r>
          </a:p>
          <a:p>
            <a:pPr eaLnBrk="1" hangingPunct="1">
              <a:buFontTx/>
              <a:buNone/>
            </a:pPr>
            <a:r>
              <a:rPr lang="ru-RU" sz="1800" smtClean="0">
                <a:latin typeface="Times New Roman" pitchFamily="18" charset="0"/>
                <a:cs typeface="Times New Roman" pitchFamily="18" charset="0"/>
              </a:rPr>
              <a:t>            Во время полета мышь излучает короткие ультразвуковые сигналы  на частоте около 8*10 </a:t>
            </a:r>
            <a:r>
              <a:rPr lang="ru-RU" sz="1800" baseline="30000" smtClean="0">
                <a:latin typeface="Times New Roman" pitchFamily="18" charset="0"/>
                <a:cs typeface="Times New Roman" pitchFamily="18" charset="0"/>
              </a:rPr>
              <a:t>4</a:t>
            </a:r>
            <a:r>
              <a:rPr lang="ru-RU" sz="1800" smtClean="0">
                <a:latin typeface="Times New Roman" pitchFamily="18" charset="0"/>
                <a:cs typeface="Times New Roman" pitchFamily="18" charset="0"/>
              </a:rPr>
              <a:t> Гц, а затем воспринимает эхо-сигналы, которые приходят к ней от ближайших препятствий и от пролетающих вблизи насекомых. Дельфин способен воспринимать очень слабые эхо-сигналы в сильнейшем шуме. Например он прекрасно «замечает»маленькую рыбку, появившуюся на расстоянии 50м.</a:t>
            </a:r>
          </a:p>
          <a:p>
            <a:pPr eaLnBrk="1" hangingPunct="1">
              <a:buFontTx/>
              <a:buNone/>
            </a:pPr>
            <a:r>
              <a:rPr lang="ru-RU" sz="1800" smtClean="0">
                <a:latin typeface="Times New Roman" pitchFamily="18" charset="0"/>
                <a:cs typeface="Times New Roman" pitchFamily="18" charset="0"/>
              </a:rPr>
              <a:t>             Сонары имеются также и у ряда других животных: у кашалотов, у птиц, обитающих в Америке, гуахаро, у стрижей- саланганов, обитающих в Индонезии.</a:t>
            </a:r>
          </a:p>
          <a:p>
            <a:pPr eaLnBrk="1" hangingPunct="1">
              <a:buFontTx/>
              <a:buNone/>
            </a:pPr>
            <a:r>
              <a:rPr lang="ru-RU" sz="1800" smtClean="0">
                <a:latin typeface="Times New Roman" pitchFamily="18" charset="0"/>
                <a:cs typeface="Times New Roman" pitchFamily="18" charset="0"/>
              </a:rPr>
              <a:t>      Как называют способ ориентировки по ультразвуковому эху?</a:t>
            </a:r>
          </a:p>
          <a:p>
            <a:pPr eaLnBrk="1" hangingPunct="1">
              <a:buFontTx/>
              <a:buNone/>
            </a:pPr>
            <a:r>
              <a:rPr lang="ru-RU" sz="1800" smtClean="0">
                <a:latin typeface="Times New Roman" pitchFamily="18" charset="0"/>
                <a:cs typeface="Times New Roman" pitchFamily="18" charset="0"/>
              </a:rPr>
              <a:t>           </a:t>
            </a:r>
          </a:p>
          <a:p>
            <a:pPr eaLnBrk="1" hangingPunct="1">
              <a:buFontTx/>
              <a:buNone/>
            </a:pPr>
            <a:r>
              <a:rPr lang="ru-RU" sz="1800" smtClean="0">
                <a:latin typeface="Times New Roman" pitchFamily="18" charset="0"/>
                <a:cs typeface="Times New Roman" pitchFamily="18" charset="0"/>
              </a:rPr>
              <a:t>           </a:t>
            </a:r>
          </a:p>
          <a:p>
            <a:pPr eaLnBrk="1" hangingPunct="1">
              <a:buFontTx/>
              <a:buNone/>
            </a:pPr>
            <a:r>
              <a:rPr lang="ru-RU" sz="1800" smtClean="0">
                <a:latin typeface="Times New Roman" pitchFamily="18" charset="0"/>
                <a:cs typeface="Times New Roman" pitchFamily="18" charset="0"/>
              </a:rPr>
              <a:t>      </a:t>
            </a:r>
          </a:p>
        </p:txBody>
      </p:sp>
      <p:pic>
        <p:nvPicPr>
          <p:cNvPr id="23555" name="Picture 4" descr="C:\Users\1\Pictures\КАРТИНКИ\АНИМИРОВАННЫЕ КАРТИНКИ\1 (363).gif"/>
          <p:cNvPicPr>
            <a:picLocks noChangeAspect="1" noChangeArrowheads="1" noCrop="1"/>
          </p:cNvPicPr>
          <p:nvPr/>
        </p:nvPicPr>
        <p:blipFill>
          <a:blip r:embed="rId2"/>
          <a:srcRect/>
          <a:stretch>
            <a:fillRect/>
          </a:stretch>
        </p:blipFill>
        <p:spPr bwMode="auto">
          <a:xfrm>
            <a:off x="7543800" y="5791200"/>
            <a:ext cx="998538"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24579" name="Содержимое 2"/>
          <p:cNvSpPr>
            <a:spLocks noGrp="1"/>
          </p:cNvSpPr>
          <p:nvPr>
            <p:ph idx="1"/>
          </p:nvPr>
        </p:nvSpPr>
        <p:spPr>
          <a:xfrm>
            <a:off x="304800" y="1447800"/>
            <a:ext cx="4419600" cy="4191000"/>
          </a:xfrm>
        </p:spPr>
        <p:txBody>
          <a:bodyPr/>
          <a:lstStyle/>
          <a:p>
            <a:pPr eaLnBrk="1" hangingPunct="1">
              <a:buFontTx/>
              <a:buNone/>
            </a:pPr>
            <a:r>
              <a:rPr lang="ru-RU" sz="1800" smtClean="0">
                <a:latin typeface="Times New Roman" pitchFamily="18" charset="0"/>
                <a:cs typeface="Times New Roman" pitchFamily="18" charset="0"/>
              </a:rPr>
              <a:t>           Эхолокация  (от- эхо и лат.</a:t>
            </a:r>
            <a:r>
              <a:rPr lang="en-US" sz="1800" smtClean="0">
                <a:latin typeface="Times New Roman" pitchFamily="18" charset="0"/>
                <a:cs typeface="Times New Roman" pitchFamily="18" charset="0"/>
              </a:rPr>
              <a:t> locatio- </a:t>
            </a:r>
            <a:r>
              <a:rPr lang="ru-RU" sz="1800" smtClean="0">
                <a:latin typeface="Times New Roman" pitchFamily="18" charset="0"/>
                <a:cs typeface="Times New Roman" pitchFamily="18" charset="0"/>
              </a:rPr>
              <a:t>размещение) у животных, излучение и восприятие отраженных, как правило, высокочастотных, звуковых сигналов с целью обнаружения объектов в пространстве, а также получения информации о свойствах и размерах лоцируемых целей (добыча или препятствия). Эхолокация- один из способов ориентации животных в пространстве. Эхолокация развита у летучих мышей и дельфинов, обнаружена у землероек, ряда видов ластоногих (тюлени), приц: гуахаро, саланганы.</a:t>
            </a:r>
          </a:p>
        </p:txBody>
      </p:sp>
      <p:pic>
        <p:nvPicPr>
          <p:cNvPr id="24580"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5" name="Picture 6" descr="Картинка 25 из 5904">
            <a:hlinkClick r:id="rId3"/>
          </p:cNvPr>
          <p:cNvPicPr>
            <a:picLocks noChangeAspect="1" noChangeArrowheads="1"/>
          </p:cNvPicPr>
          <p:nvPr/>
        </p:nvPicPr>
        <p:blipFill>
          <a:blip r:embed="rId4"/>
          <a:srcRect/>
          <a:stretch>
            <a:fillRect/>
          </a:stretch>
        </p:blipFill>
        <p:spPr bwMode="auto">
          <a:xfrm>
            <a:off x="4343400" y="2438400"/>
            <a:ext cx="4419600" cy="3581399"/>
          </a:xfrm>
          <a:prstGeom prst="cloudCallout">
            <a:avLst/>
          </a:prstGeom>
          <a:solidFill>
            <a:srgbClr val="FFFFFF">
              <a:shade val="85000"/>
            </a:srgbClr>
          </a:solidFill>
          <a:ln>
            <a:noFill/>
          </a:ln>
          <a:effectLst>
            <a:reflection blurRad="12700" stA="38000" endPos="28000" dist="5000" dir="5400000" sy="-100000" algn="bl" rotWithShape="0"/>
          </a:effectLst>
        </p:spPr>
      </p:pic>
      <p:pic>
        <p:nvPicPr>
          <p:cNvPr id="24582" name="Picture 6" descr="Картинка 97 из 1757">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562600" y="1295400"/>
            <a:ext cx="909638"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1295400" y="274638"/>
            <a:ext cx="4343400" cy="1143000"/>
          </a:xfrm>
        </p:spPr>
        <p:txBody>
          <a:bodyPr/>
          <a:lstStyle/>
          <a:p>
            <a:pPr eaLnBrk="1" hangingPunct="1"/>
            <a:r>
              <a:rPr lang="ru-RU" smtClean="0">
                <a:latin typeface="Monotype Corsiva" pitchFamily="66" charset="0"/>
              </a:rPr>
              <a:t>Свечение моря:</a:t>
            </a:r>
          </a:p>
        </p:txBody>
      </p:sp>
      <p:sp>
        <p:nvSpPr>
          <p:cNvPr id="25603" name="Содержимое 2"/>
          <p:cNvSpPr>
            <a:spLocks noGrp="1"/>
          </p:cNvSpPr>
          <p:nvPr>
            <p:ph idx="1"/>
          </p:nvPr>
        </p:nvSpPr>
        <p:spPr>
          <a:xfrm>
            <a:off x="457200" y="1295400"/>
            <a:ext cx="5486400" cy="5181600"/>
          </a:xfrm>
        </p:spPr>
        <p:txBody>
          <a:bodyPr/>
          <a:lstStyle/>
          <a:p>
            <a:pPr eaLnBrk="1" hangingPunct="1">
              <a:buFontTx/>
              <a:buNone/>
            </a:pPr>
            <a:r>
              <a:rPr lang="ru-RU" sz="1800" smtClean="0">
                <a:latin typeface="Times New Roman" pitchFamily="18" charset="0"/>
                <a:cs typeface="Times New Roman" pitchFamily="18" charset="0"/>
              </a:rPr>
              <a:t>              Это всегда свечение живых организмов. В настоящее время  известно более 800 видов светящихся морских организмов- от светящихся бактерий и одноклеточных жгутиконосцев до светящихся рачков и рыб. Среди «сухопутных» организмов светятся лишь некоторые виды насекомых (жуки из семейства светлячков, личинки отдельных видов комаров) , а также немногие виды грибов. Светятся многие виды медуз. Среди них часто встречающаяся в морях и океанах оранжевая медуза- пелагея. Когда ее раздражают, на ее поверхности купола и щупалец возникают светящиеся зеленые полосы. </a:t>
            </a:r>
          </a:p>
          <a:p>
            <a:pPr eaLnBrk="1" hangingPunct="1">
              <a:buFontTx/>
              <a:buNone/>
            </a:pPr>
            <a:r>
              <a:rPr lang="ru-RU" sz="1800" smtClean="0">
                <a:latin typeface="Times New Roman" pitchFamily="18" charset="0"/>
                <a:cs typeface="Times New Roman" pitchFamily="18" charset="0"/>
              </a:rPr>
              <a:t>              Весьма эффективен также светящийся рачок эуфаузида. Он достигает в длину 3-5см. и дает очень сильный свет.        </a:t>
            </a:r>
          </a:p>
          <a:p>
            <a:pPr eaLnBrk="1" hangingPunct="1">
              <a:buFontTx/>
              <a:buNone/>
            </a:pPr>
            <a:r>
              <a:rPr lang="ru-RU" sz="1800" smtClean="0">
                <a:latin typeface="Times New Roman" pitchFamily="18" charset="0"/>
                <a:cs typeface="Times New Roman" pitchFamily="18" charset="0"/>
              </a:rPr>
              <a:t>      </a:t>
            </a:r>
          </a:p>
        </p:txBody>
      </p:sp>
      <p:pic>
        <p:nvPicPr>
          <p:cNvPr id="25604" name="Picture 5" descr="C:\Users\УЧМТЕЛЬ\Desktop\анимация\15.gif"/>
          <p:cNvPicPr>
            <a:picLocks noChangeAspect="1" noChangeArrowheads="1" noCrop="1"/>
          </p:cNvPicPr>
          <p:nvPr/>
        </p:nvPicPr>
        <p:blipFill>
          <a:blip r:embed="rId2"/>
          <a:srcRect/>
          <a:stretch>
            <a:fillRect/>
          </a:stretch>
        </p:blipFill>
        <p:spPr bwMode="auto">
          <a:xfrm>
            <a:off x="5867400" y="762000"/>
            <a:ext cx="2743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295400" y="274638"/>
            <a:ext cx="4343400" cy="1143000"/>
          </a:xfrm>
        </p:spPr>
        <p:txBody>
          <a:bodyPr/>
          <a:lstStyle/>
          <a:p>
            <a:pPr eaLnBrk="1" hangingPunct="1"/>
            <a:r>
              <a:rPr lang="ru-RU" smtClean="0">
                <a:latin typeface="Monotype Corsiva" pitchFamily="66" charset="0"/>
              </a:rPr>
              <a:t>Свечение моря:</a:t>
            </a:r>
          </a:p>
        </p:txBody>
      </p:sp>
      <p:sp>
        <p:nvSpPr>
          <p:cNvPr id="26627" name="Содержимое 2"/>
          <p:cNvSpPr>
            <a:spLocks noGrp="1"/>
          </p:cNvSpPr>
          <p:nvPr>
            <p:ph idx="1"/>
          </p:nvPr>
        </p:nvSpPr>
        <p:spPr>
          <a:xfrm>
            <a:off x="457200" y="1295400"/>
            <a:ext cx="5334000" cy="5181600"/>
          </a:xfrm>
        </p:spPr>
        <p:txBody>
          <a:bodyPr/>
          <a:lstStyle/>
          <a:p>
            <a:pPr eaLnBrk="1" hangingPunct="1">
              <a:buFontTx/>
              <a:buNone/>
            </a:pPr>
            <a:r>
              <a:rPr lang="ru-RU" sz="1800" smtClean="0">
                <a:latin typeface="Times New Roman" pitchFamily="18" charset="0"/>
                <a:cs typeface="Times New Roman" pitchFamily="18" charset="0"/>
              </a:rPr>
              <a:t>              Свечение организмов возникает лишь при наличии определенного внешнего раздражения и является своеобразным откликом на него.</a:t>
            </a:r>
          </a:p>
          <a:p>
            <a:pPr eaLnBrk="1" hangingPunct="1">
              <a:buFontTx/>
              <a:buNone/>
            </a:pPr>
            <a:r>
              <a:rPr lang="ru-RU" sz="1800" smtClean="0">
                <a:latin typeface="Times New Roman" pitchFamily="18" charset="0"/>
                <a:cs typeface="Times New Roman" pitchFamily="18" charset="0"/>
              </a:rPr>
              <a:t>               Свечение живых организмов – холодное свечение. Будучи раздражены, они выделяют энергию исключительно в виде света, нисколько не нагреваясь. Практически вся выделяемая ими световая энергия попадает в область видимого света, а точнее, в интервал длин волн от 0,4 до 0,6мкм; максимум излучения соответствует синей и зеленой частям спектра. </a:t>
            </a:r>
          </a:p>
          <a:p>
            <a:pPr eaLnBrk="1" hangingPunct="1">
              <a:buFontTx/>
              <a:buNone/>
            </a:pPr>
            <a:r>
              <a:rPr lang="ru-RU" sz="1800" smtClean="0">
                <a:latin typeface="Times New Roman" pitchFamily="18" charset="0"/>
                <a:cs typeface="Times New Roman" pitchFamily="18" charset="0"/>
              </a:rPr>
              <a:t>                Как с точки зрения физики называется свечение живых организмов?    </a:t>
            </a:r>
          </a:p>
        </p:txBody>
      </p:sp>
      <p:pic>
        <p:nvPicPr>
          <p:cNvPr id="26628" name="Picture 2" descr="C:\Users\УЧМТЕЛЬ\Desktop\анимация\ч.gif"/>
          <p:cNvPicPr>
            <a:picLocks noChangeAspect="1" noChangeArrowheads="1" noCrop="1"/>
          </p:cNvPicPr>
          <p:nvPr/>
        </p:nvPicPr>
        <p:blipFill>
          <a:blip r:embed="rId2"/>
          <a:srcRect/>
          <a:stretch>
            <a:fillRect/>
          </a:stretch>
        </p:blipFill>
        <p:spPr bwMode="auto">
          <a:xfrm>
            <a:off x="5791200" y="533400"/>
            <a:ext cx="2819400" cy="5943600"/>
          </a:xfrm>
          <a:prstGeom prst="rect">
            <a:avLst/>
          </a:prstGeom>
          <a:noFill/>
          <a:ln w="9525">
            <a:noFill/>
            <a:miter lim="800000"/>
            <a:headEnd/>
            <a:tailEnd/>
          </a:ln>
        </p:spPr>
      </p:pic>
      <p:pic>
        <p:nvPicPr>
          <p:cNvPr id="26629" name="Picture 4" descr="C:\Users\1\Pictures\КАРТИНКИ\АНИМИРОВАННЫЕ КАРТИНКИ\1 (363).gif"/>
          <p:cNvPicPr>
            <a:picLocks noChangeAspect="1" noChangeArrowheads="1" noCrop="1"/>
          </p:cNvPicPr>
          <p:nvPr/>
        </p:nvPicPr>
        <p:blipFill>
          <a:blip r:embed="rId3"/>
          <a:srcRect/>
          <a:stretch>
            <a:fillRect/>
          </a:stretch>
        </p:blipFill>
        <p:spPr bwMode="auto">
          <a:xfrm>
            <a:off x="3886200" y="5105400"/>
            <a:ext cx="1227138"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27651" name="Содержимое 2"/>
          <p:cNvSpPr>
            <a:spLocks noGrp="1"/>
          </p:cNvSpPr>
          <p:nvPr>
            <p:ph idx="1"/>
          </p:nvPr>
        </p:nvSpPr>
        <p:spPr>
          <a:xfrm>
            <a:off x="304800" y="1447800"/>
            <a:ext cx="6019800" cy="4191000"/>
          </a:xfrm>
        </p:spPr>
        <p:txBody>
          <a:bodyPr/>
          <a:lstStyle/>
          <a:p>
            <a:pPr eaLnBrk="1" hangingPunct="1">
              <a:buFontTx/>
              <a:buNone/>
            </a:pPr>
            <a:r>
              <a:rPr lang="ru-RU" sz="1800" smtClean="0">
                <a:latin typeface="Times New Roman" pitchFamily="18" charset="0"/>
                <a:cs typeface="Times New Roman" pitchFamily="18" charset="0"/>
              </a:rPr>
              <a:t>           Хемилюминесценция, люминесценция, сопровождающая химические реакции. При хемилюминесценции излучают продукты реакции или другие компоненты, возбуждаемые в результате переноса энергии к ним от продуктов реакции.</a:t>
            </a:r>
          </a:p>
          <a:p>
            <a:pPr eaLnBrk="1" hangingPunct="1">
              <a:buFontTx/>
              <a:buNone/>
            </a:pPr>
            <a:r>
              <a:rPr lang="ru-RU" sz="1800" smtClean="0">
                <a:latin typeface="Times New Roman" pitchFamily="18" charset="0"/>
                <a:cs typeface="Times New Roman" pitchFamily="18" charset="0"/>
              </a:rPr>
              <a:t>      Хемилюминесценция является примером прямого преобразования химической энергии в световую.</a:t>
            </a:r>
          </a:p>
        </p:txBody>
      </p:sp>
      <p:pic>
        <p:nvPicPr>
          <p:cNvPr id="27652"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27653" name="Picture 6" descr="C:\Users\УЧМТЕЛЬ\Desktop\анимация\Pic_12.gif"/>
          <p:cNvPicPr>
            <a:picLocks noChangeAspect="1" noChangeArrowheads="1" noCrop="1"/>
          </p:cNvPicPr>
          <p:nvPr/>
        </p:nvPicPr>
        <p:blipFill>
          <a:blip r:embed="rId3"/>
          <a:srcRect/>
          <a:stretch>
            <a:fillRect/>
          </a:stretch>
        </p:blipFill>
        <p:spPr bwMode="auto">
          <a:xfrm>
            <a:off x="5867400" y="2514600"/>
            <a:ext cx="2786063" cy="3962400"/>
          </a:xfrm>
          <a:prstGeom prst="rect">
            <a:avLst/>
          </a:prstGeom>
          <a:noFill/>
          <a:ln w="9525">
            <a:noFill/>
            <a:miter lim="800000"/>
            <a:headEnd/>
            <a:tailEnd/>
          </a:ln>
        </p:spPr>
      </p:pic>
      <p:pic>
        <p:nvPicPr>
          <p:cNvPr id="27654" name="Picture 7" descr="C:\Users\УЧМТЕЛЬ\Desktop\анимация\Для вас\Анимация\96004.gif"/>
          <p:cNvPicPr>
            <a:picLocks noChangeAspect="1" noChangeArrowheads="1" noCrop="1"/>
          </p:cNvPicPr>
          <p:nvPr/>
        </p:nvPicPr>
        <p:blipFill>
          <a:blip r:embed="rId4"/>
          <a:srcRect/>
          <a:stretch>
            <a:fillRect/>
          </a:stretch>
        </p:blipFill>
        <p:spPr bwMode="auto">
          <a:xfrm>
            <a:off x="2971800" y="3810000"/>
            <a:ext cx="1981200" cy="2266950"/>
          </a:xfrm>
          <a:prstGeom prst="rect">
            <a:avLst/>
          </a:prstGeom>
          <a:noFill/>
          <a:ln w="9525">
            <a:noFill/>
            <a:miter lim="800000"/>
            <a:headEnd/>
            <a:tailEnd/>
          </a:ln>
        </p:spPr>
      </p:pic>
      <p:pic>
        <p:nvPicPr>
          <p:cNvPr id="27655" name="Picture 6" descr="Картинка 97 из 1757">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638800" y="914400"/>
            <a:ext cx="985838" cy="904875"/>
          </a:xfrm>
          <a:prstGeom prst="rect">
            <a:avLst/>
          </a:prstGeom>
          <a:noFill/>
          <a:ln w="9525">
            <a:noFill/>
            <a:miter lim="800000"/>
            <a:headEnd/>
            <a:tailEnd/>
          </a:ln>
        </p:spPr>
      </p:pic>
      <p:pic>
        <p:nvPicPr>
          <p:cNvPr id="27656" name="Picture 7" descr="C:\Documents and Settings\Библиотека\Рабочий стол\Физика\хи.jpeg"/>
          <p:cNvPicPr>
            <a:picLocks noChangeAspect="1" noChangeArrowheads="1"/>
          </p:cNvPicPr>
          <p:nvPr/>
        </p:nvPicPr>
        <p:blipFill>
          <a:blip r:embed="rId7"/>
          <a:srcRect/>
          <a:stretch>
            <a:fillRect/>
          </a:stretch>
        </p:blipFill>
        <p:spPr bwMode="auto">
          <a:xfrm>
            <a:off x="685800" y="3810000"/>
            <a:ext cx="1600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1295400" y="381000"/>
            <a:ext cx="7315200" cy="1447800"/>
          </a:xfrm>
        </p:spPr>
        <p:txBody>
          <a:bodyPr/>
          <a:lstStyle/>
          <a:p>
            <a:pPr eaLnBrk="1" hangingPunct="1"/>
            <a:r>
              <a:rPr lang="ru-RU" smtClean="0">
                <a:latin typeface="Monotype Corsiva" pitchFamily="66" charset="0"/>
              </a:rPr>
              <a:t>Почему лягушку называют живым барометром?</a:t>
            </a:r>
          </a:p>
        </p:txBody>
      </p:sp>
      <p:sp>
        <p:nvSpPr>
          <p:cNvPr id="25603" name="Содержимое 2"/>
          <p:cNvSpPr>
            <a:spLocks noGrp="1"/>
          </p:cNvSpPr>
          <p:nvPr>
            <p:ph idx="1"/>
          </p:nvPr>
        </p:nvSpPr>
        <p:spPr>
          <a:xfrm>
            <a:off x="914400" y="1981200"/>
            <a:ext cx="3962400" cy="4038600"/>
          </a:xfrm>
        </p:spPr>
        <p:txBody>
          <a:bodyPr/>
          <a:lstStyle/>
          <a:p>
            <a:pPr eaLnBrk="1" hangingPunct="1">
              <a:buFontTx/>
              <a:buNone/>
            </a:pPr>
            <a:r>
              <a:rPr lang="ru-RU" smtClean="0">
                <a:latin typeface="Times New Roman" pitchFamily="18" charset="0"/>
                <a:cs typeface="Times New Roman" pitchFamily="18" charset="0"/>
              </a:rPr>
              <a:t>           С помощью лягушки можно узнать, изменится ли погода в ближайшее время</a:t>
            </a:r>
          </a:p>
        </p:txBody>
      </p:sp>
      <p:pic>
        <p:nvPicPr>
          <p:cNvPr id="28676" name="Picture 3" descr="C:\Users\УЧМТЕЛЬ\Desktop\анимация\485.gif"/>
          <p:cNvPicPr>
            <a:picLocks noChangeAspect="1" noChangeArrowheads="1" noCrop="1"/>
          </p:cNvPicPr>
          <p:nvPr/>
        </p:nvPicPr>
        <p:blipFill>
          <a:blip r:embed="rId2"/>
          <a:srcRect/>
          <a:stretch>
            <a:fillRect/>
          </a:stretch>
        </p:blipFill>
        <p:spPr bwMode="auto">
          <a:xfrm>
            <a:off x="7315200" y="1295400"/>
            <a:ext cx="1066800" cy="1549400"/>
          </a:xfrm>
          <a:prstGeom prst="rect">
            <a:avLst/>
          </a:prstGeom>
          <a:noFill/>
          <a:ln w="9525">
            <a:noFill/>
            <a:miter lim="800000"/>
            <a:headEnd/>
            <a:tailEnd/>
          </a:ln>
        </p:spPr>
      </p:pic>
      <p:pic>
        <p:nvPicPr>
          <p:cNvPr id="28677" name="Picture 14" descr="Картинка 144 из 3020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05600" y="2895600"/>
            <a:ext cx="2068513" cy="1974850"/>
          </a:xfrm>
          <a:prstGeom prst="rect">
            <a:avLst/>
          </a:prstGeom>
          <a:noFill/>
          <a:ln w="9525">
            <a:noFill/>
            <a:miter lim="800000"/>
            <a:headEnd/>
            <a:tailEnd/>
          </a:ln>
        </p:spPr>
      </p:pic>
      <p:pic>
        <p:nvPicPr>
          <p:cNvPr id="28678" name="Picture 2" descr="D:\Общие документы\КАРТИНКИ\АНИМИРОВАННЫЕ КАРТИНКИ\1 (415).gif"/>
          <p:cNvPicPr>
            <a:picLocks noChangeAspect="1" noChangeArrowheads="1" noCrop="1"/>
          </p:cNvPicPr>
          <p:nvPr/>
        </p:nvPicPr>
        <p:blipFill>
          <a:blip r:embed="rId4"/>
          <a:srcRect/>
          <a:stretch>
            <a:fillRect/>
          </a:stretch>
        </p:blipFill>
        <p:spPr bwMode="auto">
          <a:xfrm>
            <a:off x="4876800" y="3962400"/>
            <a:ext cx="2009775" cy="2289175"/>
          </a:xfrm>
          <a:prstGeom prst="rect">
            <a:avLst/>
          </a:prstGeom>
          <a:noFill/>
          <a:ln w="9525">
            <a:noFill/>
            <a:miter lim="800000"/>
            <a:headEnd/>
            <a:tailEnd/>
          </a:ln>
        </p:spPr>
      </p:pic>
      <p:pic>
        <p:nvPicPr>
          <p:cNvPr id="28679" name="Picture 4" descr="C:\Users\1\Pictures\КАРТИНКИ\АНИМИРОВАННЫЕ КАРТИНКИ\1 (363).gif"/>
          <p:cNvPicPr>
            <a:picLocks noChangeAspect="1" noChangeArrowheads="1" noCrop="1"/>
          </p:cNvPicPr>
          <p:nvPr/>
        </p:nvPicPr>
        <p:blipFill>
          <a:blip r:embed="rId5"/>
          <a:srcRect/>
          <a:stretch>
            <a:fillRect/>
          </a:stretch>
        </p:blipFill>
        <p:spPr bwMode="auto">
          <a:xfrm>
            <a:off x="5105400" y="1828800"/>
            <a:ext cx="1074738" cy="61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29699" name="Содержимое 2"/>
          <p:cNvSpPr>
            <a:spLocks noGrp="1"/>
          </p:cNvSpPr>
          <p:nvPr>
            <p:ph idx="1"/>
          </p:nvPr>
        </p:nvSpPr>
        <p:spPr>
          <a:xfrm>
            <a:off x="304800" y="1447800"/>
            <a:ext cx="5715000" cy="5029200"/>
          </a:xfrm>
        </p:spPr>
        <p:txBody>
          <a:bodyPr/>
          <a:lstStyle/>
          <a:p>
            <a:pPr eaLnBrk="1" hangingPunct="1">
              <a:buFontTx/>
              <a:buNone/>
            </a:pPr>
            <a:r>
              <a:rPr lang="ru-RU" sz="1800" smtClean="0">
                <a:latin typeface="Times New Roman" pitchFamily="18" charset="0"/>
                <a:cs typeface="Times New Roman" pitchFamily="18" charset="0"/>
              </a:rPr>
              <a:t>           Посадите лягушку в банку с небольшим количеством воды, в которую поставьте деревянную лестницу, и ведите наблюдение:</a:t>
            </a:r>
          </a:p>
          <a:p>
            <a:pPr eaLnBrk="1" hangingPunct="1">
              <a:buFontTx/>
              <a:buNone/>
            </a:pPr>
            <a:r>
              <a:rPr lang="ru-RU" sz="1800" smtClean="0">
                <a:latin typeface="Times New Roman" pitchFamily="18" charset="0"/>
                <a:cs typeface="Times New Roman" pitchFamily="18" charset="0"/>
              </a:rPr>
              <a:t>      Через некоторое время лягушка освоится. Если она поднимается по лестнице, ждите плохой погоды.</a:t>
            </a:r>
          </a:p>
          <a:p>
            <a:pPr eaLnBrk="1" hangingPunct="1">
              <a:buFontTx/>
              <a:buNone/>
            </a:pPr>
            <a:r>
              <a:rPr lang="ru-RU" sz="1800" smtClean="0">
                <a:latin typeface="Times New Roman" pitchFamily="18" charset="0"/>
                <a:cs typeface="Times New Roman" pitchFamily="18" charset="0"/>
              </a:rPr>
              <a:t>      Кожа у лягушек очень легко испаряет влагу. В сырую погоду, когда собирается дождь, она вылезает на поверхность. Если лягушка спускается  с лестницы- погода будет переменная, барахтается на поверхности- тепло, сухо и солнечно. В сухой атмосфере кожа ее обезвоживается, поэтому  лягушка, если дело идет к теплу, сидит в воде.</a:t>
            </a:r>
          </a:p>
          <a:p>
            <a:pPr eaLnBrk="1" hangingPunct="1">
              <a:buFontTx/>
              <a:buNone/>
            </a:pPr>
            <a:r>
              <a:rPr lang="ru-RU" sz="1800" smtClean="0">
                <a:latin typeface="Times New Roman" pitchFamily="18" charset="0"/>
                <a:cs typeface="Times New Roman" pitchFamily="18" charset="0"/>
              </a:rPr>
              <a:t>           По окончании сеанса лягушку необходимо выпустить туда, где она была поймана.</a:t>
            </a:r>
          </a:p>
        </p:txBody>
      </p:sp>
      <p:pic>
        <p:nvPicPr>
          <p:cNvPr id="29700"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29701" name="Picture 2" descr="C:\Users\УЧМТЕЛЬ\Desktop\анимация\dollsmania (15).gif"/>
          <p:cNvPicPr>
            <a:picLocks noChangeAspect="1" noChangeArrowheads="1" noCrop="1"/>
          </p:cNvPicPr>
          <p:nvPr/>
        </p:nvPicPr>
        <p:blipFill>
          <a:blip r:embed="rId3"/>
          <a:srcRect/>
          <a:stretch>
            <a:fillRect/>
          </a:stretch>
        </p:blipFill>
        <p:spPr bwMode="auto">
          <a:xfrm>
            <a:off x="5715000" y="2057400"/>
            <a:ext cx="2895600" cy="4343400"/>
          </a:xfrm>
          <a:prstGeom prst="rect">
            <a:avLst/>
          </a:prstGeom>
          <a:noFill/>
          <a:ln w="9525">
            <a:noFill/>
            <a:miter lim="800000"/>
            <a:headEnd/>
            <a:tailEnd/>
          </a:ln>
        </p:spPr>
      </p:pic>
      <p:pic>
        <p:nvPicPr>
          <p:cNvPr id="29702" name="Picture 6" descr="Картинка 97 из 1757">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67400" y="838200"/>
            <a:ext cx="909638"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295400" y="274638"/>
            <a:ext cx="7239000" cy="1143000"/>
          </a:xfrm>
        </p:spPr>
        <p:txBody>
          <a:bodyPr/>
          <a:lstStyle/>
          <a:p>
            <a:pPr eaLnBrk="1" hangingPunct="1"/>
            <a:r>
              <a:rPr lang="ru-RU" smtClean="0">
                <a:latin typeface="Monotype Corsiva" pitchFamily="66" charset="0"/>
              </a:rPr>
              <a:t>Пушкин А.С.«Евгений Онегин»:</a:t>
            </a:r>
          </a:p>
        </p:txBody>
      </p:sp>
      <p:sp>
        <p:nvSpPr>
          <p:cNvPr id="26627" name="Содержимое 2"/>
          <p:cNvSpPr>
            <a:spLocks noGrp="1"/>
          </p:cNvSpPr>
          <p:nvPr>
            <p:ph idx="1"/>
          </p:nvPr>
        </p:nvSpPr>
        <p:spPr>
          <a:xfrm>
            <a:off x="838200" y="1600200"/>
            <a:ext cx="3657600" cy="2895600"/>
          </a:xfrm>
        </p:spPr>
        <p:txBody>
          <a:bodyPr/>
          <a:lstStyle/>
          <a:p>
            <a:pPr eaLnBrk="1" hangingPunct="1">
              <a:buFontTx/>
              <a:buNone/>
            </a:pPr>
            <a:r>
              <a:rPr lang="ru-RU" sz="1800" smtClean="0">
                <a:latin typeface="Times New Roman" pitchFamily="18" charset="0"/>
                <a:cs typeface="Times New Roman" pitchFamily="18" charset="0"/>
              </a:rPr>
              <a:t>     Татьяна пред окном стояла,</a:t>
            </a:r>
          </a:p>
          <a:p>
            <a:pPr eaLnBrk="1" hangingPunct="1">
              <a:buFontTx/>
              <a:buNone/>
            </a:pPr>
            <a:r>
              <a:rPr lang="ru-RU" sz="1800" smtClean="0">
                <a:latin typeface="Times New Roman" pitchFamily="18" charset="0"/>
                <a:cs typeface="Times New Roman" pitchFamily="18" charset="0"/>
              </a:rPr>
              <a:t>     На стекла хладные дыша,</a:t>
            </a:r>
          </a:p>
          <a:p>
            <a:pPr eaLnBrk="1" hangingPunct="1">
              <a:buFontTx/>
              <a:buNone/>
            </a:pPr>
            <a:r>
              <a:rPr lang="ru-RU" sz="1800" smtClean="0">
                <a:latin typeface="Times New Roman" pitchFamily="18" charset="0"/>
                <a:cs typeface="Times New Roman" pitchFamily="18" charset="0"/>
              </a:rPr>
              <a:t>     Задумавшись, моя душа,</a:t>
            </a:r>
          </a:p>
          <a:p>
            <a:pPr eaLnBrk="1" hangingPunct="1">
              <a:buFontTx/>
              <a:buNone/>
            </a:pPr>
            <a:r>
              <a:rPr lang="ru-RU" sz="1800" smtClean="0">
                <a:latin typeface="Times New Roman" pitchFamily="18" charset="0"/>
                <a:cs typeface="Times New Roman" pitchFamily="18" charset="0"/>
              </a:rPr>
              <a:t>     Прелестным пальчиком писала</a:t>
            </a:r>
          </a:p>
          <a:p>
            <a:pPr eaLnBrk="1" hangingPunct="1">
              <a:buFontTx/>
              <a:buNone/>
            </a:pPr>
            <a:r>
              <a:rPr lang="ru-RU" sz="1800" smtClean="0">
                <a:latin typeface="Times New Roman" pitchFamily="18" charset="0"/>
                <a:cs typeface="Times New Roman" pitchFamily="18" charset="0"/>
              </a:rPr>
              <a:t>     На отуманенном стекле</a:t>
            </a:r>
          </a:p>
          <a:p>
            <a:pPr eaLnBrk="1" hangingPunct="1">
              <a:buFontTx/>
              <a:buNone/>
            </a:pPr>
            <a:r>
              <a:rPr lang="ru-RU" sz="1800" smtClean="0">
                <a:latin typeface="Times New Roman" pitchFamily="18" charset="0"/>
                <a:cs typeface="Times New Roman" pitchFamily="18" charset="0"/>
              </a:rPr>
              <a:t>     Заветный вензель О и Е…</a:t>
            </a:r>
          </a:p>
          <a:p>
            <a:pPr eaLnBrk="1" hangingPunct="1">
              <a:buFontTx/>
              <a:buNone/>
            </a:pPr>
            <a:r>
              <a:rPr lang="ru-RU" sz="1800" smtClean="0">
                <a:latin typeface="Times New Roman" pitchFamily="18" charset="0"/>
                <a:cs typeface="Times New Roman" pitchFamily="18" charset="0"/>
              </a:rPr>
              <a:t> </a:t>
            </a:r>
          </a:p>
          <a:p>
            <a:pPr eaLnBrk="1" hangingPunct="1">
              <a:buFontTx/>
              <a:buNone/>
            </a:pPr>
            <a:r>
              <a:rPr lang="ru-RU" sz="1800" smtClean="0">
                <a:latin typeface="Times New Roman" pitchFamily="18" charset="0"/>
                <a:cs typeface="Times New Roman" pitchFamily="18" charset="0"/>
              </a:rPr>
              <a:t>     О каком явлении писал поэт?</a:t>
            </a:r>
          </a:p>
          <a:p>
            <a:pPr eaLnBrk="1" hangingPunct="1">
              <a:buFontTx/>
              <a:buNone/>
            </a:pPr>
            <a:r>
              <a:rPr lang="ru-RU" sz="1800" smtClean="0">
                <a:latin typeface="Times New Roman" pitchFamily="18" charset="0"/>
                <a:cs typeface="Times New Roman" pitchFamily="18" charset="0"/>
              </a:rPr>
              <a:t>      </a:t>
            </a:r>
          </a:p>
        </p:txBody>
      </p:sp>
      <p:sp>
        <p:nvSpPr>
          <p:cNvPr id="5" name="Прямоугольник 4"/>
          <p:cNvSpPr>
            <a:spLocks noChangeArrowheads="1"/>
          </p:cNvSpPr>
          <p:nvPr/>
        </p:nvSpPr>
        <p:spPr bwMode="auto">
          <a:xfrm>
            <a:off x="1447800" y="4724400"/>
            <a:ext cx="4114800" cy="584200"/>
          </a:xfrm>
          <a:prstGeom prst="rect">
            <a:avLst/>
          </a:prstGeom>
          <a:noFill/>
          <a:ln w="9525">
            <a:noFill/>
            <a:miter lim="800000"/>
            <a:headEnd/>
            <a:tailEnd/>
          </a:ln>
        </p:spPr>
        <p:txBody>
          <a:bodyPr>
            <a:spAutoFit/>
          </a:bodyPr>
          <a:lstStyle/>
          <a:p>
            <a:r>
              <a:rPr lang="ru-RU" sz="3200">
                <a:latin typeface="Monotype Corsiva" pitchFamily="66" charset="0"/>
              </a:rPr>
              <a:t>О насыщенном паре</a:t>
            </a:r>
            <a:endParaRPr lang="ru-RU" sz="3200"/>
          </a:p>
        </p:txBody>
      </p:sp>
      <p:pic>
        <p:nvPicPr>
          <p:cNvPr id="30725" name="Picture 2" descr="C:\Users\УЧМТЕЛЬ\Desktop\анимация\06.gif"/>
          <p:cNvPicPr>
            <a:picLocks noChangeAspect="1" noChangeArrowheads="1" noCrop="1"/>
          </p:cNvPicPr>
          <p:nvPr/>
        </p:nvPicPr>
        <p:blipFill>
          <a:blip r:embed="rId2"/>
          <a:srcRect/>
          <a:stretch>
            <a:fillRect/>
          </a:stretch>
        </p:blipFill>
        <p:spPr bwMode="auto">
          <a:xfrm>
            <a:off x="5029200" y="1600200"/>
            <a:ext cx="2743200" cy="4495800"/>
          </a:xfrm>
          <a:prstGeom prst="rect">
            <a:avLst/>
          </a:prstGeom>
          <a:noFill/>
          <a:ln w="9525">
            <a:noFill/>
            <a:miter lim="800000"/>
            <a:headEnd/>
            <a:tailEnd/>
          </a:ln>
        </p:spPr>
      </p:pic>
      <p:pic>
        <p:nvPicPr>
          <p:cNvPr id="30726" name="Picture 4" descr="C:\Users\1\Pictures\КАРТИНКИ\АНИМИРОВАННЫЕ КАРТИНКИ\1 (363).gif"/>
          <p:cNvPicPr>
            <a:picLocks noChangeAspect="1" noChangeArrowheads="1" noCrop="1"/>
          </p:cNvPicPr>
          <p:nvPr/>
        </p:nvPicPr>
        <p:blipFill>
          <a:blip r:embed="rId3"/>
          <a:srcRect/>
          <a:stretch>
            <a:fillRect/>
          </a:stretch>
        </p:blipFill>
        <p:spPr bwMode="auto">
          <a:xfrm>
            <a:off x="609600" y="4343400"/>
            <a:ext cx="962025" cy="685800"/>
          </a:xfrm>
          <a:prstGeom prst="rect">
            <a:avLst/>
          </a:prstGeom>
          <a:noFill/>
          <a:ln w="9525">
            <a:noFill/>
            <a:miter lim="800000"/>
            <a:headEnd/>
            <a:tailEnd/>
          </a:ln>
        </p:spPr>
      </p:pic>
      <p:pic>
        <p:nvPicPr>
          <p:cNvPr id="30727" name="Picture 6" descr="Картинка 97 из 1757">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86200" y="5562600"/>
            <a:ext cx="9144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7" end="7"/>
                                            </p:txEl>
                                          </p:spTgt>
                                        </p:tgtEl>
                                        <p:attrNameLst>
                                          <p:attrName>style.visibility</p:attrName>
                                        </p:attrNameLst>
                                      </p:cBhvr>
                                      <p:to>
                                        <p:strVal val="visible"/>
                                      </p:to>
                                    </p:set>
                                    <p:animEffect transition="in" filter="fade">
                                      <p:cBhvr>
                                        <p:cTn id="7" dur="5000"/>
                                        <p:tgtEl>
                                          <p:spTgt spid="2662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219200" y="274638"/>
            <a:ext cx="6934200" cy="1143000"/>
          </a:xfrm>
        </p:spPr>
        <p:txBody>
          <a:bodyPr/>
          <a:lstStyle/>
          <a:p>
            <a:r>
              <a:rPr lang="ru-RU" sz="2800" smtClean="0">
                <a:latin typeface="Monotype Corsiva" pitchFamily="66" charset="0"/>
              </a:rPr>
              <a:t>Венгерский кроссворд- слова могут изгибаться по вертикали и горизонтали</a:t>
            </a:r>
          </a:p>
        </p:txBody>
      </p:sp>
      <p:graphicFrame>
        <p:nvGraphicFramePr>
          <p:cNvPr id="4" name="Содержимое 3"/>
          <p:cNvGraphicFramePr>
            <a:graphicFrameLocks noGrp="1"/>
          </p:cNvGraphicFramePr>
          <p:nvPr>
            <p:ph idx="1"/>
          </p:nvPr>
        </p:nvGraphicFramePr>
        <p:xfrm>
          <a:off x="533400" y="1447800"/>
          <a:ext cx="4038600" cy="4953000"/>
        </p:xfrm>
        <a:graphic>
          <a:graphicData uri="http://schemas.openxmlformats.org/drawingml/2006/table">
            <a:tbl>
              <a:tblPr firstRow="1" bandRow="1">
                <a:tableStyleId>{5C22544A-7EE6-4342-B048-85BDC9FD1C3A}</a:tableStyleId>
              </a:tblPr>
              <a:tblGrid>
                <a:gridCol w="403860"/>
                <a:gridCol w="403860"/>
                <a:gridCol w="403860"/>
                <a:gridCol w="403860"/>
                <a:gridCol w="403860"/>
                <a:gridCol w="403860"/>
                <a:gridCol w="403860"/>
                <a:gridCol w="403860"/>
                <a:gridCol w="403860"/>
                <a:gridCol w="40386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sp>
        <p:nvSpPr>
          <p:cNvPr id="31859" name="Прямоугольник 7"/>
          <p:cNvSpPr>
            <a:spLocks noChangeArrowheads="1"/>
          </p:cNvSpPr>
          <p:nvPr/>
        </p:nvSpPr>
        <p:spPr bwMode="auto">
          <a:xfrm>
            <a:off x="5029200" y="1752600"/>
            <a:ext cx="3200400" cy="2678113"/>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1.</a:t>
            </a:r>
            <a:r>
              <a:rPr lang="ru-RU">
                <a:latin typeface="Times New Roman" pitchFamily="18" charset="0"/>
                <a:cs typeface="Times New Roman" pitchFamily="18" charset="0"/>
              </a:rPr>
              <a:t> </a:t>
            </a:r>
            <a:r>
              <a:rPr lang="ru-RU" sz="2800">
                <a:latin typeface="Times New Roman" pitchFamily="18" charset="0"/>
                <a:cs typeface="Times New Roman" pitchFamily="18" charset="0"/>
              </a:rPr>
              <a:t>Аппарат для повышения или понижения напряжения электрического переменного тока? </a:t>
            </a:r>
          </a:p>
        </p:txBody>
      </p:sp>
      <p:graphicFrame>
        <p:nvGraphicFramePr>
          <p:cNvPr id="9" name="Таблица 8"/>
          <p:cNvGraphicFramePr>
            <a:graphicFrameLocks noGrp="1"/>
          </p:cNvGraphicFramePr>
          <p:nvPr/>
        </p:nvGraphicFramePr>
        <p:xfrm>
          <a:off x="4724400" y="1447800"/>
          <a:ext cx="3886200" cy="4902200"/>
        </p:xfrm>
        <a:graphic>
          <a:graphicData uri="http://schemas.openxmlformats.org/drawingml/2006/table">
            <a:tbl>
              <a:tblPr firstRow="1" bandRow="1">
                <a:tableStyleId>{5C22544A-7EE6-4342-B048-85BDC9FD1C3A}</a:tableStyleId>
              </a:tblPr>
              <a:tblGrid>
                <a:gridCol w="388620"/>
                <a:gridCol w="388620"/>
                <a:gridCol w="388620"/>
                <a:gridCol w="388620"/>
                <a:gridCol w="388620"/>
                <a:gridCol w="388620"/>
                <a:gridCol w="388620"/>
                <a:gridCol w="388620"/>
                <a:gridCol w="388620"/>
                <a:gridCol w="388620"/>
              </a:tblGrid>
              <a:tr h="544689">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44689">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44689">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44689">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44689">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44689">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44689">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44689">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44689">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pic>
        <p:nvPicPr>
          <p:cNvPr id="31972" name="Picture 4" descr="C:\Users\1\Pictures\КАРТИНКИ\АНИМИРОВАННЫЕ КАРТИНКИ\1 (363).gif"/>
          <p:cNvPicPr>
            <a:picLocks noChangeAspect="1" noChangeArrowheads="1" noCrop="1"/>
          </p:cNvPicPr>
          <p:nvPr/>
        </p:nvPicPr>
        <p:blipFill>
          <a:blip r:embed="rId2"/>
          <a:srcRect/>
          <a:stretch>
            <a:fillRect/>
          </a:stretch>
        </p:blipFill>
        <p:spPr bwMode="auto">
          <a:xfrm>
            <a:off x="8001000" y="762000"/>
            <a:ext cx="581025"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5000"/>
                                        <p:tgtEl>
                                          <p:spTgt spid="4"/>
                                        </p:tgtEl>
                                        <p:attrNameLst>
                                          <p:attrName>ppt_w</p:attrName>
                                        </p:attrNameLst>
                                      </p:cBhvr>
                                      <p:tavLst>
                                        <p:tav tm="0">
                                          <p:val>
                                            <p:strVal val="ppt_w"/>
                                          </p:val>
                                        </p:tav>
                                        <p:tav tm="100000">
                                          <p:val>
                                            <p:strVal val="ppt_w*0.70"/>
                                          </p:val>
                                        </p:tav>
                                      </p:tavLst>
                                    </p:anim>
                                    <p:anim calcmode="lin" valueType="num">
                                      <p:cBhvr>
                                        <p:cTn id="7" dur="5000"/>
                                        <p:tgtEl>
                                          <p:spTgt spid="4"/>
                                        </p:tgtEl>
                                        <p:attrNameLst>
                                          <p:attrName>ppt_h</p:attrName>
                                        </p:attrNameLst>
                                      </p:cBhvr>
                                      <p:tavLst>
                                        <p:tav tm="0">
                                          <p:val>
                                            <p:strVal val="ppt_h"/>
                                          </p:val>
                                        </p:tav>
                                        <p:tav tm="100000">
                                          <p:val>
                                            <p:strVal val="ppt_h"/>
                                          </p:val>
                                        </p:tav>
                                      </p:tavLst>
                                    </p:anim>
                                    <p:animEffect transition="out" filter="fade">
                                      <p:cBhvr>
                                        <p:cTn id="8" dur="5000"/>
                                        <p:tgtEl>
                                          <p:spTgt spid="4"/>
                                        </p:tgtEl>
                                      </p:cBhvr>
                                    </p:animEffect>
                                    <p:set>
                                      <p:cBhvr>
                                        <p:cTn id="9" dur="1" fill="hold">
                                          <p:stCondLst>
                                            <p:cond delay="4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295400" y="274638"/>
            <a:ext cx="4800600" cy="1143000"/>
          </a:xfrm>
        </p:spPr>
        <p:txBody>
          <a:bodyPr/>
          <a:lstStyle/>
          <a:p>
            <a:pPr eaLnBrk="1" hangingPunct="1"/>
            <a:r>
              <a:rPr lang="ru-RU" smtClean="0">
                <a:latin typeface="Monotype Corsiva" pitchFamily="66" charset="0"/>
              </a:rPr>
              <a:t>Ампер (1775-1836гг.):</a:t>
            </a:r>
          </a:p>
        </p:txBody>
      </p:sp>
      <p:sp>
        <p:nvSpPr>
          <p:cNvPr id="5123" name="Содержимое 2"/>
          <p:cNvSpPr>
            <a:spLocks noGrp="1"/>
          </p:cNvSpPr>
          <p:nvPr>
            <p:ph idx="1"/>
          </p:nvPr>
        </p:nvSpPr>
        <p:spPr>
          <a:xfrm>
            <a:off x="457200" y="1143000"/>
            <a:ext cx="8077200" cy="5334000"/>
          </a:xfrm>
        </p:spPr>
        <p:txBody>
          <a:bodyPr/>
          <a:lstStyle/>
          <a:p>
            <a:pPr eaLnBrk="1" hangingPunct="1">
              <a:buFontTx/>
              <a:buNone/>
            </a:pPr>
            <a:r>
              <a:rPr lang="ru-RU" sz="1800" smtClean="0">
                <a:latin typeface="Times New Roman" pitchFamily="18" charset="0"/>
                <a:cs typeface="Times New Roman" pitchFamily="18" charset="0"/>
              </a:rPr>
              <a:t>          Французский физик и математик, один из основоположников новой области физики- электродинамики- Андре Мари Ампер родился в городе Лионе. Он получил разностороннее образование: изучал иностранные языки, математику, естественные науки. Ампер прочел все 20 томов знаменитой «Энциклопедии» Д. Дидро и Ж.Л.Д'Аламбера.</a:t>
            </a:r>
          </a:p>
          <a:p>
            <a:pPr eaLnBrk="1" hangingPunct="1">
              <a:buFontTx/>
              <a:buNone/>
            </a:pPr>
            <a:r>
              <a:rPr lang="ru-RU" sz="1800" smtClean="0">
                <a:latin typeface="Times New Roman" pitchFamily="18" charset="0"/>
                <a:cs typeface="Times New Roman" pitchFamily="18" charset="0"/>
              </a:rPr>
              <a:t>      В 1801г. Ампер возглавил кафедру физики в Центральной школе в г. Бурк-ан-Брес, а в 1805г. Получил место репетитора в Политехнической школе в Париже. В этот период вышли в свет его работы по теории вероятностей, приложению вариационного исчисления к задачам механики и математическому анализу. В 1814г. Его избирают  членом Парижской Академии наук, с 1824г. он профессор Нормальной школы в Париже.</a:t>
            </a:r>
          </a:p>
          <a:p>
            <a:pPr eaLnBrk="1" hangingPunct="1">
              <a:buFontTx/>
              <a:buNone/>
            </a:pPr>
            <a:r>
              <a:rPr lang="ru-RU" sz="1800" smtClean="0">
                <a:latin typeface="Times New Roman" pitchFamily="18" charset="0"/>
                <a:cs typeface="Times New Roman" pitchFamily="18" charset="0"/>
              </a:rPr>
              <a:t>      Работы Ампера в области физики сразу привлекли к себе внимание. После открытия в 1820г. Датским ученым Х. К. Эрстедом действия электрического тока на магнитную стрелку Ампер предложил «правило ловца» для определения направления отклонения магнитной стрелки тока. Продолжая эти исследования, он открыл механическое взаимодействие электрических токов и установил количественные соотношения для определения силы этого взаимодействия.</a:t>
            </a:r>
          </a:p>
        </p:txBody>
      </p:sp>
      <p:pic>
        <p:nvPicPr>
          <p:cNvPr id="5124" name="Picture 6" descr="Картинка 97 из 1757">
            <a:hlinkClick r:id="rId2"/>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86600" y="304800"/>
            <a:ext cx="1290638"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1295400" y="274638"/>
            <a:ext cx="7391400" cy="868362"/>
          </a:xfrm>
        </p:spPr>
        <p:txBody>
          <a:bodyPr/>
          <a:lstStyle/>
          <a:p>
            <a:pPr algn="l"/>
            <a:r>
              <a:rPr lang="ru-RU" sz="2800" smtClean="0">
                <a:latin typeface="Monotype Corsiva" pitchFamily="66" charset="0"/>
              </a:rPr>
              <a:t>2. Изолятор?               3.Количество электричества?</a:t>
            </a:r>
          </a:p>
        </p:txBody>
      </p:sp>
      <p:graphicFrame>
        <p:nvGraphicFramePr>
          <p:cNvPr id="7" name="Таблица 6"/>
          <p:cNvGraphicFramePr>
            <a:graphicFrameLocks noGrp="1"/>
          </p:cNvGraphicFramePr>
          <p:nvPr/>
        </p:nvGraphicFramePr>
        <p:xfrm>
          <a:off x="533400" y="1397000"/>
          <a:ext cx="3962400" cy="4953000"/>
        </p:xfrm>
        <a:graphic>
          <a:graphicData uri="http://schemas.openxmlformats.org/drawingml/2006/table">
            <a:tbl>
              <a:tblPr firstRow="1" bandRow="1">
                <a:tableStyleId>{5C22544A-7EE6-4342-B048-85BDC9FD1C3A}</a:tableStyleId>
              </a:tblPr>
              <a:tblGrid>
                <a:gridCol w="396240"/>
                <a:gridCol w="396240"/>
                <a:gridCol w="396240"/>
                <a:gridCol w="396240"/>
                <a:gridCol w="396240"/>
                <a:gridCol w="396240"/>
                <a:gridCol w="396240"/>
                <a:gridCol w="396240"/>
                <a:gridCol w="396240"/>
                <a:gridCol w="39624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8" name="Таблица 7"/>
          <p:cNvGraphicFramePr>
            <a:graphicFrameLocks noGrp="1"/>
          </p:cNvGraphicFramePr>
          <p:nvPr/>
        </p:nvGraphicFramePr>
        <p:xfrm>
          <a:off x="533400" y="1397000"/>
          <a:ext cx="4038600" cy="4953000"/>
        </p:xfrm>
        <a:graphic>
          <a:graphicData uri="http://schemas.openxmlformats.org/drawingml/2006/table">
            <a:tbl>
              <a:tblPr firstRow="1" bandRow="1">
                <a:tableStyleId>{5C22544A-7EE6-4342-B048-85BDC9FD1C3A}</a:tableStyleId>
              </a:tblPr>
              <a:tblGrid>
                <a:gridCol w="403860"/>
                <a:gridCol w="403860"/>
                <a:gridCol w="403860"/>
                <a:gridCol w="403860"/>
                <a:gridCol w="403860"/>
                <a:gridCol w="403860"/>
                <a:gridCol w="403860"/>
                <a:gridCol w="403860"/>
                <a:gridCol w="403860"/>
                <a:gridCol w="40386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9" name="Таблица 8"/>
          <p:cNvGraphicFramePr>
            <a:graphicFrameLocks noGrp="1"/>
          </p:cNvGraphicFramePr>
          <p:nvPr/>
        </p:nvGraphicFramePr>
        <p:xfrm>
          <a:off x="4648200" y="1447800"/>
          <a:ext cx="3962400" cy="4953000"/>
        </p:xfrm>
        <a:graphic>
          <a:graphicData uri="http://schemas.openxmlformats.org/drawingml/2006/table">
            <a:tbl>
              <a:tblPr firstRow="1" bandRow="1">
                <a:tableStyleId>{5C22544A-7EE6-4342-B048-85BDC9FD1C3A}</a:tableStyleId>
              </a:tblPr>
              <a:tblGrid>
                <a:gridCol w="396240"/>
                <a:gridCol w="396240"/>
                <a:gridCol w="396240"/>
                <a:gridCol w="396240"/>
                <a:gridCol w="396240"/>
                <a:gridCol w="396240"/>
                <a:gridCol w="396240"/>
                <a:gridCol w="396240"/>
                <a:gridCol w="396240"/>
                <a:gridCol w="39624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10" name="Таблица 9"/>
          <p:cNvGraphicFramePr>
            <a:graphicFrameLocks noGrp="1"/>
          </p:cNvGraphicFramePr>
          <p:nvPr/>
        </p:nvGraphicFramePr>
        <p:xfrm>
          <a:off x="4648200" y="1397000"/>
          <a:ext cx="3962400" cy="4953000"/>
        </p:xfrm>
        <a:graphic>
          <a:graphicData uri="http://schemas.openxmlformats.org/drawingml/2006/table">
            <a:tbl>
              <a:tblPr firstRow="1" bandRow="1">
                <a:tableStyleId>{5C22544A-7EE6-4342-B048-85BDC9FD1C3A}</a:tableStyleId>
              </a:tblPr>
              <a:tblGrid>
                <a:gridCol w="396240"/>
                <a:gridCol w="396240"/>
                <a:gridCol w="396240"/>
                <a:gridCol w="396240"/>
                <a:gridCol w="396240"/>
                <a:gridCol w="396240"/>
                <a:gridCol w="396240"/>
                <a:gridCol w="396240"/>
                <a:gridCol w="396240"/>
                <a:gridCol w="39624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0"/>
                                        <p:tgtEl>
                                          <p:spTgt spid="7"/>
                                        </p:tgtEl>
                                      </p:cBhvr>
                                    </p:animEffect>
                                    <p:set>
                                      <p:cBhvr>
                                        <p:cTn id="7" dur="1" fill="hold">
                                          <p:stCondLst>
                                            <p:cond delay="4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5000"/>
                                        <p:tgtEl>
                                          <p:spTgt spid="9"/>
                                        </p:tgtEl>
                                      </p:cBhvr>
                                    </p:animEffect>
                                    <p:set>
                                      <p:cBhvr>
                                        <p:cTn id="17" dur="1" fill="hold">
                                          <p:stCondLst>
                                            <p:cond delay="4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1295400" y="274638"/>
            <a:ext cx="7391400" cy="1020762"/>
          </a:xfrm>
        </p:spPr>
        <p:txBody>
          <a:bodyPr/>
          <a:lstStyle/>
          <a:p>
            <a:pPr algn="l"/>
            <a:r>
              <a:rPr lang="ru-RU" sz="2800" smtClean="0">
                <a:latin typeface="Monotype Corsiva" pitchFamily="66" charset="0"/>
              </a:rPr>
              <a:t>4. Электромагнитное излучение оптического диапазона, вызывающее зрительные ощущения?</a:t>
            </a:r>
          </a:p>
        </p:txBody>
      </p:sp>
      <p:graphicFrame>
        <p:nvGraphicFramePr>
          <p:cNvPr id="4" name="Таблица 3"/>
          <p:cNvGraphicFramePr>
            <a:graphicFrameLocks noGrp="1"/>
          </p:cNvGraphicFramePr>
          <p:nvPr/>
        </p:nvGraphicFramePr>
        <p:xfrm>
          <a:off x="533400" y="1397000"/>
          <a:ext cx="4343400" cy="4952997"/>
        </p:xfrm>
        <a:graphic>
          <a:graphicData uri="http://schemas.openxmlformats.org/drawingml/2006/table">
            <a:tbl>
              <a:tblPr firstRow="1" bandRow="1">
                <a:tableStyleId>{5C22544A-7EE6-4342-B048-85BDC9FD1C3A}</a:tableStyleId>
              </a:tblPr>
              <a:tblGrid>
                <a:gridCol w="434340"/>
                <a:gridCol w="434340"/>
                <a:gridCol w="434340"/>
                <a:gridCol w="434340"/>
                <a:gridCol w="434340"/>
                <a:gridCol w="434340"/>
                <a:gridCol w="434340"/>
                <a:gridCol w="434340"/>
                <a:gridCol w="434340"/>
                <a:gridCol w="43434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5" name="Таблица 4"/>
          <p:cNvGraphicFramePr>
            <a:graphicFrameLocks noGrp="1"/>
          </p:cNvGraphicFramePr>
          <p:nvPr/>
        </p:nvGraphicFramePr>
        <p:xfrm>
          <a:off x="4876800" y="1397000"/>
          <a:ext cx="3810000" cy="4952997"/>
        </p:xfrm>
        <a:graphic>
          <a:graphicData uri="http://schemas.openxmlformats.org/drawingml/2006/table">
            <a:tbl>
              <a:tblPr firstRow="1" bandRow="1">
                <a:tableStyleId>{5C22544A-7EE6-4342-B048-85BDC9FD1C3A}</a:tableStyleId>
              </a:tblPr>
              <a:tblGrid>
                <a:gridCol w="381000"/>
                <a:gridCol w="381000"/>
                <a:gridCol w="381000"/>
                <a:gridCol w="381000"/>
                <a:gridCol w="381000"/>
                <a:gridCol w="381000"/>
                <a:gridCol w="381000"/>
                <a:gridCol w="381000"/>
                <a:gridCol w="381000"/>
                <a:gridCol w="38100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solidFill>
                      <a:srgbClr val="00B050"/>
                    </a:solidFill>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solidFill>
                      <a:srgbClr val="00B050"/>
                    </a:solidFill>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solidFill>
                      <a:srgbClr val="00B050"/>
                    </a:solidFill>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solidFill>
                      <a:srgbClr val="00B050"/>
                    </a:solidFill>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143000" y="274638"/>
            <a:ext cx="7772400" cy="1143000"/>
          </a:xfrm>
        </p:spPr>
        <p:txBody>
          <a:bodyPr/>
          <a:lstStyle/>
          <a:p>
            <a:pPr algn="l"/>
            <a:r>
              <a:rPr lang="ru-RU" sz="2800" smtClean="0">
                <a:latin typeface="Monotype Corsiva" pitchFamily="66" charset="0"/>
              </a:rPr>
              <a:t>5. Распространение колебаний в упругой среде?</a:t>
            </a:r>
            <a:br>
              <a:rPr lang="ru-RU" sz="2800" smtClean="0">
                <a:latin typeface="Monotype Corsiva" pitchFamily="66" charset="0"/>
              </a:rPr>
            </a:br>
            <a:r>
              <a:rPr lang="ru-RU" sz="2800" smtClean="0">
                <a:latin typeface="Monotype Corsiva" pitchFamily="66" charset="0"/>
              </a:rPr>
              <a:t>6. Смесь газов, из которых состоит атмосфера Земли?</a:t>
            </a:r>
          </a:p>
        </p:txBody>
      </p:sp>
      <p:graphicFrame>
        <p:nvGraphicFramePr>
          <p:cNvPr id="4" name="Таблица 3"/>
          <p:cNvGraphicFramePr>
            <a:graphicFrameLocks noGrp="1"/>
          </p:cNvGraphicFramePr>
          <p:nvPr/>
        </p:nvGraphicFramePr>
        <p:xfrm>
          <a:off x="457200" y="1397000"/>
          <a:ext cx="3962400" cy="4952997"/>
        </p:xfrm>
        <a:graphic>
          <a:graphicData uri="http://schemas.openxmlformats.org/drawingml/2006/table">
            <a:tbl>
              <a:tblPr firstRow="1" bandRow="1">
                <a:tableStyleId>{5C22544A-7EE6-4342-B048-85BDC9FD1C3A}</a:tableStyleId>
              </a:tblPr>
              <a:tblGrid>
                <a:gridCol w="396240"/>
                <a:gridCol w="396240"/>
                <a:gridCol w="396240"/>
                <a:gridCol w="396240"/>
                <a:gridCol w="396240"/>
                <a:gridCol w="396240"/>
                <a:gridCol w="396240"/>
                <a:gridCol w="396240"/>
                <a:gridCol w="396240"/>
                <a:gridCol w="39624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solidFill>
                      <a:srgbClr val="7030A0"/>
                    </a:solidFill>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solidFill>
                      <a:srgbClr val="7030A0"/>
                    </a:solidFill>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solidFill>
                      <a:srgbClr val="7030A0"/>
                    </a:solidFill>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solidFill>
                      <a:srgbClr val="7030A0"/>
                    </a:solidFill>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solidFill>
                      <a:srgbClr val="7030A0"/>
                    </a:solidFill>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5" name="Таблица 4"/>
          <p:cNvGraphicFramePr>
            <a:graphicFrameLocks noGrp="1"/>
          </p:cNvGraphicFramePr>
          <p:nvPr/>
        </p:nvGraphicFramePr>
        <p:xfrm>
          <a:off x="457200" y="1397000"/>
          <a:ext cx="4038600" cy="4952997"/>
        </p:xfrm>
        <a:graphic>
          <a:graphicData uri="http://schemas.openxmlformats.org/drawingml/2006/table">
            <a:tbl>
              <a:tblPr firstRow="1" bandRow="1">
                <a:tableStyleId>{5C22544A-7EE6-4342-B048-85BDC9FD1C3A}</a:tableStyleId>
              </a:tblPr>
              <a:tblGrid>
                <a:gridCol w="403860"/>
                <a:gridCol w="403860"/>
                <a:gridCol w="403860"/>
                <a:gridCol w="403860"/>
                <a:gridCol w="403860"/>
                <a:gridCol w="403860"/>
                <a:gridCol w="403860"/>
                <a:gridCol w="403860"/>
                <a:gridCol w="403860"/>
                <a:gridCol w="40386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6" name="Таблица 5"/>
          <p:cNvGraphicFramePr>
            <a:graphicFrameLocks noGrp="1"/>
          </p:cNvGraphicFramePr>
          <p:nvPr/>
        </p:nvGraphicFramePr>
        <p:xfrm>
          <a:off x="4648200" y="1397000"/>
          <a:ext cx="4038600" cy="4952997"/>
        </p:xfrm>
        <a:graphic>
          <a:graphicData uri="http://schemas.openxmlformats.org/drawingml/2006/table">
            <a:tbl>
              <a:tblPr firstRow="1" bandRow="1">
                <a:tableStyleId>{5C22544A-7EE6-4342-B048-85BDC9FD1C3A}</a:tableStyleId>
              </a:tblPr>
              <a:tblGrid>
                <a:gridCol w="403860"/>
                <a:gridCol w="403860"/>
                <a:gridCol w="403860"/>
                <a:gridCol w="403860"/>
                <a:gridCol w="403860"/>
                <a:gridCol w="403860"/>
                <a:gridCol w="403860"/>
                <a:gridCol w="403860"/>
                <a:gridCol w="403860"/>
                <a:gridCol w="40386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7" name="Таблица 6"/>
          <p:cNvGraphicFramePr>
            <a:graphicFrameLocks noGrp="1"/>
          </p:cNvGraphicFramePr>
          <p:nvPr/>
        </p:nvGraphicFramePr>
        <p:xfrm>
          <a:off x="4648200" y="1397000"/>
          <a:ext cx="4038600" cy="4952997"/>
        </p:xfrm>
        <a:graphic>
          <a:graphicData uri="http://schemas.openxmlformats.org/drawingml/2006/table">
            <a:tbl>
              <a:tblPr firstRow="1" bandRow="1">
                <a:tableStyleId>{5C22544A-7EE6-4342-B048-85BDC9FD1C3A}</a:tableStyleId>
              </a:tblPr>
              <a:tblGrid>
                <a:gridCol w="403860"/>
                <a:gridCol w="403860"/>
                <a:gridCol w="403860"/>
                <a:gridCol w="403860"/>
                <a:gridCol w="403860"/>
                <a:gridCol w="403860"/>
                <a:gridCol w="403860"/>
                <a:gridCol w="403860"/>
                <a:gridCol w="403860"/>
                <a:gridCol w="40386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5000"/>
                                        <p:tgtEl>
                                          <p:spTgt spid="5"/>
                                        </p:tgtEl>
                                        <p:attrNameLst>
                                          <p:attrName>ppt_w</p:attrName>
                                        </p:attrNameLst>
                                      </p:cBhvr>
                                      <p:tavLst>
                                        <p:tav tm="0">
                                          <p:val>
                                            <p:strVal val="ppt_w"/>
                                          </p:val>
                                        </p:tav>
                                        <p:tav tm="100000">
                                          <p:val>
                                            <p:strVal val="ppt_w*0.70"/>
                                          </p:val>
                                        </p:tav>
                                      </p:tavLst>
                                    </p:anim>
                                    <p:anim calcmode="lin" valueType="num">
                                      <p:cBhvr>
                                        <p:cTn id="7" dur="5000"/>
                                        <p:tgtEl>
                                          <p:spTgt spid="5"/>
                                        </p:tgtEl>
                                        <p:attrNameLst>
                                          <p:attrName>ppt_h</p:attrName>
                                        </p:attrNameLst>
                                      </p:cBhvr>
                                      <p:tavLst>
                                        <p:tav tm="0">
                                          <p:val>
                                            <p:strVal val="ppt_h"/>
                                          </p:val>
                                        </p:tav>
                                        <p:tav tm="100000">
                                          <p:val>
                                            <p:strVal val="ppt_h"/>
                                          </p:val>
                                        </p:tav>
                                      </p:tavLst>
                                    </p:anim>
                                    <p:animEffect transition="out" filter="fade">
                                      <p:cBhvr>
                                        <p:cTn id="8" dur="5000"/>
                                        <p:tgtEl>
                                          <p:spTgt spid="5"/>
                                        </p:tgtEl>
                                      </p:cBhvr>
                                    </p:animEffect>
                                    <p:set>
                                      <p:cBhvr>
                                        <p:cTn id="9" dur="1" fill="hold">
                                          <p:stCondLst>
                                            <p:cond delay="4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5000"/>
                                        <p:tgtEl>
                                          <p:spTgt spid="7"/>
                                        </p:tgtEl>
                                        <p:attrNameLst>
                                          <p:attrName>ppt_w</p:attrName>
                                        </p:attrNameLst>
                                      </p:cBhvr>
                                      <p:tavLst>
                                        <p:tav tm="0">
                                          <p:val>
                                            <p:strVal val="ppt_w"/>
                                          </p:val>
                                        </p:tav>
                                        <p:tav tm="100000">
                                          <p:val>
                                            <p:strVal val="ppt_w*0.70"/>
                                          </p:val>
                                        </p:tav>
                                      </p:tavLst>
                                    </p:anim>
                                    <p:anim calcmode="lin" valueType="num">
                                      <p:cBhvr>
                                        <p:cTn id="14" dur="5000"/>
                                        <p:tgtEl>
                                          <p:spTgt spid="7"/>
                                        </p:tgtEl>
                                        <p:attrNameLst>
                                          <p:attrName>ppt_h</p:attrName>
                                        </p:attrNameLst>
                                      </p:cBhvr>
                                      <p:tavLst>
                                        <p:tav tm="0">
                                          <p:val>
                                            <p:strVal val="ppt_h"/>
                                          </p:val>
                                        </p:tav>
                                        <p:tav tm="100000">
                                          <p:val>
                                            <p:strVal val="ppt_h"/>
                                          </p:val>
                                        </p:tav>
                                      </p:tavLst>
                                    </p:anim>
                                    <p:animEffect transition="out" filter="fade">
                                      <p:cBhvr>
                                        <p:cTn id="15" dur="5000"/>
                                        <p:tgtEl>
                                          <p:spTgt spid="7"/>
                                        </p:tgtEl>
                                      </p:cBhvr>
                                    </p:animEffect>
                                    <p:set>
                                      <p:cBhvr>
                                        <p:cTn id="16"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1219200" y="274638"/>
            <a:ext cx="7467600" cy="1143000"/>
          </a:xfrm>
        </p:spPr>
        <p:txBody>
          <a:bodyPr/>
          <a:lstStyle/>
          <a:p>
            <a:pPr algn="l"/>
            <a:r>
              <a:rPr lang="ru-RU" sz="2800" smtClean="0">
                <a:latin typeface="Monotype Corsiva" pitchFamily="66" charset="0"/>
              </a:rPr>
              <a:t>7. Явление, сопровождающее электрический разряд в                 атмосфере?</a:t>
            </a:r>
          </a:p>
        </p:txBody>
      </p:sp>
      <p:graphicFrame>
        <p:nvGraphicFramePr>
          <p:cNvPr id="4" name="Таблица 3"/>
          <p:cNvGraphicFramePr>
            <a:graphicFrameLocks noGrp="1"/>
          </p:cNvGraphicFramePr>
          <p:nvPr/>
        </p:nvGraphicFramePr>
        <p:xfrm>
          <a:off x="533400" y="1397000"/>
          <a:ext cx="4038600" cy="4952997"/>
        </p:xfrm>
        <a:graphic>
          <a:graphicData uri="http://schemas.openxmlformats.org/drawingml/2006/table">
            <a:tbl>
              <a:tblPr firstRow="1" bandRow="1">
                <a:tableStyleId>{5C22544A-7EE6-4342-B048-85BDC9FD1C3A}</a:tableStyleId>
              </a:tblPr>
              <a:tblGrid>
                <a:gridCol w="403860"/>
                <a:gridCol w="403860"/>
                <a:gridCol w="403860"/>
                <a:gridCol w="403860"/>
                <a:gridCol w="403860"/>
                <a:gridCol w="403860"/>
                <a:gridCol w="403860"/>
                <a:gridCol w="403860"/>
                <a:gridCol w="403860"/>
                <a:gridCol w="40386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solidFill>
                      <a:srgbClr val="92D050"/>
                    </a:solidFill>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solidFill>
                      <a:srgbClr val="92D050"/>
                    </a:solidFill>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solidFill>
                      <a:srgbClr val="92D050"/>
                    </a:solidFill>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solidFill>
                      <a:srgbClr val="92D050"/>
                    </a:solidFill>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6" name="Таблица 5"/>
          <p:cNvGraphicFramePr>
            <a:graphicFrameLocks noGrp="1"/>
          </p:cNvGraphicFramePr>
          <p:nvPr/>
        </p:nvGraphicFramePr>
        <p:xfrm>
          <a:off x="838200" y="1397000"/>
          <a:ext cx="3276600" cy="4952997"/>
        </p:xfrm>
        <a:graphic>
          <a:graphicData uri="http://schemas.openxmlformats.org/drawingml/2006/table">
            <a:tbl>
              <a:tblPr firstRow="1" bandRow="1">
                <a:tableStyleId>{5C22544A-7EE6-4342-B048-85BDC9FD1C3A}</a:tableStyleId>
              </a:tblPr>
              <a:tblGrid>
                <a:gridCol w="327660"/>
                <a:gridCol w="327660"/>
                <a:gridCol w="327660"/>
                <a:gridCol w="327660"/>
                <a:gridCol w="327660"/>
                <a:gridCol w="327660"/>
                <a:gridCol w="327660"/>
                <a:gridCol w="327660"/>
                <a:gridCol w="327660"/>
                <a:gridCol w="32766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sp>
        <p:nvSpPr>
          <p:cNvPr id="36067" name="Прямоугольник 6"/>
          <p:cNvSpPr>
            <a:spLocks noChangeArrowheads="1"/>
          </p:cNvSpPr>
          <p:nvPr/>
        </p:nvSpPr>
        <p:spPr bwMode="auto">
          <a:xfrm>
            <a:off x="2971800" y="762000"/>
            <a:ext cx="5715000" cy="523875"/>
          </a:xfrm>
          <a:prstGeom prst="rect">
            <a:avLst/>
          </a:prstGeom>
          <a:noFill/>
          <a:ln w="9525">
            <a:noFill/>
            <a:miter lim="800000"/>
            <a:headEnd/>
            <a:tailEnd/>
          </a:ln>
        </p:spPr>
        <p:txBody>
          <a:bodyPr>
            <a:spAutoFit/>
          </a:bodyPr>
          <a:lstStyle/>
          <a:p>
            <a:r>
              <a:rPr lang="ru-RU" sz="2800">
                <a:latin typeface="Monotype Corsiva" pitchFamily="66" charset="0"/>
              </a:rPr>
              <a:t>8. Прибор с намагниченной стрелкой?</a:t>
            </a:r>
          </a:p>
        </p:txBody>
      </p:sp>
      <p:graphicFrame>
        <p:nvGraphicFramePr>
          <p:cNvPr id="8" name="Таблица 7"/>
          <p:cNvGraphicFramePr>
            <a:graphicFrameLocks noGrp="1"/>
          </p:cNvGraphicFramePr>
          <p:nvPr/>
        </p:nvGraphicFramePr>
        <p:xfrm>
          <a:off x="4648200" y="1397000"/>
          <a:ext cx="4038600" cy="4952997"/>
        </p:xfrm>
        <a:graphic>
          <a:graphicData uri="http://schemas.openxmlformats.org/drawingml/2006/table">
            <a:tbl>
              <a:tblPr firstRow="1" bandRow="1">
                <a:tableStyleId>{5C22544A-7EE6-4342-B048-85BDC9FD1C3A}</a:tableStyleId>
              </a:tblPr>
              <a:tblGrid>
                <a:gridCol w="403860"/>
                <a:gridCol w="403860"/>
                <a:gridCol w="403860"/>
                <a:gridCol w="403860"/>
                <a:gridCol w="403860"/>
                <a:gridCol w="403860"/>
                <a:gridCol w="403860"/>
                <a:gridCol w="403860"/>
                <a:gridCol w="403860"/>
                <a:gridCol w="40386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solidFill>
                      <a:schemeClr val="bg1">
                        <a:lumMod val="50000"/>
                      </a:schemeClr>
                    </a:solidFill>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solidFill>
                      <a:schemeClr val="bg1">
                        <a:lumMod val="50000"/>
                      </a:schemeClr>
                    </a:solidFill>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solidFill>
                      <a:schemeClr val="bg1">
                        <a:lumMod val="50000"/>
                      </a:schemeClr>
                    </a:solidFill>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solidFill>
                      <a:schemeClr val="bg1">
                        <a:lumMod val="50000"/>
                      </a:schemeClr>
                    </a:solidFill>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solidFill>
                      <a:schemeClr val="bg1">
                        <a:lumMod val="50000"/>
                      </a:schemeClr>
                    </a:solidFill>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solidFill>
                      <a:schemeClr val="bg1">
                        <a:lumMod val="50000"/>
                      </a:schemeClr>
                    </a:solidFill>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9" name="Таблица 8"/>
          <p:cNvGraphicFramePr>
            <a:graphicFrameLocks noGrp="1"/>
          </p:cNvGraphicFramePr>
          <p:nvPr/>
        </p:nvGraphicFramePr>
        <p:xfrm>
          <a:off x="4572000" y="1397000"/>
          <a:ext cx="4114800" cy="4952997"/>
        </p:xfrm>
        <a:graphic>
          <a:graphicData uri="http://schemas.openxmlformats.org/drawingml/2006/table">
            <a:tbl>
              <a:tblPr firstRow="1" bandRow="1">
                <a:tableStyleId>{5C22544A-7EE6-4342-B048-85BDC9FD1C3A}</a:tableStyleId>
              </a:tblPr>
              <a:tblGrid>
                <a:gridCol w="411480"/>
                <a:gridCol w="411480"/>
                <a:gridCol w="411480"/>
                <a:gridCol w="411480"/>
                <a:gridCol w="411480"/>
                <a:gridCol w="411480"/>
                <a:gridCol w="411480"/>
                <a:gridCol w="411480"/>
                <a:gridCol w="411480"/>
                <a:gridCol w="41148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0"/>
                                        <p:tgtEl>
                                          <p:spTgt spid="9"/>
                                        </p:tgtEl>
                                      </p:cBhvr>
                                    </p:animEffect>
                                    <p:set>
                                      <p:cBhvr>
                                        <p:cTn id="12"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57200"/>
            <a:ext cx="8077200" cy="533400"/>
          </a:xfrm>
        </p:spPr>
        <p:txBody>
          <a:bodyPr/>
          <a:lstStyle/>
          <a:p>
            <a:pPr algn="l"/>
            <a:r>
              <a:rPr lang="ru-RU" sz="2400" smtClean="0">
                <a:latin typeface="Monotype Corsiva" pitchFamily="66" charset="0"/>
              </a:rPr>
              <a:t>9.Оптическое явление - разноцветная дугообразная полоса на небе? </a:t>
            </a:r>
            <a:br>
              <a:rPr lang="ru-RU" sz="2400" smtClean="0">
                <a:latin typeface="Monotype Corsiva" pitchFamily="66" charset="0"/>
              </a:rPr>
            </a:br>
            <a:endParaRPr lang="ru-RU" sz="2400" smtClean="0">
              <a:latin typeface="Monotype Corsiva" pitchFamily="66" charset="0"/>
            </a:endParaRPr>
          </a:p>
        </p:txBody>
      </p:sp>
      <p:graphicFrame>
        <p:nvGraphicFramePr>
          <p:cNvPr id="4" name="Таблица 3"/>
          <p:cNvGraphicFramePr>
            <a:graphicFrameLocks noGrp="1"/>
          </p:cNvGraphicFramePr>
          <p:nvPr/>
        </p:nvGraphicFramePr>
        <p:xfrm>
          <a:off x="457200" y="1397000"/>
          <a:ext cx="3962400" cy="4952997"/>
        </p:xfrm>
        <a:graphic>
          <a:graphicData uri="http://schemas.openxmlformats.org/drawingml/2006/table">
            <a:tbl>
              <a:tblPr firstRow="1" bandRow="1">
                <a:tableStyleId>{5C22544A-7EE6-4342-B048-85BDC9FD1C3A}</a:tableStyleId>
              </a:tblPr>
              <a:tblGrid>
                <a:gridCol w="396240"/>
                <a:gridCol w="396240"/>
                <a:gridCol w="396240"/>
                <a:gridCol w="396240"/>
                <a:gridCol w="396240"/>
                <a:gridCol w="396240"/>
                <a:gridCol w="396240"/>
                <a:gridCol w="396240"/>
                <a:gridCol w="396240"/>
                <a:gridCol w="39624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solidFill>
                      <a:srgbClr val="FF0000"/>
                    </a:solidFill>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5" name="Таблица 4"/>
          <p:cNvGraphicFramePr>
            <a:graphicFrameLocks noGrp="1"/>
          </p:cNvGraphicFramePr>
          <p:nvPr/>
        </p:nvGraphicFramePr>
        <p:xfrm>
          <a:off x="457200" y="1397000"/>
          <a:ext cx="4114800" cy="4952997"/>
        </p:xfrm>
        <a:graphic>
          <a:graphicData uri="http://schemas.openxmlformats.org/drawingml/2006/table">
            <a:tbl>
              <a:tblPr firstRow="1" bandRow="1">
                <a:tableStyleId>{5C22544A-7EE6-4342-B048-85BDC9FD1C3A}</a:tableStyleId>
              </a:tblPr>
              <a:tblGrid>
                <a:gridCol w="411480"/>
                <a:gridCol w="411480"/>
                <a:gridCol w="411480"/>
                <a:gridCol w="411480"/>
                <a:gridCol w="411480"/>
                <a:gridCol w="411480"/>
                <a:gridCol w="411480"/>
                <a:gridCol w="411480"/>
                <a:gridCol w="411480"/>
                <a:gridCol w="41148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6" name="Таблица 5"/>
          <p:cNvGraphicFramePr>
            <a:graphicFrameLocks noGrp="1"/>
          </p:cNvGraphicFramePr>
          <p:nvPr/>
        </p:nvGraphicFramePr>
        <p:xfrm>
          <a:off x="4572000" y="1397000"/>
          <a:ext cx="4114800" cy="4952997"/>
        </p:xfrm>
        <a:graphic>
          <a:graphicData uri="http://schemas.openxmlformats.org/drawingml/2006/table">
            <a:tbl>
              <a:tblPr firstRow="1" bandRow="1">
                <a:tableStyleId>{5C22544A-7EE6-4342-B048-85BDC9FD1C3A}</a:tableStyleId>
              </a:tblPr>
              <a:tblGrid>
                <a:gridCol w="411480"/>
                <a:gridCol w="411480"/>
                <a:gridCol w="411480"/>
                <a:gridCol w="411480"/>
                <a:gridCol w="411480"/>
                <a:gridCol w="411480"/>
                <a:gridCol w="411480"/>
                <a:gridCol w="411480"/>
                <a:gridCol w="411480"/>
                <a:gridCol w="41148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graphicFrame>
        <p:nvGraphicFramePr>
          <p:cNvPr id="7" name="Таблица 6"/>
          <p:cNvGraphicFramePr>
            <a:graphicFrameLocks noGrp="1"/>
          </p:cNvGraphicFramePr>
          <p:nvPr/>
        </p:nvGraphicFramePr>
        <p:xfrm>
          <a:off x="4495800" y="1397000"/>
          <a:ext cx="4191000" cy="4952997"/>
        </p:xfrm>
        <a:graphic>
          <a:graphicData uri="http://schemas.openxmlformats.org/drawingml/2006/table">
            <a:tbl>
              <a:tblPr firstRow="1" bandRow="1">
                <a:tableStyleId>{5C22544A-7EE6-4342-B048-85BDC9FD1C3A}</a:tableStyleId>
              </a:tblPr>
              <a:tblGrid>
                <a:gridCol w="419100"/>
                <a:gridCol w="419100"/>
                <a:gridCol w="419100"/>
                <a:gridCol w="419100"/>
                <a:gridCol w="419100"/>
                <a:gridCol w="419100"/>
                <a:gridCol w="419100"/>
                <a:gridCol w="419100"/>
                <a:gridCol w="419100"/>
                <a:gridCol w="419100"/>
              </a:tblGrid>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Э</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Ф</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Г</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У</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Х</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Я</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З</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В</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Д</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К</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Р</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М</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О</a:t>
                      </a:r>
                      <a:endParaRPr lang="ru-RU" b="1" i="0" dirty="0">
                        <a:solidFill>
                          <a:schemeClr val="tx1"/>
                        </a:solidFill>
                        <a:latin typeface="Times New Roman" pitchFamily="18" charset="0"/>
                        <a:cs typeface="Times New Roman" pitchFamily="18" charset="0"/>
                      </a:endParaRPr>
                    </a:p>
                  </a:txBody>
                  <a:tcPr/>
                </a:tc>
              </a:tr>
              <a:tr h="550333">
                <a:tc>
                  <a:txBody>
                    <a:bodyPr/>
                    <a:lstStyle/>
                    <a:p>
                      <a:pPr algn="ctr"/>
                      <a:r>
                        <a:rPr lang="ru-RU" b="1" i="0" dirty="0" smtClean="0">
                          <a:solidFill>
                            <a:schemeClr val="tx1"/>
                          </a:solidFill>
                          <a:latin typeface="Times New Roman" pitchFamily="18" charset="0"/>
                          <a:cs typeface="Times New Roman" pitchFamily="18" charset="0"/>
                        </a:rPr>
                        <a:t>А</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П</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Л</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И</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Т</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Н</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Е</a:t>
                      </a:r>
                      <a:endParaRPr lang="ru-RU" b="1" i="0" dirty="0">
                        <a:solidFill>
                          <a:schemeClr val="tx1"/>
                        </a:solidFill>
                        <a:latin typeface="Times New Roman" pitchFamily="18" charset="0"/>
                        <a:cs typeface="Times New Roman" pitchFamily="18" charset="0"/>
                      </a:endParaRPr>
                    </a:p>
                  </a:txBody>
                  <a:tcPr/>
                </a:tc>
                <a:tc>
                  <a:txBody>
                    <a:bodyPr/>
                    <a:lstStyle/>
                    <a:p>
                      <a:pPr algn="ctr"/>
                      <a:r>
                        <a:rPr lang="ru-RU" b="1" i="0" dirty="0" smtClean="0">
                          <a:solidFill>
                            <a:schemeClr val="tx1"/>
                          </a:solidFill>
                          <a:latin typeface="Times New Roman" pitchFamily="18" charset="0"/>
                          <a:cs typeface="Times New Roman" pitchFamily="18" charset="0"/>
                        </a:rPr>
                        <a:t>С</a:t>
                      </a:r>
                      <a:endParaRPr lang="ru-RU" b="1" i="0" dirty="0">
                        <a:solidFill>
                          <a:schemeClr val="tx1"/>
                        </a:solidFill>
                        <a:latin typeface="Times New Roman" pitchFamily="18" charset="0"/>
                        <a:cs typeface="Times New Roman" pitchFamily="18" charset="0"/>
                      </a:endParaRPr>
                    </a:p>
                  </a:txBody>
                  <a:tcPr/>
                </a:tc>
              </a:tr>
            </a:tbl>
          </a:graphicData>
        </a:graphic>
      </p:graphicFrame>
      <p:sp>
        <p:nvSpPr>
          <p:cNvPr id="8" name="Прямоугольник 7"/>
          <p:cNvSpPr>
            <a:spLocks noChangeArrowheads="1"/>
          </p:cNvSpPr>
          <p:nvPr/>
        </p:nvSpPr>
        <p:spPr bwMode="auto">
          <a:xfrm>
            <a:off x="990600" y="609600"/>
            <a:ext cx="7772400" cy="830263"/>
          </a:xfrm>
          <a:prstGeom prst="rect">
            <a:avLst/>
          </a:prstGeom>
          <a:noFill/>
          <a:ln w="9525">
            <a:noFill/>
            <a:miter lim="800000"/>
            <a:headEnd/>
            <a:tailEnd/>
          </a:ln>
        </p:spPr>
        <p:txBody>
          <a:bodyPr>
            <a:spAutoFit/>
          </a:bodyPr>
          <a:lstStyle/>
          <a:p>
            <a:r>
              <a:rPr lang="ru-RU" sz="2400">
                <a:latin typeface="Monotype Corsiva" pitchFamily="66" charset="0"/>
              </a:rPr>
              <a:t>10. Кусок железа или стали, способный притягивать железные предметы?</a:t>
            </a:r>
            <a:endParaRPr lang="ru-RU"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5000"/>
                                        <p:tgtEl>
                                          <p:spTgt spid="5"/>
                                        </p:tgtEl>
                                      </p:cBhvr>
                                    </p:animEffect>
                                    <p:set>
                                      <p:cBhvr>
                                        <p:cTn id="7" dur="1" fill="hold">
                                          <p:stCondLst>
                                            <p:cond delay="4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0" nodeType="clickEffect">
                                  <p:stCondLst>
                                    <p:cond delay="0"/>
                                  </p:stCondLst>
                                  <p:childTnLst>
                                    <p:anim calcmode="lin" valueType="num">
                                      <p:cBhvr additive="base">
                                        <p:cTn id="11" dur="5000"/>
                                        <p:tgtEl>
                                          <p:spTgt spid="2"/>
                                        </p:tgtEl>
                                        <p:attrNameLst>
                                          <p:attrName>ppt_x</p:attrName>
                                        </p:attrNameLst>
                                      </p:cBhvr>
                                      <p:tavLst>
                                        <p:tav tm="0">
                                          <p:val>
                                            <p:strVal val="ppt_x"/>
                                          </p:val>
                                        </p:tav>
                                        <p:tav tm="100000">
                                          <p:val>
                                            <p:strVal val="0-ppt_w/2"/>
                                          </p:val>
                                        </p:tav>
                                      </p:tavLst>
                                    </p:anim>
                                    <p:anim calcmode="lin" valueType="num">
                                      <p:cBhvr additive="base">
                                        <p:cTn id="12" dur="5000"/>
                                        <p:tgtEl>
                                          <p:spTgt spid="2"/>
                                        </p:tgtEl>
                                        <p:attrNameLst>
                                          <p:attrName>ppt_y</p:attrName>
                                        </p:attrNameLst>
                                      </p:cBhvr>
                                      <p:tavLst>
                                        <p:tav tm="0">
                                          <p:val>
                                            <p:strVal val="ppt_y"/>
                                          </p:val>
                                        </p:tav>
                                        <p:tav tm="100000">
                                          <p:val>
                                            <p:strVal val="ppt_y"/>
                                          </p:val>
                                        </p:tav>
                                      </p:tavLst>
                                    </p:anim>
                                    <p:set>
                                      <p:cBhvr>
                                        <p:cTn id="13" dur="1" fill="hold">
                                          <p:stCondLst>
                                            <p:cond delay="4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9" dur="5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xit" presetSubtype="0" fill="hold" nodeType="clickEffect">
                                  <p:stCondLst>
                                    <p:cond delay="0"/>
                                  </p:stCondLst>
                                  <p:childTnLst>
                                    <p:anim calcmode="lin" valueType="num">
                                      <p:cBhvr>
                                        <p:cTn id="23" dur="5000"/>
                                        <p:tgtEl>
                                          <p:spTgt spid="7"/>
                                        </p:tgtEl>
                                        <p:attrNameLst>
                                          <p:attrName>ppt_w</p:attrName>
                                        </p:attrNameLst>
                                      </p:cBhvr>
                                      <p:tavLst>
                                        <p:tav tm="0">
                                          <p:val>
                                            <p:strVal val="ppt_w"/>
                                          </p:val>
                                        </p:tav>
                                        <p:tav tm="100000">
                                          <p:val>
                                            <p:strVal val="ppt_w*0.70"/>
                                          </p:val>
                                        </p:tav>
                                      </p:tavLst>
                                    </p:anim>
                                    <p:anim calcmode="lin" valueType="num">
                                      <p:cBhvr>
                                        <p:cTn id="24" dur="5000"/>
                                        <p:tgtEl>
                                          <p:spTgt spid="7"/>
                                        </p:tgtEl>
                                        <p:attrNameLst>
                                          <p:attrName>ppt_h</p:attrName>
                                        </p:attrNameLst>
                                      </p:cBhvr>
                                      <p:tavLst>
                                        <p:tav tm="0">
                                          <p:val>
                                            <p:strVal val="ppt_h"/>
                                          </p:val>
                                        </p:tav>
                                        <p:tav tm="100000">
                                          <p:val>
                                            <p:strVal val="ppt_h"/>
                                          </p:val>
                                        </p:tav>
                                      </p:tavLst>
                                    </p:anim>
                                    <p:animEffect transition="out" filter="fade">
                                      <p:cBhvr>
                                        <p:cTn id="25" dur="5000"/>
                                        <p:tgtEl>
                                          <p:spTgt spid="7"/>
                                        </p:tgtEl>
                                      </p:cBhvr>
                                    </p:animEffect>
                                    <p:set>
                                      <p:cBhvr>
                                        <p:cTn id="26"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1676400" y="274638"/>
            <a:ext cx="5867400" cy="1143000"/>
          </a:xfrm>
        </p:spPr>
        <p:txBody>
          <a:bodyPr/>
          <a:lstStyle/>
          <a:p>
            <a:r>
              <a:rPr lang="ru-RU" sz="3200" smtClean="0">
                <a:latin typeface="Monotype Corsiva" pitchFamily="66" charset="0"/>
              </a:rPr>
              <a:t>Спасибо за внимание!</a:t>
            </a:r>
          </a:p>
        </p:txBody>
      </p:sp>
      <p:pic>
        <p:nvPicPr>
          <p:cNvPr id="37891" name="Picture 2" descr="C:\Users\УЧМТЕЛЬ\Desktop\анимация\Таня\весна\zem_izgib.jpg"/>
          <p:cNvPicPr>
            <a:picLocks noGrp="1" noChangeAspect="1" noChangeArrowheads="1"/>
          </p:cNvPicPr>
          <p:nvPr>
            <p:ph idx="1"/>
          </p:nvPr>
        </p:nvPicPr>
        <p:blipFill>
          <a:blip r:embed="rId2"/>
          <a:srcRect/>
          <a:stretch>
            <a:fillRect/>
          </a:stretch>
        </p:blipFill>
        <p:spPr>
          <a:xfrm>
            <a:off x="533400" y="1371600"/>
            <a:ext cx="8077200" cy="5181600"/>
          </a:xfrm>
          <a:noFill/>
        </p:spPr>
      </p:pic>
      <p:pic>
        <p:nvPicPr>
          <p:cNvPr id="37892" name="Picture 5" descr="C:\Documents and Settings\Библиотека\Рабочий стол\Физика\ю.jpg"/>
          <p:cNvPicPr>
            <a:picLocks noChangeAspect="1" noChangeArrowheads="1"/>
          </p:cNvPicPr>
          <p:nvPr/>
        </p:nvPicPr>
        <p:blipFill>
          <a:blip r:embed="rId3"/>
          <a:srcRect/>
          <a:stretch>
            <a:fillRect/>
          </a:stretch>
        </p:blipFill>
        <p:spPr bwMode="auto">
          <a:xfrm>
            <a:off x="838200" y="1524000"/>
            <a:ext cx="1981200" cy="2819400"/>
          </a:xfrm>
          <a:prstGeom prst="rect">
            <a:avLst/>
          </a:prstGeom>
          <a:noFill/>
          <a:ln w="9525">
            <a:noFill/>
            <a:miter lim="800000"/>
            <a:headEnd/>
            <a:tailEnd/>
          </a:ln>
        </p:spPr>
      </p:pic>
      <p:pic>
        <p:nvPicPr>
          <p:cNvPr id="37893" name="Picture 6" descr="C:\Documents and Settings\Библиотека\Рабочий стол\Физика\ш.jpeg"/>
          <p:cNvPicPr>
            <a:picLocks noChangeAspect="1" noChangeArrowheads="1"/>
          </p:cNvPicPr>
          <p:nvPr/>
        </p:nvPicPr>
        <p:blipFill>
          <a:blip r:embed="rId4"/>
          <a:srcRect/>
          <a:stretch>
            <a:fillRect/>
          </a:stretch>
        </p:blipFill>
        <p:spPr bwMode="auto">
          <a:xfrm>
            <a:off x="7162800" y="0"/>
            <a:ext cx="1047750" cy="1352550"/>
          </a:xfrm>
          <a:prstGeom prst="rect">
            <a:avLst/>
          </a:prstGeom>
          <a:noFill/>
          <a:ln w="9525">
            <a:noFill/>
            <a:miter lim="800000"/>
            <a:headEnd/>
            <a:tailEnd/>
          </a:ln>
        </p:spPr>
      </p:pic>
      <p:pic>
        <p:nvPicPr>
          <p:cNvPr id="37894" name="Picture 12" descr="D:\Общие документы\КАРТИНКИ\АНИМИРОВАННЫЕ КАРТИНКИ\1 (42).gif"/>
          <p:cNvPicPr>
            <a:picLocks noChangeAspect="1" noChangeArrowheads="1" noCrop="1"/>
          </p:cNvPicPr>
          <p:nvPr/>
        </p:nvPicPr>
        <p:blipFill>
          <a:blip r:embed="rId5"/>
          <a:srcRect/>
          <a:stretch>
            <a:fillRect/>
          </a:stretch>
        </p:blipFill>
        <p:spPr bwMode="auto">
          <a:xfrm>
            <a:off x="685800" y="5181600"/>
            <a:ext cx="3167063" cy="110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Documents and Settings\Библиотека\Рабочий стол\Физика\Ампер.jpg"/>
          <p:cNvPicPr>
            <a:picLocks noChangeAspect="1" noChangeArrowheads="1"/>
          </p:cNvPicPr>
          <p:nvPr/>
        </p:nvPicPr>
        <p:blipFill>
          <a:blip r:embed="rId3"/>
          <a:srcRect/>
          <a:stretch>
            <a:fillRect/>
          </a:stretch>
        </p:blipFill>
        <p:spPr bwMode="auto">
          <a:xfrm>
            <a:off x="6172200" y="533400"/>
            <a:ext cx="2428875" cy="3657600"/>
          </a:xfrm>
          <a:prstGeom prst="rect">
            <a:avLst/>
          </a:prstGeom>
          <a:noFill/>
          <a:ln w="9525">
            <a:noFill/>
            <a:miter lim="800000"/>
            <a:headEnd/>
            <a:tailEnd/>
          </a:ln>
        </p:spPr>
      </p:pic>
      <p:sp>
        <p:nvSpPr>
          <p:cNvPr id="6147" name="Заголовок 1"/>
          <p:cNvSpPr>
            <a:spLocks noGrp="1"/>
          </p:cNvSpPr>
          <p:nvPr>
            <p:ph type="title"/>
          </p:nvPr>
        </p:nvSpPr>
        <p:spPr>
          <a:xfrm>
            <a:off x="1295400" y="274638"/>
            <a:ext cx="4800600" cy="1143000"/>
          </a:xfrm>
        </p:spPr>
        <p:txBody>
          <a:bodyPr/>
          <a:lstStyle/>
          <a:p>
            <a:pPr eaLnBrk="1" hangingPunct="1"/>
            <a:r>
              <a:rPr lang="ru-RU" smtClean="0">
                <a:latin typeface="Monotype Corsiva" pitchFamily="66" charset="0"/>
              </a:rPr>
              <a:t>Ампер (1775-1836гг.):</a:t>
            </a:r>
          </a:p>
        </p:txBody>
      </p:sp>
      <p:sp>
        <p:nvSpPr>
          <p:cNvPr id="6148" name="Содержимое 2"/>
          <p:cNvSpPr>
            <a:spLocks noGrp="1"/>
          </p:cNvSpPr>
          <p:nvPr>
            <p:ph idx="1"/>
          </p:nvPr>
        </p:nvSpPr>
        <p:spPr>
          <a:xfrm>
            <a:off x="762000" y="1447800"/>
            <a:ext cx="5410200" cy="5029200"/>
          </a:xfrm>
        </p:spPr>
        <p:txBody>
          <a:bodyPr/>
          <a:lstStyle/>
          <a:p>
            <a:pPr eaLnBrk="1" hangingPunct="1">
              <a:buFontTx/>
              <a:buNone/>
            </a:pPr>
            <a:r>
              <a:rPr lang="ru-RU" sz="1800" smtClean="0">
                <a:latin typeface="Times New Roman" pitchFamily="18" charset="0"/>
                <a:cs typeface="Times New Roman" pitchFamily="18" charset="0"/>
              </a:rPr>
              <a:t>          Ампер различает два понятия- ток и напряжение, устанавливает направление тока в замкнутой цепи. Он установил, что параллельные проводники с токами, текущими в одном направлении, притягиваются, а в противоположном- отталкиваются.</a:t>
            </a:r>
          </a:p>
          <a:p>
            <a:pPr eaLnBrk="1" hangingPunct="1">
              <a:buFontTx/>
              <a:buNone/>
            </a:pPr>
            <a:r>
              <a:rPr lang="ru-RU" sz="1800" smtClean="0">
                <a:latin typeface="Times New Roman" pitchFamily="18" charset="0"/>
                <a:cs typeface="Times New Roman" pitchFamily="18" charset="0"/>
              </a:rPr>
              <a:t>      Ампер разработал теорию магнетизма, представление о магнетизме как о совокупности круговых электрических токов, расположенных в плоскостях, перпендикулярных к линии, соединяющей полюса магнита.</a:t>
            </a:r>
          </a:p>
          <a:p>
            <a:pPr eaLnBrk="1" hangingPunct="1">
              <a:buFontTx/>
              <a:buNone/>
            </a:pPr>
            <a:r>
              <a:rPr lang="ru-RU" sz="1800" smtClean="0">
                <a:latin typeface="Times New Roman" pitchFamily="18" charset="0"/>
                <a:cs typeface="Times New Roman" pitchFamily="18" charset="0"/>
              </a:rPr>
              <a:t>      В 1826г. вышел в свет его основной труд по электродинамике- «Теория электродинамических явлений, выведенная исключительно из опыта»</a:t>
            </a:r>
          </a:p>
        </p:txBody>
      </p:sp>
      <p:pic>
        <p:nvPicPr>
          <p:cNvPr id="6149" name="Picture 4" descr="HH02313_"/>
          <p:cNvPicPr>
            <a:picLocks noChangeAspect="1" noChangeArrowheads="1"/>
          </p:cNvPicPr>
          <p:nvPr/>
        </p:nvPicPr>
        <p:blipFill>
          <a:blip r:embed="rId4"/>
          <a:srcRect/>
          <a:stretch>
            <a:fillRect/>
          </a:stretch>
        </p:blipFill>
        <p:spPr bwMode="auto">
          <a:xfrm rot="7403952" flipH="1">
            <a:off x="5572126" y="3684587"/>
            <a:ext cx="1295400" cy="1266825"/>
          </a:xfrm>
          <a:prstGeom prst="rect">
            <a:avLst/>
          </a:prstGeom>
          <a:noFill/>
          <a:ln w="9525">
            <a:noFill/>
            <a:miter lim="800000"/>
            <a:headEnd/>
            <a:tailEnd/>
          </a:ln>
        </p:spPr>
      </p:pic>
      <p:pic>
        <p:nvPicPr>
          <p:cNvPr id="6150" name="Picture 5" descr="BD19819_"/>
          <p:cNvPicPr>
            <a:picLocks noChangeAspect="1" noChangeArrowheads="1"/>
          </p:cNvPicPr>
          <p:nvPr/>
        </p:nvPicPr>
        <p:blipFill>
          <a:blip r:embed="rId5"/>
          <a:srcRect/>
          <a:stretch>
            <a:fillRect/>
          </a:stretch>
        </p:blipFill>
        <p:spPr bwMode="auto">
          <a:xfrm>
            <a:off x="6096000" y="4343400"/>
            <a:ext cx="2590800" cy="2209800"/>
          </a:xfrm>
          <a:prstGeom prst="rect">
            <a:avLst/>
          </a:prstGeom>
          <a:noFill/>
          <a:ln w="9525">
            <a:noFill/>
            <a:miter lim="800000"/>
            <a:headEnd/>
            <a:tailEnd/>
          </a:ln>
        </p:spPr>
      </p:pic>
      <p:pic>
        <p:nvPicPr>
          <p:cNvPr id="6151" name="Picture 6" descr="Картинка 97 из 1757">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81000" y="5638800"/>
            <a:ext cx="209708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295400" y="274638"/>
            <a:ext cx="6096000" cy="1143000"/>
          </a:xfrm>
        </p:spPr>
        <p:txBody>
          <a:bodyPr/>
          <a:lstStyle/>
          <a:p>
            <a:pPr eaLnBrk="1" hangingPunct="1"/>
            <a:r>
              <a:rPr lang="ru-RU" smtClean="0">
                <a:latin typeface="Monotype Corsiva" pitchFamily="66" charset="0"/>
              </a:rPr>
              <a:t>Фарадей (1791-1867гг.):</a:t>
            </a:r>
          </a:p>
        </p:txBody>
      </p:sp>
      <p:sp>
        <p:nvSpPr>
          <p:cNvPr id="7171" name="Содержимое 2"/>
          <p:cNvSpPr>
            <a:spLocks noGrp="1"/>
          </p:cNvSpPr>
          <p:nvPr>
            <p:ph idx="1"/>
          </p:nvPr>
        </p:nvSpPr>
        <p:spPr>
          <a:xfrm>
            <a:off x="762000" y="1447800"/>
            <a:ext cx="7543800" cy="5029200"/>
          </a:xfrm>
        </p:spPr>
        <p:txBody>
          <a:bodyPr/>
          <a:lstStyle/>
          <a:p>
            <a:pPr eaLnBrk="1" hangingPunct="1">
              <a:buFontTx/>
              <a:buNone/>
            </a:pPr>
            <a:r>
              <a:rPr lang="ru-RU" sz="1800" smtClean="0">
                <a:latin typeface="Times New Roman" pitchFamily="18" charset="0"/>
                <a:cs typeface="Times New Roman" pitchFamily="18" charset="0"/>
              </a:rPr>
              <a:t>          Гениальный самоучка- так можно назвать человека, ставшего основоположником учения об электрических и магнитных полях. Майклу Фарадею не пришлось учиться сколько-нибудь систематически. Сын лондонского кузнеца, ученик переплетчика, он закончил лишь начальную школу и далее всю жизнь занимался самообразованием. Посещая в Королевском институте публичные лекции выдающегося английского химика Г. Дэви, Фарадей принял решение посвятить себя науке.</a:t>
            </a:r>
          </a:p>
          <a:p>
            <a:pPr eaLnBrk="1" hangingPunct="1">
              <a:buFontTx/>
              <a:buNone/>
            </a:pPr>
            <a:r>
              <a:rPr lang="ru-RU" sz="1800" smtClean="0">
                <a:latin typeface="Times New Roman" pitchFamily="18" charset="0"/>
                <a:cs typeface="Times New Roman" pitchFamily="18" charset="0"/>
              </a:rPr>
              <a:t>      В 1813г. Г. Дэви взял Фарадея по его просьбе на работу в Королевский институт, а в1827г. он уже стал профессором этого института.</a:t>
            </a:r>
          </a:p>
          <a:p>
            <a:pPr eaLnBrk="1" hangingPunct="1">
              <a:buFontTx/>
              <a:buNone/>
            </a:pPr>
            <a:r>
              <a:rPr lang="ru-RU" sz="1800" smtClean="0">
                <a:latin typeface="Times New Roman" pitchFamily="18" charset="0"/>
                <a:cs typeface="Times New Roman" pitchFamily="18" charset="0"/>
              </a:rPr>
              <a:t>      В 1824г. был избран членом Лондонского королевского общества.</a:t>
            </a:r>
          </a:p>
          <a:p>
            <a:pPr eaLnBrk="1" hangingPunct="1">
              <a:buFontTx/>
              <a:buNone/>
            </a:pPr>
            <a:r>
              <a:rPr lang="ru-RU" sz="1800" smtClean="0">
                <a:latin typeface="Times New Roman" pitchFamily="18" charset="0"/>
                <a:cs typeface="Times New Roman" pitchFamily="18" charset="0"/>
              </a:rPr>
              <a:t>      Уже первые его работы по химии привлекли внимание европейских ученых.</a:t>
            </a:r>
          </a:p>
          <a:p>
            <a:pPr eaLnBrk="1" hangingPunct="1">
              <a:buFontTx/>
              <a:buNone/>
            </a:pPr>
            <a:r>
              <a:rPr lang="ru-RU" sz="1800" smtClean="0">
                <a:latin typeface="Times New Roman" pitchFamily="18" charset="0"/>
                <a:cs typeface="Times New Roman" pitchFamily="18" charset="0"/>
              </a:rPr>
              <a:t>      Однако всемирную славу Фарадею принесли исследования в области физики, а точнее- электричества и магнетизма. В 1821г. он построил первый в мире электродвигатель</a:t>
            </a:r>
          </a:p>
        </p:txBody>
      </p:sp>
      <p:pic>
        <p:nvPicPr>
          <p:cNvPr id="7172" name="Picture 5" descr="C:\Documents and Settings\Библиотека\Рабочий стол\Физика\д.jpeg"/>
          <p:cNvPicPr>
            <a:picLocks noChangeAspect="1" noChangeArrowheads="1"/>
          </p:cNvPicPr>
          <p:nvPr/>
        </p:nvPicPr>
        <p:blipFill>
          <a:blip r:embed="rId2"/>
          <a:srcRect/>
          <a:stretch>
            <a:fillRect/>
          </a:stretch>
        </p:blipFill>
        <p:spPr bwMode="auto">
          <a:xfrm>
            <a:off x="7086600" y="228600"/>
            <a:ext cx="1447800"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295400" y="274638"/>
            <a:ext cx="6096000" cy="1143000"/>
          </a:xfrm>
        </p:spPr>
        <p:txBody>
          <a:bodyPr/>
          <a:lstStyle/>
          <a:p>
            <a:pPr eaLnBrk="1" hangingPunct="1"/>
            <a:r>
              <a:rPr lang="ru-RU" smtClean="0">
                <a:latin typeface="Monotype Corsiva" pitchFamily="66" charset="0"/>
              </a:rPr>
              <a:t>Фарадей (1791-1867гг.):</a:t>
            </a:r>
          </a:p>
        </p:txBody>
      </p:sp>
      <p:sp>
        <p:nvSpPr>
          <p:cNvPr id="8195" name="Содержимое 2"/>
          <p:cNvSpPr>
            <a:spLocks noGrp="1"/>
          </p:cNvSpPr>
          <p:nvPr>
            <p:ph idx="1"/>
          </p:nvPr>
        </p:nvSpPr>
        <p:spPr>
          <a:xfrm>
            <a:off x="762000" y="1447800"/>
            <a:ext cx="7772400" cy="5029200"/>
          </a:xfrm>
        </p:spPr>
        <p:txBody>
          <a:bodyPr/>
          <a:lstStyle/>
          <a:p>
            <a:pPr eaLnBrk="1" hangingPunct="1">
              <a:buFontTx/>
              <a:buNone/>
            </a:pPr>
            <a:r>
              <a:rPr lang="ru-RU" sz="1800" smtClean="0">
                <a:latin typeface="Times New Roman" pitchFamily="18" charset="0"/>
                <a:cs typeface="Times New Roman" pitchFamily="18" charset="0"/>
              </a:rPr>
              <a:t>          В трех томах своего главного труда «Экспериментальные исследования по электричеству» ученый рассказал на основании проведенных им опытов об открытии явления электромагнитной индукции, описал конструкцию униполярной динамомашины- первого генератора электрического тока. Затем Фарадей установил основные законы электролиза, которые стали фундаментом новой научной отрасли- электрохимии. Он пришел к открытию новой в науке идеи силовых линий, а затем и электромагнитных полей.</a:t>
            </a:r>
          </a:p>
          <a:p>
            <a:pPr eaLnBrk="1" hangingPunct="1">
              <a:buFontTx/>
              <a:buNone/>
            </a:pPr>
            <a:r>
              <a:rPr lang="ru-RU" sz="1800" smtClean="0">
                <a:latin typeface="Times New Roman" pitchFamily="18" charset="0"/>
                <a:cs typeface="Times New Roman" pitchFamily="18" charset="0"/>
              </a:rPr>
              <a:t>      Впоследствии идея существования электромагнитных полей была доказана математически Дж.К. Максвеллом.</a:t>
            </a:r>
          </a:p>
          <a:p>
            <a:pPr eaLnBrk="1" hangingPunct="1">
              <a:buFontTx/>
              <a:buNone/>
            </a:pPr>
            <a:r>
              <a:rPr lang="ru-RU" sz="1800" smtClean="0">
                <a:latin typeface="Times New Roman" pitchFamily="18" charset="0"/>
                <a:cs typeface="Times New Roman" pitchFamily="18" charset="0"/>
              </a:rPr>
              <a:t>      В 1845г., исследуя магнитные свойства различных материалов, Фарадей открыл явления парамагнетизма и диамагнетизма.</a:t>
            </a:r>
          </a:p>
        </p:txBody>
      </p:sp>
      <p:pic>
        <p:nvPicPr>
          <p:cNvPr id="8196" name="Picture 4" descr="C:\Documents and Settings\Библиотека\Рабочий стол\Физика\emi.gif"/>
          <p:cNvPicPr>
            <a:picLocks noChangeAspect="1" noChangeArrowheads="1"/>
          </p:cNvPicPr>
          <p:nvPr/>
        </p:nvPicPr>
        <p:blipFill>
          <a:blip r:embed="rId2"/>
          <a:srcRect/>
          <a:stretch>
            <a:fillRect/>
          </a:stretch>
        </p:blipFill>
        <p:spPr bwMode="auto">
          <a:xfrm>
            <a:off x="5105400" y="4953000"/>
            <a:ext cx="3509963" cy="1547813"/>
          </a:xfrm>
          <a:prstGeom prst="rect">
            <a:avLst/>
          </a:prstGeom>
          <a:noFill/>
          <a:ln w="9525">
            <a:noFill/>
            <a:miter lim="800000"/>
            <a:headEnd/>
            <a:tailEnd/>
          </a:ln>
        </p:spPr>
      </p:pic>
      <p:pic>
        <p:nvPicPr>
          <p:cNvPr id="8197" name="Picture 6" descr="C:\Documents and Settings\Библиотека\Рабочий стол\Физика\buravchik.gif"/>
          <p:cNvPicPr>
            <a:picLocks noChangeAspect="1" noChangeArrowheads="1"/>
          </p:cNvPicPr>
          <p:nvPr/>
        </p:nvPicPr>
        <p:blipFill>
          <a:blip r:embed="rId3"/>
          <a:srcRect/>
          <a:stretch>
            <a:fillRect/>
          </a:stretch>
        </p:blipFill>
        <p:spPr bwMode="auto">
          <a:xfrm>
            <a:off x="838200" y="5029200"/>
            <a:ext cx="2895600" cy="1409700"/>
          </a:xfrm>
          <a:prstGeom prst="rect">
            <a:avLst/>
          </a:prstGeom>
          <a:noFill/>
          <a:ln w="9525">
            <a:noFill/>
            <a:miter lim="800000"/>
            <a:headEnd/>
            <a:tailEnd/>
          </a:ln>
        </p:spPr>
      </p:pic>
      <p:pic>
        <p:nvPicPr>
          <p:cNvPr id="8198" name="Picture 6" descr="Картинка 97 из 1757">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162800" y="304800"/>
            <a:ext cx="1290638" cy="89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Рабочий стол\к уроку практикум\L01p2p06.jpg"/>
          <p:cNvPicPr>
            <a:picLocks noChangeAspect="1" noChangeArrowheads="1"/>
          </p:cNvPicPr>
          <p:nvPr/>
        </p:nvPicPr>
        <p:blipFill>
          <a:blip r:embed="rId3"/>
          <a:srcRect/>
          <a:stretch>
            <a:fillRect/>
          </a:stretch>
        </p:blipFill>
        <p:spPr bwMode="auto">
          <a:xfrm>
            <a:off x="4343400" y="1371600"/>
            <a:ext cx="4152900" cy="4767263"/>
          </a:xfrm>
          <a:prstGeom prst="rect">
            <a:avLst/>
          </a:prstGeom>
          <a:noFill/>
          <a:ln w="9525">
            <a:noFill/>
            <a:miter lim="800000"/>
            <a:headEnd/>
            <a:tailEnd/>
          </a:ln>
        </p:spPr>
      </p:pic>
      <p:sp>
        <p:nvSpPr>
          <p:cNvPr id="5123" name="Rectangle 2"/>
          <p:cNvSpPr>
            <a:spLocks noGrp="1" noChangeArrowheads="1"/>
          </p:cNvSpPr>
          <p:nvPr>
            <p:ph type="title"/>
          </p:nvPr>
        </p:nvSpPr>
        <p:spPr>
          <a:xfrm>
            <a:off x="1219200" y="274638"/>
            <a:ext cx="5257800" cy="1143000"/>
          </a:xfrm>
        </p:spPr>
        <p:txBody>
          <a:bodyPr/>
          <a:lstStyle/>
          <a:p>
            <a:pPr eaLnBrk="1" hangingPunct="1"/>
            <a:r>
              <a:rPr lang="ru-RU" sz="3200" smtClean="0">
                <a:latin typeface="Monotype Corsiva" pitchFamily="66" charset="0"/>
                <a:cs typeface="Times New Roman" pitchFamily="18" charset="0"/>
              </a:rPr>
              <a:t>Алессандро Вольта (1745-1827г.)</a:t>
            </a:r>
          </a:p>
        </p:txBody>
      </p:sp>
      <p:sp>
        <p:nvSpPr>
          <p:cNvPr id="9220" name="Rectangle 3"/>
          <p:cNvSpPr>
            <a:spLocks noGrp="1" noChangeArrowheads="1"/>
          </p:cNvSpPr>
          <p:nvPr>
            <p:ph type="body" idx="1"/>
          </p:nvPr>
        </p:nvSpPr>
        <p:spPr>
          <a:xfrm>
            <a:off x="152400" y="1600200"/>
            <a:ext cx="5257800" cy="4525963"/>
          </a:xfrm>
        </p:spPr>
        <p:txBody>
          <a:bodyPr/>
          <a:lstStyle/>
          <a:p>
            <a:pPr eaLnBrk="1" hangingPunct="1">
              <a:buFontTx/>
              <a:buNone/>
            </a:pPr>
            <a:r>
              <a:rPr lang="ru-RU" sz="1800" smtClean="0">
                <a:latin typeface="Times New Roman" pitchFamily="18" charset="0"/>
                <a:cs typeface="Times New Roman" pitchFamily="18" charset="0"/>
              </a:rPr>
              <a:t>             26 сентября 1786г. Итальянский врач и ученый Луиджи Гальвани сделал важное открытие о существовании «животного электричества». Гальвани наблюдал сокращение мышц препарированной лапки лягушки, подвешенной на медном крючке, при касании металла.</a:t>
            </a:r>
          </a:p>
          <a:p>
            <a:pPr eaLnBrk="1" hangingPunct="1">
              <a:buFontTx/>
              <a:buNone/>
            </a:pPr>
            <a:r>
              <a:rPr lang="ru-RU" sz="1800" smtClean="0">
                <a:latin typeface="Times New Roman" pitchFamily="18" charset="0"/>
                <a:cs typeface="Times New Roman" pitchFamily="18" charset="0"/>
              </a:rPr>
              <a:t>             Профессор физики из города Павии (Северная Италия) сделал вывод, что контакт двух разных металлов, соприкасающихся с электролитом (жидкостью в лапке), является источником электричества. На него и реагирует лапка лягушки- «живой» электроскоп. </a:t>
            </a:r>
          </a:p>
          <a:p>
            <a:pPr eaLnBrk="1" hangingPunct="1">
              <a:buFontTx/>
              <a:buNone/>
            </a:pPr>
            <a:r>
              <a:rPr lang="ru-RU" sz="1800" smtClean="0">
                <a:latin typeface="Times New Roman" pitchFamily="18" charset="0"/>
                <a:cs typeface="Times New Roman" pitchFamily="18" charset="0"/>
              </a:rPr>
              <a:t>       Как звали ученого сделавшего вывод?</a:t>
            </a:r>
          </a:p>
        </p:txBody>
      </p:sp>
      <p:pic>
        <p:nvPicPr>
          <p:cNvPr id="9221" name="Picture 4" descr="C:\Users\1\Pictures\КАРТИНКИ\АНИМИРОВАННЫЕ КАРТИНКИ\1 (363).gif"/>
          <p:cNvPicPr>
            <a:picLocks noChangeAspect="1" noChangeArrowheads="1" noCrop="1"/>
          </p:cNvPicPr>
          <p:nvPr/>
        </p:nvPicPr>
        <p:blipFill>
          <a:blip r:embed="rId4"/>
          <a:srcRect/>
          <a:stretch>
            <a:fillRect/>
          </a:stretch>
        </p:blipFill>
        <p:spPr bwMode="auto">
          <a:xfrm>
            <a:off x="714375" y="5791200"/>
            <a:ext cx="1495425"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295400" y="274638"/>
            <a:ext cx="5334000" cy="1143000"/>
          </a:xfrm>
        </p:spPr>
        <p:txBody>
          <a:bodyPr/>
          <a:lstStyle/>
          <a:p>
            <a:pPr eaLnBrk="1" hangingPunct="1"/>
            <a:r>
              <a:rPr lang="ru-RU" smtClean="0">
                <a:latin typeface="Monotype Corsiva" pitchFamily="66" charset="0"/>
              </a:rPr>
              <a:t>Комментарий:</a:t>
            </a:r>
          </a:p>
        </p:txBody>
      </p:sp>
      <p:sp>
        <p:nvSpPr>
          <p:cNvPr id="10243" name="Содержимое 2"/>
          <p:cNvSpPr>
            <a:spLocks noGrp="1"/>
          </p:cNvSpPr>
          <p:nvPr>
            <p:ph idx="1"/>
          </p:nvPr>
        </p:nvSpPr>
        <p:spPr>
          <a:xfrm>
            <a:off x="228600" y="1295400"/>
            <a:ext cx="6553200" cy="5334000"/>
          </a:xfrm>
        </p:spPr>
        <p:txBody>
          <a:bodyPr/>
          <a:lstStyle/>
          <a:p>
            <a:pPr eaLnBrk="1" hangingPunct="1">
              <a:buFontTx/>
              <a:buNone/>
            </a:pPr>
            <a:r>
              <a:rPr lang="ru-RU" sz="1800" smtClean="0"/>
              <a:t>          </a:t>
            </a:r>
            <a:r>
              <a:rPr lang="ru-RU" sz="1800" smtClean="0">
                <a:latin typeface="Times New Roman" pitchFamily="18" charset="0"/>
                <a:cs typeface="Times New Roman" pitchFamily="18" charset="0"/>
              </a:rPr>
              <a:t>Вольта Алессандро- итальянский физик и физиолог. </a:t>
            </a:r>
          </a:p>
          <a:p>
            <a:pPr eaLnBrk="1" hangingPunct="1">
              <a:buFontTx/>
              <a:buNone/>
            </a:pPr>
            <a:r>
              <a:rPr lang="ru-RU" sz="1800" smtClean="0">
                <a:latin typeface="Times New Roman" pitchFamily="18" charset="0"/>
                <a:cs typeface="Times New Roman" pitchFamily="18" charset="0"/>
              </a:rPr>
              <a:t>      Учился в школе ордена иезуитов, профессор университета в  Павии. С 1815г. Директор философского факультета в Падуе. Работы Вольта посвящены электричеству, химии и физиологии. Изобрел ряд электрических приборов (электрофор, электрометр, конденсатор, электроскоп и др.)</a:t>
            </a:r>
          </a:p>
          <a:p>
            <a:pPr eaLnBrk="1" hangingPunct="1">
              <a:buFontTx/>
              <a:buNone/>
            </a:pPr>
            <a:r>
              <a:rPr lang="ru-RU" sz="1800" smtClean="0">
                <a:latin typeface="Times New Roman" pitchFamily="18" charset="0"/>
                <a:cs typeface="Times New Roman" pitchFamily="18" charset="0"/>
              </a:rPr>
              <a:t>      В 1776г.обнаружил и исследовал горючий газ (метан) </a:t>
            </a:r>
          </a:p>
          <a:p>
            <a:pPr eaLnBrk="1" hangingPunct="1">
              <a:buFontTx/>
              <a:buNone/>
            </a:pPr>
            <a:r>
              <a:rPr lang="ru-RU" sz="1800" smtClean="0">
                <a:latin typeface="Times New Roman" pitchFamily="18" charset="0"/>
                <a:cs typeface="Times New Roman" pitchFamily="18" charset="0"/>
              </a:rPr>
              <a:t>             В 1792-1794гг., заинтересовавшись «животным  электричеством», открытым Л. Гальвани, Вольта провел ряд опытов и показал, что наблюдаемые явления связаны с наличием замкнутой цепи, состоящей из двух разнородных металлов и жидкости. Обнаружил электрическую раздражимость органов зрения и вкуса у человека. </a:t>
            </a:r>
          </a:p>
          <a:p>
            <a:pPr eaLnBrk="1" hangingPunct="1">
              <a:buFontTx/>
              <a:buNone/>
            </a:pPr>
            <a:r>
              <a:rPr lang="ru-RU" sz="1800" smtClean="0">
                <a:latin typeface="Times New Roman" pitchFamily="18" charset="0"/>
                <a:cs typeface="Times New Roman" pitchFamily="18" charset="0"/>
              </a:rPr>
              <a:t>      В 1800г. изобрел так называемый Вольтов столб- первый источник постоянного тока.</a:t>
            </a:r>
          </a:p>
          <a:p>
            <a:pPr eaLnBrk="1" hangingPunct="1">
              <a:buFontTx/>
              <a:buNone/>
            </a:pPr>
            <a:r>
              <a:rPr lang="ru-RU" sz="1800" smtClean="0">
                <a:latin typeface="Times New Roman" pitchFamily="18" charset="0"/>
                <a:cs typeface="Times New Roman" pitchFamily="18" charset="0"/>
              </a:rPr>
              <a:t>            Именем Вольта названа единица электрического напряжения вольт.</a:t>
            </a:r>
          </a:p>
        </p:txBody>
      </p:sp>
      <p:pic>
        <p:nvPicPr>
          <p:cNvPr id="10244" name="Picture 2" descr="C:\Users\УЧМТЕЛЬ\Desktop\анимация\Таня\12123\умник.png"/>
          <p:cNvPicPr>
            <a:picLocks noChangeAspect="1" noChangeArrowheads="1"/>
          </p:cNvPicPr>
          <p:nvPr/>
        </p:nvPicPr>
        <p:blipFill>
          <a:blip r:embed="rId2"/>
          <a:srcRect/>
          <a:stretch>
            <a:fillRect/>
          </a:stretch>
        </p:blipFill>
        <p:spPr bwMode="auto">
          <a:xfrm>
            <a:off x="6858000" y="304800"/>
            <a:ext cx="1295400" cy="1905000"/>
          </a:xfrm>
          <a:prstGeom prst="rect">
            <a:avLst/>
          </a:prstGeom>
          <a:noFill/>
          <a:ln w="9525">
            <a:noFill/>
            <a:miter lim="800000"/>
            <a:headEnd/>
            <a:tailEnd/>
          </a:ln>
        </p:spPr>
      </p:pic>
      <p:pic>
        <p:nvPicPr>
          <p:cNvPr id="10245" name="Picture 6" descr="AG00005_"/>
          <p:cNvPicPr>
            <a:picLocks noChangeAspect="1" noChangeArrowheads="1" noCrop="1"/>
          </p:cNvPicPr>
          <p:nvPr/>
        </p:nvPicPr>
        <p:blipFill>
          <a:blip r:embed="rId3"/>
          <a:srcRect/>
          <a:stretch>
            <a:fillRect/>
          </a:stretch>
        </p:blipFill>
        <p:spPr bwMode="auto">
          <a:xfrm>
            <a:off x="6019800" y="5638800"/>
            <a:ext cx="914400" cy="914400"/>
          </a:xfrm>
          <a:prstGeom prst="rect">
            <a:avLst/>
          </a:prstGeom>
          <a:noFill/>
          <a:ln w="9525">
            <a:noFill/>
            <a:miter lim="800000"/>
            <a:headEnd/>
            <a:tailEnd/>
          </a:ln>
        </p:spPr>
      </p:pic>
      <p:pic>
        <p:nvPicPr>
          <p:cNvPr id="10246" name="Picture 7" descr="C:\Documents and Settings\Библиотека\Рабочий стол\Физика\т.jpeg"/>
          <p:cNvPicPr>
            <a:picLocks noChangeAspect="1" noChangeArrowheads="1"/>
          </p:cNvPicPr>
          <p:nvPr/>
        </p:nvPicPr>
        <p:blipFill>
          <a:blip r:embed="rId4"/>
          <a:srcRect/>
          <a:stretch>
            <a:fillRect/>
          </a:stretch>
        </p:blipFill>
        <p:spPr bwMode="auto">
          <a:xfrm>
            <a:off x="7010400" y="4343400"/>
            <a:ext cx="1276350" cy="1905000"/>
          </a:xfrm>
          <a:prstGeom prst="rect">
            <a:avLst/>
          </a:prstGeom>
          <a:noFill/>
          <a:ln w="9525">
            <a:noFill/>
            <a:miter lim="800000"/>
            <a:headEnd/>
            <a:tailEnd/>
          </a:ln>
        </p:spPr>
      </p:pic>
      <p:pic>
        <p:nvPicPr>
          <p:cNvPr id="10247" name="Picture 6" descr="Картинка 97 из 1757">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10400" y="2590800"/>
            <a:ext cx="1519238"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Рабочий стол\к уроку практикум\L01p2p01.jpg"/>
          <p:cNvPicPr>
            <a:picLocks noChangeAspect="1" noChangeArrowheads="1"/>
          </p:cNvPicPr>
          <p:nvPr/>
        </p:nvPicPr>
        <p:blipFill>
          <a:blip r:embed="rId2"/>
          <a:srcRect/>
          <a:stretch>
            <a:fillRect/>
          </a:stretch>
        </p:blipFill>
        <p:spPr bwMode="auto">
          <a:xfrm>
            <a:off x="4191000" y="714375"/>
            <a:ext cx="4495800" cy="5840413"/>
          </a:xfrm>
          <a:prstGeom prst="rect">
            <a:avLst/>
          </a:prstGeom>
          <a:noFill/>
          <a:ln w="9525">
            <a:noFill/>
            <a:miter lim="800000"/>
            <a:headEnd/>
            <a:tailEnd/>
          </a:ln>
        </p:spPr>
      </p:pic>
      <p:sp>
        <p:nvSpPr>
          <p:cNvPr id="10243" name="Заголовок 1"/>
          <p:cNvSpPr>
            <a:spLocks noGrp="1"/>
          </p:cNvSpPr>
          <p:nvPr>
            <p:ph type="title"/>
          </p:nvPr>
        </p:nvSpPr>
        <p:spPr>
          <a:xfrm>
            <a:off x="1295400" y="274638"/>
            <a:ext cx="4343400" cy="1143000"/>
          </a:xfrm>
        </p:spPr>
        <p:txBody>
          <a:bodyPr/>
          <a:lstStyle/>
          <a:p>
            <a:pPr eaLnBrk="1" hangingPunct="1"/>
            <a:r>
              <a:rPr lang="ru-RU" smtClean="0">
                <a:latin typeface="Monotype Corsiva" pitchFamily="66" charset="0"/>
              </a:rPr>
              <a:t>Скаты, угорь:</a:t>
            </a:r>
          </a:p>
        </p:txBody>
      </p:sp>
      <p:sp>
        <p:nvSpPr>
          <p:cNvPr id="11268" name="Содержимое 2"/>
          <p:cNvSpPr>
            <a:spLocks noGrp="1"/>
          </p:cNvSpPr>
          <p:nvPr>
            <p:ph idx="1"/>
          </p:nvPr>
        </p:nvSpPr>
        <p:spPr>
          <a:xfrm>
            <a:off x="457200" y="1600200"/>
            <a:ext cx="4419600" cy="4525963"/>
          </a:xfrm>
        </p:spPr>
        <p:txBody>
          <a:bodyPr/>
          <a:lstStyle/>
          <a:p>
            <a:pPr eaLnBrk="1" hangingPunct="1">
              <a:buFontTx/>
              <a:buNone/>
            </a:pPr>
            <a:r>
              <a:rPr lang="ru-RU" sz="1800" smtClean="0">
                <a:latin typeface="Times New Roman" pitchFamily="18" charset="0"/>
                <a:cs typeface="Times New Roman" pitchFamily="18" charset="0"/>
              </a:rPr>
              <a:t>          Первыми сведениями электрических явлений в живой природе были сведения об электрических рыбах. Еще древние римляне знали, как электрические рыбы добывали себе пищу. Они не гоняются за добычей. Но если вблизи оказываются крабы или осьминоги, то у них начинаются конвульсии и они гибнут от электрического разряда.</a:t>
            </a:r>
          </a:p>
          <a:p>
            <a:pPr eaLnBrk="1" hangingPunct="1">
              <a:buFontTx/>
              <a:buNone/>
            </a:pPr>
            <a:r>
              <a:rPr lang="ru-RU" sz="1800" smtClean="0">
                <a:latin typeface="Times New Roman" pitchFamily="18" charset="0"/>
                <a:cs typeface="Times New Roman" pitchFamily="18" charset="0"/>
              </a:rPr>
              <a:t>          Перечислите известных вам рыб, которые обладают электричеством?</a:t>
            </a:r>
          </a:p>
        </p:txBody>
      </p:sp>
      <p:pic>
        <p:nvPicPr>
          <p:cNvPr id="11269" name="Picture 4" descr="C:\Users\1\Pictures\КАРТИНКИ\АНИМИРОВАННЫЕ КАРТИНКИ\1 (363).gif"/>
          <p:cNvPicPr>
            <a:picLocks noChangeAspect="1" noChangeArrowheads="1" noCrop="1"/>
          </p:cNvPicPr>
          <p:nvPr/>
        </p:nvPicPr>
        <p:blipFill>
          <a:blip r:embed="rId3"/>
          <a:srcRect/>
          <a:stretch>
            <a:fillRect/>
          </a:stretch>
        </p:blipFill>
        <p:spPr bwMode="auto">
          <a:xfrm>
            <a:off x="714375" y="5486400"/>
            <a:ext cx="1190625" cy="942975"/>
          </a:xfrm>
          <a:prstGeom prst="rect">
            <a:avLst/>
          </a:prstGeom>
          <a:noFill/>
          <a:ln w="9525">
            <a:noFill/>
            <a:miter lim="800000"/>
            <a:headEnd/>
            <a:tailEnd/>
          </a:ln>
        </p:spPr>
      </p:pic>
      <p:pic>
        <p:nvPicPr>
          <p:cNvPr id="11270" name="Picture 6" descr="C:\Documents and Settings\Библиотека\Рабочий стол\Физика\угорь.jpeg"/>
          <p:cNvPicPr>
            <a:picLocks noChangeAspect="1" noChangeArrowheads="1"/>
          </p:cNvPicPr>
          <p:nvPr/>
        </p:nvPicPr>
        <p:blipFill>
          <a:blip r:embed="rId4"/>
          <a:srcRect/>
          <a:stretch>
            <a:fillRect/>
          </a:stretch>
        </p:blipFill>
        <p:spPr bwMode="auto">
          <a:xfrm>
            <a:off x="2133600" y="5334000"/>
            <a:ext cx="32004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0" fill="hold"/>
                                        <p:tgtEl>
                                          <p:spTgt spid="10243"/>
                                        </p:tgtEl>
                                        <p:attrNameLst>
                                          <p:attrName>ppt_x</p:attrName>
                                        </p:attrNameLst>
                                      </p:cBhvr>
                                      <p:tavLst>
                                        <p:tav tm="0">
                                          <p:val>
                                            <p:strVal val="1+#ppt_w/2"/>
                                          </p:val>
                                        </p:tav>
                                        <p:tav tm="100000">
                                          <p:val>
                                            <p:strVal val="#ppt_x"/>
                                          </p:val>
                                        </p:tav>
                                      </p:tavLst>
                                    </p:anim>
                                    <p:anim calcmode="lin" valueType="num">
                                      <p:cBhvr additive="base">
                                        <p:cTn id="8" dur="50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3270</TotalTime>
  <Words>4241</Words>
  <Application>Microsoft PowerPoint</Application>
  <PresentationFormat>Экран (4:3)</PresentationFormat>
  <Paragraphs>1925</Paragraphs>
  <Slides>35</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Times New Roman</vt:lpstr>
      <vt:lpstr>Gulim</vt:lpstr>
      <vt:lpstr>Monotype Corsiva</vt:lpstr>
      <vt:lpstr>Оформление по умолчанию</vt:lpstr>
      <vt:lpstr>Слайд 1</vt:lpstr>
      <vt:lpstr>Физика вокруг нас…</vt:lpstr>
      <vt:lpstr>Ампер (1775-1836гг.):</vt:lpstr>
      <vt:lpstr>Ампер (1775-1836гг.):</vt:lpstr>
      <vt:lpstr>Фарадей (1791-1867гг.):</vt:lpstr>
      <vt:lpstr>Фарадей (1791-1867гг.):</vt:lpstr>
      <vt:lpstr>Алессандро Вольта (1745-1827г.)</vt:lpstr>
      <vt:lpstr>Комментарий:</vt:lpstr>
      <vt:lpstr>Скаты, угорь:</vt:lpstr>
      <vt:lpstr>Комментарий:</vt:lpstr>
      <vt:lpstr>Венерина мухоловка:</vt:lpstr>
      <vt:lpstr>Комментарий:</vt:lpstr>
      <vt:lpstr>Акулья ремора:</vt:lpstr>
      <vt:lpstr>Комментарий:</vt:lpstr>
      <vt:lpstr>Диффузия:</vt:lpstr>
      <vt:lpstr>Комментарий:</vt:lpstr>
      <vt:lpstr>Фагак:</vt:lpstr>
      <vt:lpstr>Комментарий:</vt:lpstr>
      <vt:lpstr>Кальмары:</vt:lpstr>
      <vt:lpstr>Комментарий:</vt:lpstr>
      <vt:lpstr>Слайд 21</vt:lpstr>
      <vt:lpstr>Комментарий:</vt:lpstr>
      <vt:lpstr>Свечение моря:</vt:lpstr>
      <vt:lpstr>Свечение моря:</vt:lpstr>
      <vt:lpstr>Комментарий:</vt:lpstr>
      <vt:lpstr>Почему лягушку называют живым барометром?</vt:lpstr>
      <vt:lpstr>Комментарий:</vt:lpstr>
      <vt:lpstr>Пушкин А.С.«Евгений Онегин»:</vt:lpstr>
      <vt:lpstr>Венгерский кроссворд- слова могут изгибаться по вертикали и горизонтали</vt:lpstr>
      <vt:lpstr>2. Изолятор?               3.Количество электричества?</vt:lpstr>
      <vt:lpstr>4. Электромагнитное излучение оптического диапазона, вызывающее зрительные ощущения?</vt:lpstr>
      <vt:lpstr>5. Распространение колебаний в упругой среде? 6. Смесь газов, из которых состоит атмосфера Земли?</vt:lpstr>
      <vt:lpstr>7. Явление, сопровождающее электрический разряд в                 атмосфере?</vt:lpstr>
      <vt:lpstr>9.Оптическое явление - разноцветная дугообразная полоса на небе?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биология</dc:subject>
  <dc:creator>Стрелкова Н.</dc:creator>
  <cp:lastModifiedBy>Библиотека</cp:lastModifiedBy>
  <cp:revision>163</cp:revision>
  <cp:lastPrinted>1601-01-01T00:00:00Z</cp:lastPrinted>
  <dcterms:created xsi:type="dcterms:W3CDTF">1601-01-01T00:00:00Z</dcterms:created>
  <dcterms:modified xsi:type="dcterms:W3CDTF">2011-05-04T10:28:10Z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