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720" r:id="rId2"/>
  </p:sldMasterIdLst>
  <p:sldIdLst>
    <p:sldId id="256" r:id="rId3"/>
    <p:sldId id="257" r:id="rId4"/>
    <p:sldId id="258" r:id="rId5"/>
    <p:sldId id="259" r:id="rId6"/>
    <p:sldId id="280" r:id="rId7"/>
    <p:sldId id="261" r:id="rId8"/>
    <p:sldId id="262" r:id="rId9"/>
    <p:sldId id="263" r:id="rId10"/>
    <p:sldId id="281" r:id="rId11"/>
    <p:sldId id="266" r:id="rId12"/>
    <p:sldId id="285" r:id="rId13"/>
    <p:sldId id="279" r:id="rId14"/>
    <p:sldId id="278" r:id="rId15"/>
    <p:sldId id="282" r:id="rId16"/>
    <p:sldId id="283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27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7BB6B-EE1B-48FB-8575-0D55C373DE88}" type="datetimeFigureOut">
              <a:rPr lang="en-US" smtClean="0"/>
              <a:pPr/>
              <a:t>4/25/2011</a:t>
            </a:fld>
            <a:endParaRPr lang="en-US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  <p:transition>
    <p:strips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7BB6B-EE1B-48FB-8575-0D55C373DE88}" type="datetimeFigureOut">
              <a:rPr lang="en-US" smtClean="0"/>
              <a:pPr/>
              <a:t>4/25/2011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  <p:transition>
    <p:strips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7BB6B-EE1B-48FB-8575-0D55C373DE88}" type="datetimeFigureOut">
              <a:rPr lang="en-US" smtClean="0"/>
              <a:pPr/>
              <a:t>4/25/2011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  <p:transition>
    <p:strips dir="r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143000"/>
          </a:xfrm>
        </p:spPr>
        <p:txBody>
          <a:bodyPr anchorCtr="1"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667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2800"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77800" y="230188"/>
            <a:ext cx="203200" cy="6503987"/>
            <a:chOff x="112" y="145"/>
            <a:chExt cx="128" cy="4097"/>
          </a:xfrm>
        </p:grpSpPr>
        <p:sp>
          <p:nvSpPr>
            <p:cNvPr id="91141" name="Rectangle 5"/>
            <p:cNvSpPr>
              <a:spLocks noChangeArrowheads="1"/>
            </p:cNvSpPr>
            <p:nvPr/>
          </p:nvSpPr>
          <p:spPr bwMode="auto">
            <a:xfrm flipH="1">
              <a:off x="192" y="162"/>
              <a:ext cx="48" cy="408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91142" name="Rectangle 6"/>
            <p:cNvSpPr>
              <a:spLocks noChangeArrowheads="1"/>
            </p:cNvSpPr>
            <p:nvPr/>
          </p:nvSpPr>
          <p:spPr bwMode="auto">
            <a:xfrm>
              <a:off x="112" y="145"/>
              <a:ext cx="48" cy="3941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kumimoji="0" lang="ru-RU" sz="2400" dirty="0"/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8793163" y="220663"/>
            <a:ext cx="198437" cy="6408737"/>
            <a:chOff x="5539" y="139"/>
            <a:chExt cx="125" cy="4037"/>
          </a:xfrm>
        </p:grpSpPr>
        <p:sp>
          <p:nvSpPr>
            <p:cNvPr id="91144" name="Rectangle 8"/>
            <p:cNvSpPr>
              <a:spLocks noChangeArrowheads="1"/>
            </p:cNvSpPr>
            <p:nvPr/>
          </p:nvSpPr>
          <p:spPr bwMode="auto">
            <a:xfrm rot="-10800000" flipH="1" flipV="1">
              <a:off x="5621" y="139"/>
              <a:ext cx="43" cy="398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91145" name="Rectangle 9"/>
            <p:cNvSpPr>
              <a:spLocks noChangeArrowheads="1"/>
            </p:cNvSpPr>
            <p:nvPr/>
          </p:nvSpPr>
          <p:spPr bwMode="auto">
            <a:xfrm rot="10800000" flipV="1">
              <a:off x="5539" y="240"/>
              <a:ext cx="49" cy="3936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</p:grp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412750" y="6477000"/>
            <a:ext cx="8686800" cy="228600"/>
            <a:chOff x="260" y="4080"/>
            <a:chExt cx="5472" cy="144"/>
          </a:xfrm>
        </p:grpSpPr>
        <p:sp>
          <p:nvSpPr>
            <p:cNvPr id="91147" name="Rectangle 11"/>
            <p:cNvSpPr>
              <a:spLocks noChangeArrowheads="1"/>
            </p:cNvSpPr>
            <p:nvPr/>
          </p:nvSpPr>
          <p:spPr bwMode="auto">
            <a:xfrm rot="5400000" flipV="1">
              <a:off x="2972" y="1368"/>
              <a:ext cx="48" cy="547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91148" name="Rectangle 12"/>
            <p:cNvSpPr>
              <a:spLocks noChangeArrowheads="1"/>
            </p:cNvSpPr>
            <p:nvPr/>
          </p:nvSpPr>
          <p:spPr bwMode="auto">
            <a:xfrm rot="5400000" flipV="1">
              <a:off x="2914" y="1522"/>
              <a:ext cx="48" cy="5355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</p:grpSp>
      <p:grpSp>
        <p:nvGrpSpPr>
          <p:cNvPr id="5" name="Group 13"/>
          <p:cNvGrpSpPr>
            <a:grpSpLocks/>
          </p:cNvGrpSpPr>
          <p:nvPr/>
        </p:nvGrpSpPr>
        <p:grpSpPr bwMode="auto">
          <a:xfrm>
            <a:off x="76200" y="176213"/>
            <a:ext cx="8745538" cy="161925"/>
            <a:chOff x="48" y="111"/>
            <a:chExt cx="5509" cy="102"/>
          </a:xfrm>
        </p:grpSpPr>
        <p:sp>
          <p:nvSpPr>
            <p:cNvPr id="91150" name="Rectangle 14"/>
            <p:cNvSpPr>
              <a:spLocks noChangeArrowheads="1"/>
            </p:cNvSpPr>
            <p:nvPr/>
          </p:nvSpPr>
          <p:spPr bwMode="auto">
            <a:xfrm rot="5400000" flipV="1">
              <a:off x="2853" y="-2491"/>
              <a:ext cx="37" cy="5371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91151" name="Rectangle 15"/>
            <p:cNvSpPr>
              <a:spLocks noChangeArrowheads="1"/>
            </p:cNvSpPr>
            <p:nvPr/>
          </p:nvSpPr>
          <p:spPr bwMode="auto">
            <a:xfrm rot="5400000" flipV="1">
              <a:off x="2784" y="-2625"/>
              <a:ext cx="38" cy="550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</p:grpSp>
      <p:sp>
        <p:nvSpPr>
          <p:cNvPr id="91152" name="Rectangle 16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E637BB6B-EE1B-48FB-8575-0D55C373DE88}" type="datetimeFigureOut">
              <a:rPr lang="en-US" smtClean="0"/>
              <a:pPr/>
              <a:t>4/25/2011</a:t>
            </a:fld>
            <a:endParaRPr lang="en-US" dirty="0"/>
          </a:p>
        </p:txBody>
      </p:sp>
      <p:sp>
        <p:nvSpPr>
          <p:cNvPr id="91153" name="Rectangle 1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kumimoji="0" lang="en-US" dirty="0"/>
          </a:p>
        </p:txBody>
      </p:sp>
      <p:sp>
        <p:nvSpPr>
          <p:cNvPr id="91154" name="Rectangle 1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91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38" grpId="0" autoUpdateAnimBg="0"/>
      <p:bldP spid="91139" grpId="0" build="p" autoUpdateAnimBg="0" advAuto="0">
        <p:tmplLst>
          <p:tmpl lvl="1">
            <p:tnLst>
              <p:par>
                <p:cTn presetID="9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11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9113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637BB6B-EE1B-48FB-8575-0D55C373DE88}" type="datetimeFigureOut">
              <a:rPr lang="en-US" smtClean="0"/>
              <a:pPr/>
              <a:t>4/25/2011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  <p:transition>
    <p:strips dir="r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637BB6B-EE1B-48FB-8575-0D55C373DE88}" type="datetimeFigureOut">
              <a:rPr lang="en-US" smtClean="0"/>
              <a:pPr/>
              <a:t>4/25/2011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  <p:transition>
    <p:strips dir="rd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2954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637BB6B-EE1B-48FB-8575-0D55C373DE88}" type="datetimeFigureOut">
              <a:rPr lang="en-US" smtClean="0"/>
              <a:pPr/>
              <a:t>4/25/2011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0"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  <p:transition>
    <p:strips dir="rd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637BB6B-EE1B-48FB-8575-0D55C373DE88}" type="datetimeFigureOut">
              <a:rPr lang="en-US" smtClean="0"/>
              <a:pPr/>
              <a:t>4/25/2011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0"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  <p:transition>
    <p:strips dir="rd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637BB6B-EE1B-48FB-8575-0D55C373DE88}" type="datetimeFigureOut">
              <a:rPr lang="en-US" smtClean="0"/>
              <a:pPr/>
              <a:t>4/25/2011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0"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  <p:transition>
    <p:strips dir="rd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637BB6B-EE1B-48FB-8575-0D55C373DE88}" type="datetimeFigureOut">
              <a:rPr lang="en-US" smtClean="0"/>
              <a:pPr/>
              <a:t>4/25/2011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0"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  <p:transition>
    <p:strips dir="rd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637BB6B-EE1B-48FB-8575-0D55C373DE88}" type="datetimeFigureOut">
              <a:rPr lang="en-US" smtClean="0"/>
              <a:pPr/>
              <a:t>4/25/2011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0"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  <p:transition>
    <p:strips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7BB6B-EE1B-48FB-8575-0D55C373DE88}" type="datetimeFigureOut">
              <a:rPr lang="en-US" smtClean="0"/>
              <a:pPr/>
              <a:t>4/25/2011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  <p:transition>
    <p:strips dir="rd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637BB6B-EE1B-48FB-8575-0D55C373DE88}" type="datetimeFigureOut">
              <a:rPr lang="en-US" smtClean="0"/>
              <a:pPr/>
              <a:t>4/25/2011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0"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  <p:transition>
    <p:strips dir="rd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637BB6B-EE1B-48FB-8575-0D55C373DE88}" type="datetimeFigureOut">
              <a:rPr lang="en-US" smtClean="0"/>
              <a:pPr/>
              <a:t>4/25/2011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  <p:transition>
    <p:strips dir="rd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38900" y="381000"/>
            <a:ext cx="2019300" cy="5562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81000" y="381000"/>
            <a:ext cx="5905500" cy="55626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637BB6B-EE1B-48FB-8575-0D55C373DE88}" type="datetimeFigureOut">
              <a:rPr lang="en-US" smtClean="0"/>
              <a:pPr/>
              <a:t>4/25/2011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  <p:transition>
    <p:strips dir="rd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001000" cy="838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295400"/>
            <a:ext cx="3810000" cy="464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3810000" cy="464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381000" y="60150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E637BB6B-EE1B-48FB-8575-0D55C373DE88}" type="datetimeFigureOut">
              <a:rPr lang="en-US" smtClean="0"/>
              <a:pPr/>
              <a:t>4/25/2011</a:t>
            </a:fld>
            <a:endParaRPr lang="en-US" sz="1000" dirty="0">
              <a:solidFill>
                <a:schemeClr val="tx2">
                  <a:shade val="50000"/>
                </a:scheme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0150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 algn="ctr" eaLnBrk="1" latinLnBrk="0" hangingPunct="1"/>
            <a:endParaRPr kumimoji="0" lang="en-US" sz="1000" dirty="0">
              <a:solidFill>
                <a:schemeClr val="tx2">
                  <a:shade val="50000"/>
                </a:scheme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858000" y="60150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 sz="1000" dirty="0">
              <a:solidFill>
                <a:schemeClr val="tx2">
                  <a:shade val="50000"/>
                </a:schemeClr>
              </a:solidFill>
            </a:endParaRPr>
          </a:p>
        </p:txBody>
      </p:sp>
    </p:spTree>
  </p:cSld>
  <p:clrMapOvr>
    <a:masterClrMapping/>
  </p:clrMapOvr>
  <p:transition>
    <p:strips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7BB6B-EE1B-48FB-8575-0D55C373DE88}" type="datetimeFigureOut">
              <a:rPr lang="en-US" smtClean="0"/>
              <a:pPr/>
              <a:t>4/25/2011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  <p:transition>
    <p:strips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7BB6B-EE1B-48FB-8575-0D55C373DE88}" type="datetimeFigureOut">
              <a:rPr lang="en-US" smtClean="0"/>
              <a:pPr/>
              <a:t>4/25/2011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  <p:transition>
    <p:strips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7BB6B-EE1B-48FB-8575-0D55C373DE88}" type="datetimeFigureOut">
              <a:rPr lang="en-US" smtClean="0"/>
              <a:pPr/>
              <a:t>4/25/2011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  <p:transition>
    <p:strips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7BB6B-EE1B-48FB-8575-0D55C373DE88}" type="datetimeFigureOut">
              <a:rPr lang="en-US" smtClean="0"/>
              <a:pPr/>
              <a:t>4/25/2011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  <p:transition>
    <p:strips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7BB6B-EE1B-48FB-8575-0D55C373DE88}" type="datetimeFigureOut">
              <a:rPr lang="en-US" smtClean="0"/>
              <a:pPr/>
              <a:t>4/25/2011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  <p:transition>
    <p:strips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7BB6B-EE1B-48FB-8575-0D55C373DE88}" type="datetimeFigureOut">
              <a:rPr lang="en-US" smtClean="0"/>
              <a:pPr/>
              <a:t>4/25/2011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  <p:transition>
    <p:strips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7BB6B-EE1B-48FB-8575-0D55C373DE88}" type="datetimeFigureOut">
              <a:rPr lang="en-US" smtClean="0"/>
              <a:pPr/>
              <a:t>4/25/2011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strips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637BB6B-EE1B-48FB-8575-0D55C373DE88}" type="datetimeFigureOut">
              <a:rPr lang="en-US" smtClean="0"/>
              <a:pPr/>
              <a:t>4/25/2011</a:t>
            </a:fld>
            <a:endParaRPr lang="en-US" sz="1000" dirty="0">
              <a:solidFill>
                <a:schemeClr val="tx2">
                  <a:shade val="50000"/>
                </a:schemeClr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algn="ctr" eaLnBrk="1" latinLnBrk="0" hangingPunct="1"/>
            <a:endParaRPr kumimoji="0" lang="en-US" sz="1000" dirty="0">
              <a:solidFill>
                <a:schemeClr val="tx2">
                  <a:shade val="50000"/>
                </a:schemeClr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 sz="1000" dirty="0">
              <a:solidFill>
                <a:schemeClr val="tx2">
                  <a:shade val="50000"/>
                </a:schemeClr>
              </a:solidFill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>
    <p:strips dir="rd"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381000"/>
            <a:ext cx="8001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95400"/>
            <a:ext cx="77724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901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81000" y="60150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400">
                <a:solidFill>
                  <a:schemeClr val="bg2"/>
                </a:solidFill>
                <a:latin typeface="+mn-lt"/>
              </a:defRPr>
            </a:lvl1pPr>
          </a:lstStyle>
          <a:p>
            <a:fld id="{E637BB6B-EE1B-48FB-8575-0D55C373DE88}" type="datetimeFigureOut">
              <a:rPr lang="en-US" smtClean="0"/>
              <a:pPr/>
              <a:t>4/25/2011</a:t>
            </a:fld>
            <a:endParaRPr lang="en-US" sz="1000" dirty="0">
              <a:solidFill>
                <a:schemeClr val="tx2">
                  <a:shade val="50000"/>
                </a:schemeClr>
              </a:solidFill>
            </a:endParaRPr>
          </a:p>
        </p:txBody>
      </p:sp>
      <p:sp>
        <p:nvSpPr>
          <p:cNvPr id="901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0150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kumimoji="0" sz="1400">
                <a:solidFill>
                  <a:schemeClr val="bg2"/>
                </a:solidFill>
                <a:latin typeface="+mn-lt"/>
              </a:defRPr>
            </a:lvl1pPr>
          </a:lstStyle>
          <a:p>
            <a:pPr algn="ctr" eaLnBrk="1" latinLnBrk="0" hangingPunct="1"/>
            <a:endParaRPr kumimoji="0" lang="en-US" sz="1000" dirty="0">
              <a:solidFill>
                <a:schemeClr val="tx2">
                  <a:shade val="50000"/>
                </a:schemeClr>
              </a:solidFill>
            </a:endParaRPr>
          </a:p>
        </p:txBody>
      </p:sp>
      <p:sp>
        <p:nvSpPr>
          <p:cNvPr id="901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0150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400">
                <a:solidFill>
                  <a:schemeClr val="bg2"/>
                </a:solidFill>
                <a:latin typeface="+mn-lt"/>
              </a:defRPr>
            </a:lvl1pPr>
          </a:lstStyle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 sz="1000" dirty="0">
              <a:solidFill>
                <a:schemeClr val="tx2">
                  <a:shade val="50000"/>
                </a:schemeClr>
              </a:solidFill>
            </a:endParaRP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177800" y="230188"/>
            <a:ext cx="203200" cy="6503987"/>
            <a:chOff x="112" y="145"/>
            <a:chExt cx="128" cy="4097"/>
          </a:xfrm>
        </p:grpSpPr>
        <p:sp>
          <p:nvSpPr>
            <p:cNvPr id="90120" name="Rectangle 8"/>
            <p:cNvSpPr>
              <a:spLocks noChangeArrowheads="1"/>
            </p:cNvSpPr>
            <p:nvPr/>
          </p:nvSpPr>
          <p:spPr bwMode="auto">
            <a:xfrm flipH="1">
              <a:off x="192" y="162"/>
              <a:ext cx="48" cy="408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90121" name="Rectangle 9"/>
            <p:cNvSpPr>
              <a:spLocks noChangeArrowheads="1"/>
            </p:cNvSpPr>
            <p:nvPr/>
          </p:nvSpPr>
          <p:spPr bwMode="auto">
            <a:xfrm>
              <a:off x="112" y="145"/>
              <a:ext cx="48" cy="3941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kumimoji="0" lang="ru-RU" sz="2400" dirty="0"/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8793163" y="220663"/>
            <a:ext cx="198437" cy="6408737"/>
            <a:chOff x="5539" y="139"/>
            <a:chExt cx="125" cy="4037"/>
          </a:xfrm>
        </p:grpSpPr>
        <p:sp>
          <p:nvSpPr>
            <p:cNvPr id="90123" name="Rectangle 11"/>
            <p:cNvSpPr>
              <a:spLocks noChangeArrowheads="1"/>
            </p:cNvSpPr>
            <p:nvPr/>
          </p:nvSpPr>
          <p:spPr bwMode="auto">
            <a:xfrm rot="-10800000" flipH="1" flipV="1">
              <a:off x="5621" y="139"/>
              <a:ext cx="43" cy="398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90124" name="Rectangle 12"/>
            <p:cNvSpPr>
              <a:spLocks noChangeArrowheads="1"/>
            </p:cNvSpPr>
            <p:nvPr/>
          </p:nvSpPr>
          <p:spPr bwMode="auto">
            <a:xfrm rot="10800000" flipV="1">
              <a:off x="5539" y="240"/>
              <a:ext cx="49" cy="3936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</p:grp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412750" y="6477000"/>
            <a:ext cx="8686800" cy="228600"/>
            <a:chOff x="260" y="4080"/>
            <a:chExt cx="5472" cy="144"/>
          </a:xfrm>
        </p:grpSpPr>
        <p:sp>
          <p:nvSpPr>
            <p:cNvPr id="90126" name="Rectangle 14"/>
            <p:cNvSpPr>
              <a:spLocks noChangeArrowheads="1"/>
            </p:cNvSpPr>
            <p:nvPr/>
          </p:nvSpPr>
          <p:spPr bwMode="auto">
            <a:xfrm rot="5400000" flipV="1">
              <a:off x="2972" y="1368"/>
              <a:ext cx="48" cy="547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90127" name="Rectangle 15"/>
            <p:cNvSpPr>
              <a:spLocks noChangeArrowheads="1"/>
            </p:cNvSpPr>
            <p:nvPr/>
          </p:nvSpPr>
          <p:spPr bwMode="auto">
            <a:xfrm rot="5400000" flipV="1">
              <a:off x="2914" y="1522"/>
              <a:ext cx="48" cy="5355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</p:grpSp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76200" y="176213"/>
            <a:ext cx="8745538" cy="161925"/>
            <a:chOff x="48" y="111"/>
            <a:chExt cx="5509" cy="102"/>
          </a:xfrm>
        </p:grpSpPr>
        <p:sp>
          <p:nvSpPr>
            <p:cNvPr id="90129" name="Rectangle 17"/>
            <p:cNvSpPr>
              <a:spLocks noChangeArrowheads="1"/>
            </p:cNvSpPr>
            <p:nvPr/>
          </p:nvSpPr>
          <p:spPr bwMode="auto">
            <a:xfrm rot="5400000" flipV="1">
              <a:off x="2853" y="-2491"/>
              <a:ext cx="37" cy="5371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90130" name="Rectangle 18"/>
            <p:cNvSpPr>
              <a:spLocks noChangeArrowheads="1"/>
            </p:cNvSpPr>
            <p:nvPr/>
          </p:nvSpPr>
          <p:spPr bwMode="auto">
            <a:xfrm rot="5400000" flipV="1">
              <a:off x="2784" y="-2625"/>
              <a:ext cx="38" cy="550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</p:grpSp>
      <p:grpSp>
        <p:nvGrpSpPr>
          <p:cNvPr id="6" name="Group 19"/>
          <p:cNvGrpSpPr>
            <a:grpSpLocks/>
          </p:cNvGrpSpPr>
          <p:nvPr/>
        </p:nvGrpSpPr>
        <p:grpSpPr bwMode="auto">
          <a:xfrm>
            <a:off x="71438" y="176213"/>
            <a:ext cx="8745537" cy="161925"/>
            <a:chOff x="48" y="111"/>
            <a:chExt cx="5509" cy="102"/>
          </a:xfrm>
        </p:grpSpPr>
        <p:sp>
          <p:nvSpPr>
            <p:cNvPr id="90132" name="Rectangle 20"/>
            <p:cNvSpPr>
              <a:spLocks noChangeArrowheads="1"/>
            </p:cNvSpPr>
            <p:nvPr/>
          </p:nvSpPr>
          <p:spPr bwMode="auto">
            <a:xfrm rot="5400000" flipV="1">
              <a:off x="2853" y="-2491"/>
              <a:ext cx="37" cy="5371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90133" name="Rectangle 21"/>
            <p:cNvSpPr>
              <a:spLocks noChangeArrowheads="1"/>
            </p:cNvSpPr>
            <p:nvPr/>
          </p:nvSpPr>
          <p:spPr bwMode="auto">
            <a:xfrm rot="5400000" flipV="1">
              <a:off x="2784" y="-2625"/>
              <a:ext cx="38" cy="550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</p:grp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</p:sldLayoutIdLst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Relationship Id="rId5" Type="http://schemas.openxmlformats.org/officeDocument/2006/relationships/hyperlink" Target="file:///E:\neadikvats.3gp" TargetMode="External"/><Relationship Id="rId4" Type="http://schemas.openxmlformats.org/officeDocument/2006/relationships/image" Target="../media/image10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gif"/><Relationship Id="rId4" Type="http://schemas.openxmlformats.org/officeDocument/2006/relationships/image" Target="../media/image15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РИМ\Desktop\Новая папка\моё\nebular110246u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0"/>
            <a:ext cx="7000924" cy="4286256"/>
          </a:xfrm>
        </p:spPr>
        <p:txBody>
          <a:bodyPr>
            <a:prstTxWarp prst="textCurveDown">
              <a:avLst/>
            </a:prstTxWarp>
            <a:normAutofit/>
          </a:bodyPr>
          <a:lstStyle/>
          <a:p>
            <a:r>
              <a:rPr lang="ru-RU" dirty="0" smtClean="0"/>
              <a:t> </a:t>
            </a:r>
            <a:r>
              <a:rPr lang="ru-RU" sz="6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 ЦАРСТВЕ </a:t>
            </a:r>
            <a:r>
              <a:rPr lang="ru-RU" sz="6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ПОВЕЛИТЕЛЬНОГО НАКЛОНЕНИЯ </a:t>
            </a:r>
            <a:r>
              <a:rPr lang="ru-RU" sz="6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 </a:t>
            </a:r>
            <a:r>
              <a:rPr lang="ru-RU" sz="6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НЕЗНАЙКОЙ.</a:t>
            </a:r>
            <a:endParaRPr lang="ru-RU" sz="6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prstTxWarp prst="textCascadeUp">
              <a:avLst/>
            </a:prstTxWarp>
            <a:normAutofit/>
          </a:bodyPr>
          <a:lstStyle/>
          <a:p>
            <a:r>
              <a:rPr lang="ru-RU" sz="72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ОТДОХНЁМ?</a:t>
            </a:r>
            <a:endParaRPr lang="ru-RU" sz="7200" b="1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Управляющая кнопка: сведения 3">
            <a:hlinkClick r:id="rId2" action="ppaction://hlinksldjump" highlightClick="1"/>
          </p:cNvPr>
          <p:cNvSpPr/>
          <p:nvPr/>
        </p:nvSpPr>
        <p:spPr>
          <a:xfrm>
            <a:off x="1071538" y="4714884"/>
            <a:ext cx="1643074" cy="1357322"/>
          </a:xfrm>
          <a:prstGeom prst="actionButtonInformatio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Управляющая кнопка: сведения 4">
            <a:hlinkClick r:id="rId3" action="ppaction://hlinksldjump" highlightClick="1"/>
          </p:cNvPr>
          <p:cNvSpPr/>
          <p:nvPr/>
        </p:nvSpPr>
        <p:spPr>
          <a:xfrm>
            <a:off x="6286512" y="4643446"/>
            <a:ext cx="1714512" cy="1428760"/>
          </a:xfrm>
          <a:prstGeom prst="actionButtonInformation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214414" y="5000636"/>
            <a:ext cx="12144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5400" b="1" i="1" dirty="0"/>
          </a:p>
        </p:txBody>
      </p:sp>
      <p:sp>
        <p:nvSpPr>
          <p:cNvPr id="7" name="TextBox 6"/>
          <p:cNvSpPr txBox="1"/>
          <p:nvPr/>
        </p:nvSpPr>
        <p:spPr>
          <a:xfrm>
            <a:off x="6429388" y="5000636"/>
            <a:ext cx="16430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i="1" dirty="0" smtClean="0"/>
              <a:t>НЕТ</a:t>
            </a:r>
            <a:endParaRPr lang="ru-RU" sz="4800" b="1" i="1" dirty="0"/>
          </a:p>
        </p:txBody>
      </p:sp>
      <p:pic>
        <p:nvPicPr>
          <p:cNvPr id="6146" name="Picture 2" descr="C:\Users\РИМ\Desktop\РУССКИЙ ЯЗЫК\ЛМИЛ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71802" y="2000240"/>
            <a:ext cx="2626877" cy="37147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TextBox 7"/>
          <p:cNvSpPr txBox="1"/>
          <p:nvPr/>
        </p:nvSpPr>
        <p:spPr>
          <a:xfrm>
            <a:off x="1357290" y="5000636"/>
            <a:ext cx="10001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hlinkClick r:id="rId5" action="ppaction://hlinkfile"/>
              </a:rPr>
              <a:t>ДА</a:t>
            </a:r>
            <a:endParaRPr lang="ru-RU" sz="4400" dirty="0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1752" y="285728"/>
            <a:ext cx="8503920" cy="4857784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2400" b="1" i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 </a:t>
            </a:r>
            <a:endParaRPr lang="ru-RU" sz="24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r>
              <a:rPr lang="ru-RU" sz="2400" b="1" i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Весны здесь долго ждать. Еще разгуляется непогода, будет бушевать ветер в сосновых вершинах и разбрасывать сухие сосновые иголки по земле. Сосны крепко держатся за землю своими могучими корнями. Эти красивые и сильные деревья не страшатся трескучего мороза. Но хорошо себя чувствовать они могут только на севере. Северный климат самый благоприятный для сосновых деревьев. </a:t>
            </a:r>
            <a:endParaRPr lang="ru-RU" sz="24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>
              <a:buNone/>
            </a:pPr>
            <a:endParaRPr lang="ru-RU" sz="20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7170" name="Picture 2" descr="C:\Users\РИМ\Desktop\РУССКИЙ ЯЗЫК\НПГДРДШР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6" y="4077072"/>
            <a:ext cx="1650218" cy="250033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7171" name="Picture 3" descr="C:\Users\РИМ\Desktop\РУССКИЙ ЯЗЫК\ПОПЛПДРПРШРШ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4437112"/>
            <a:ext cx="1416850" cy="202407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411760" y="5013176"/>
            <a:ext cx="45177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Докажите, что это текст.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Введите, где возможно, 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глаголы повелительного наклонения.</a:t>
            </a:r>
          </a:p>
          <a:p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5793001"/>
          </a:xfrm>
        </p:spPr>
        <p:txBody>
          <a:bodyPr>
            <a:noAutofit/>
          </a:bodyPr>
          <a:lstStyle/>
          <a:p>
            <a:r>
              <a:rPr lang="ru-RU" sz="2800" b="1" i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Определите правильный вариант пропущенных букв в числительных </a:t>
            </a:r>
          </a:p>
          <a:p>
            <a:r>
              <a:rPr lang="ru-RU" sz="2800" b="1" i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о шестнадцат… книгах, к одиннадцат… годам, с девятнадцат… лет, до двенадцат… часов. </a:t>
            </a:r>
          </a:p>
          <a:p>
            <a:r>
              <a:rPr lang="ru-RU" sz="2800" b="1" i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А) и-е-е-и </a:t>
            </a:r>
          </a:p>
          <a:p>
            <a:r>
              <a:rPr lang="ru-RU" sz="2800" b="1" i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В) и-и-е-е </a:t>
            </a:r>
          </a:p>
          <a:p>
            <a:r>
              <a:rPr lang="ru-RU" sz="2800" b="1" i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С) и-и-и-и </a:t>
            </a:r>
          </a:p>
          <a:p>
            <a:r>
              <a:rPr lang="ru-RU" sz="2800" b="1" i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D) е-и-е-и </a:t>
            </a:r>
          </a:p>
          <a:p>
            <a:r>
              <a:rPr lang="ru-RU" sz="2800" b="1" i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Е) е-е-и-и </a:t>
            </a:r>
          </a:p>
        </p:txBody>
      </p:sp>
      <p:pic>
        <p:nvPicPr>
          <p:cNvPr id="2050" name="Picture 2" descr="C:\Users\РИМ\Desktop\Портреты учителей\картинки( 009)\самые новейшие картинки наины\blest169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2" y="2857496"/>
            <a:ext cx="2657475" cy="3248025"/>
          </a:xfrm>
          <a:prstGeom prst="rect">
            <a:avLst/>
          </a:prstGeom>
          <a:noFill/>
        </p:spPr>
      </p:pic>
      <p:pic>
        <p:nvPicPr>
          <p:cNvPr id="4" name="Picture 4" descr="образец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214546" y="1857364"/>
            <a:ext cx="307753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Вот и завершено наше </a:t>
            </a:r>
            <a:r>
              <a:rPr lang="ru-RU" sz="32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путешествие.Вы</a:t>
            </a:r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хорошо поработали на уроке</a:t>
            </a:r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sym typeface="Wingdings" pitchFamily="2" charset="2"/>
              </a:rPr>
              <a:t> </a:t>
            </a:r>
            <a:endParaRPr lang="ru-RU" sz="3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7" name="Picture 21" descr="3736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5214942" y="1785926"/>
            <a:ext cx="2520950" cy="2476500"/>
          </a:xfrm>
          <a:prstGeom prst="rect">
            <a:avLst/>
          </a:prstGeom>
          <a:noFill/>
          <a:ln/>
        </p:spPr>
      </p:pic>
      <p:pic>
        <p:nvPicPr>
          <p:cNvPr id="8" name="Picture 17" descr="3763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6732240" y="4869160"/>
            <a:ext cx="2563812" cy="2578100"/>
          </a:xfrm>
          <a:prstGeom prst="rect">
            <a:avLst/>
          </a:prstGeom>
          <a:noFill/>
          <a:ln/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Documents and Settings\Глуховская\Рабочий стол\картинки\gothic_gif_picture_animation_wallot.ru (104)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0496" y="0"/>
            <a:ext cx="5357850" cy="6858000"/>
          </a:xfrm>
          <a:prstGeom prst="rect">
            <a:avLst/>
          </a:prstGeom>
          <a:noFill/>
        </p:spPr>
      </p:pic>
      <p:pic>
        <p:nvPicPr>
          <p:cNvPr id="2050" name="Picture 2" descr="C:\Documents and Settings\Глуховская\Рабочий стол\картинки\eyes_sight_gif_animation_wallot.ru (51)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143372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488" y="1285860"/>
            <a:ext cx="3471858" cy="2207900"/>
          </a:xfrm>
        </p:spPr>
        <p:txBody>
          <a:bodyPr/>
          <a:lstStyle/>
          <a:p>
            <a:r>
              <a:rPr lang="ru-RU" sz="2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Работу выполнили</a:t>
            </a:r>
          </a:p>
          <a:p>
            <a:r>
              <a:rPr lang="ru-RU" sz="2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ученицы 6 класса «Б»</a:t>
            </a:r>
          </a:p>
          <a:p>
            <a:r>
              <a:rPr lang="ru-RU" sz="2400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Распаева</a:t>
            </a:r>
            <a:r>
              <a:rPr lang="ru-RU" sz="2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КАРИНА,</a:t>
            </a:r>
            <a:br>
              <a:rPr lang="ru-RU" sz="2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400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Кряснянская</a:t>
            </a:r>
            <a:r>
              <a:rPr lang="ru-RU" sz="2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Надежда.</a:t>
            </a:r>
            <a:endParaRPr lang="ru-RU" dirty="0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Управляющая кнопка: возврат 3">
            <a:hlinkClick r:id="rId2" action="ppaction://hlinksldjump" highlightClick="1"/>
          </p:cNvPr>
          <p:cNvSpPr/>
          <p:nvPr/>
        </p:nvSpPr>
        <p:spPr>
          <a:xfrm>
            <a:off x="285720" y="5929330"/>
            <a:ext cx="1071570" cy="785818"/>
          </a:xfrm>
          <a:prstGeom prst="actionButtonReturn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00232" y="714356"/>
            <a:ext cx="5429288" cy="149352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54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ПОЧЕМУ? </a:t>
            </a:r>
            <a:endParaRPr lang="ru-RU" sz="5400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Управляющая кнопка: возврат 3">
            <a:hlinkClick r:id="rId2" action="ppaction://hlinksldjump" highlightClick="1"/>
          </p:cNvPr>
          <p:cNvSpPr/>
          <p:nvPr/>
        </p:nvSpPr>
        <p:spPr>
          <a:xfrm>
            <a:off x="7143768" y="5286388"/>
            <a:ext cx="1571636" cy="1285884"/>
          </a:xfrm>
          <a:prstGeom prst="actionButtonRetur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122" name="Picture 2" descr="C:\Users\РИМ\Desktop\РУССКИЙ ЯЗЫК\РМПОПАЛОЫИ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32" y="1857364"/>
            <a:ext cx="2231583" cy="2247637"/>
          </a:xfrm>
          <a:prstGeom prst="rect">
            <a:avLst/>
          </a:prstGeom>
          <a:noFill/>
        </p:spPr>
      </p:pic>
      <p:pic>
        <p:nvPicPr>
          <p:cNvPr id="5123" name="Picture 3" descr="C:\Users\РИМ\Desktop\РУССКИЙ ЯЗЫК\Н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43042" y="2571744"/>
            <a:ext cx="2517336" cy="3524270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РИМ\Desktop\РУССКИЙ ЯЗЫК\ЛАВЛ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0" y="3501008"/>
            <a:ext cx="2071670" cy="28716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1143000"/>
          </a:xfrm>
        </p:spPr>
        <p:txBody>
          <a:bodyPr>
            <a:prstTxWarp prst="textArchUp">
              <a:avLst/>
            </a:prstTxWarp>
          </a:bodyPr>
          <a:lstStyle/>
          <a:p>
            <a:r>
              <a:rPr lang="ru-RU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КАКОЕ КРАСИВОЕ ЦАРСТВО!</a:t>
            </a:r>
            <a:endParaRPr lang="ru-RU" b="1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142984"/>
            <a:ext cx="6984776" cy="4929222"/>
          </a:xfrm>
        </p:spPr>
        <p:txBody>
          <a:bodyPr/>
          <a:lstStyle/>
          <a:p>
            <a:r>
              <a:rPr lang="ru-RU" sz="2400" b="1" i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ЧТОБЫ ПОПАСТЬ В ЦАРСТВО, НУЖНО ВЫУЧИТЬ ПРАВИЛО.</a:t>
            </a:r>
          </a:p>
          <a:p>
            <a:pPr>
              <a:buNone/>
            </a:pPr>
            <a:endParaRPr lang="ru-RU" sz="2400" b="1" i="1" spc="100" dirty="0" smtClean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  <a:p>
            <a:endParaRPr lang="ru-RU" sz="2400" b="1" i="1" spc="100" dirty="0" smtClean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  <a:p>
            <a:r>
              <a:rPr lang="ru-RU" sz="2400" b="1" i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ГЛАГОЛЫ ПОВЕЛИТЕЛЬНОГО НАКЛОНЕНИЯ ОБОЗНАЧАЮТ ТРЕБОВАНИЯ ИЛИ ЖЕЛАЕМЫЙ РЕЗУЛЬТАТ.</a:t>
            </a:r>
            <a:endParaRPr lang="en-US" sz="2400" b="1" i="1" spc="100" dirty="0" smtClean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  <a:p>
            <a:r>
              <a:rPr lang="ru-RU" sz="2400" b="1" i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У глаголов повелительного  наклонения на конце пишется </a:t>
            </a:r>
            <a:r>
              <a:rPr lang="ru-RU" sz="2800" i="1" dirty="0" smtClean="0">
                <a:ln w="57150">
                  <a:solidFill>
                    <a:schemeClr val="accent1"/>
                  </a:solidFill>
                  <a:prstDash val="solid"/>
                </a:ln>
                <a:gradFill flip="none" rotWithShape="1">
                  <a:gsLst>
                    <a:gs pos="0">
                      <a:srgbClr val="FFFFFF">
                        <a:shade val="30000"/>
                        <a:satMod val="115000"/>
                      </a:srgbClr>
                    </a:gs>
                    <a:gs pos="50000">
                      <a:srgbClr val="FFFFFF">
                        <a:shade val="67500"/>
                        <a:satMod val="115000"/>
                      </a:srgbClr>
                    </a:gs>
                    <a:gs pos="100000">
                      <a:srgbClr val="FFFFFF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Ь</a:t>
            </a:r>
            <a:r>
              <a:rPr lang="ru-RU" sz="2400" b="1" i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РИМ\Desktop\Новая папка\моё\BrightSky-16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prstTxWarp prst="textWave2">
              <a:avLst/>
            </a:prstTxWarp>
            <a:normAutofit fontScale="90000"/>
          </a:bodyPr>
          <a:lstStyle/>
          <a:p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ЗАДАНИЯ ОТ НЕЗНАЙКИ.</a:t>
            </a:r>
            <a:endParaRPr lang="ru-RU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60648"/>
            <a:ext cx="7356902" cy="1275584"/>
          </a:xfrm>
        </p:spPr>
        <p:txBody>
          <a:bodyPr>
            <a:noAutofit/>
          </a:bodyPr>
          <a:lstStyle/>
          <a:p>
            <a:r>
              <a:rPr lang="ru-RU" sz="3600" dirty="0" smtClean="0"/>
              <a:t>СПИШИТЕ ГЛАГОЛЫ, ставя их в  повелительное наклонение.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71612"/>
            <a:ext cx="8229600" cy="4000528"/>
          </a:xfrm>
        </p:spPr>
        <p:txBody>
          <a:bodyPr/>
          <a:lstStyle/>
          <a:p>
            <a:r>
              <a:rPr lang="ru-RU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                </a:t>
            </a:r>
            <a:r>
              <a:rPr lang="ru-RU" b="1" i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 ВАРИАНТ</a:t>
            </a:r>
          </a:p>
          <a:p>
            <a:r>
              <a:rPr lang="ru-RU" b="1" i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ПРИЕХАЛ, ОТВЕТИЛ, ТРОНУЛ, ПОСТРОИЛ, УМЫЛ, ДЕЛАЛ, МОГУ,  ЛЮБЛЮ, БЕРУ, НАДЕЮСЬ.</a:t>
            </a:r>
          </a:p>
          <a:p>
            <a:r>
              <a:rPr lang="ru-RU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              </a:t>
            </a:r>
            <a:r>
              <a:rPr lang="ru-RU" b="1" i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 ВАРИАНТ</a:t>
            </a:r>
          </a:p>
          <a:p>
            <a:r>
              <a:rPr lang="ru-RU" b="1" i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ВЗЯЛ, ПРИЕХАЛ, СЛУШАЮ, ДЕЛАЮ, МОЮ, СЛЕЖУ, ЛЕЖУ, ЗАЗМАХНУЛСЯ, БЕРУ, ТОРОПЛЮСЬ.</a:t>
            </a:r>
            <a:endParaRPr lang="ru-RU" b="1" i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050" name="Picture 2" descr="C:\Users\РИМ\Desktop\РУССКИЙ ЯЗЫК\ПРОР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4667240"/>
            <a:ext cx="2190760" cy="2190760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РИМ\Desktop\аг\ыыы4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00892" y="214290"/>
            <a:ext cx="1857388" cy="185738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534400" cy="1500174"/>
          </a:xfrm>
        </p:spPr>
        <p:txBody>
          <a:bodyPr>
            <a:normAutofit/>
          </a:bodyPr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</a:rPr>
              <a:t>Выпишите глаголы, определите их спряжение и время.</a:t>
            </a:r>
            <a:endParaRPr lang="ru-RU" sz="3600" b="1" i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1916832"/>
            <a:ext cx="8964488" cy="458400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                                </a:t>
            </a:r>
            <a:r>
              <a:rPr lang="ru-RU" sz="2800" b="1" i="1" dirty="0" smtClean="0">
                <a:solidFill>
                  <a:srgbClr val="0070C0"/>
                </a:solidFill>
              </a:rPr>
              <a:t>Помощница</a:t>
            </a:r>
            <a:endParaRPr lang="ru-RU" b="1" i="1" dirty="0" smtClean="0">
              <a:solidFill>
                <a:srgbClr val="0070C0"/>
              </a:solidFill>
            </a:endParaRPr>
          </a:p>
          <a:p>
            <a:endParaRPr lang="ru-RU" dirty="0" smtClean="0"/>
          </a:p>
          <a:p>
            <a:r>
              <a:rPr lang="ru-RU" b="1" i="1" dirty="0" smtClean="0">
                <a:solidFill>
                  <a:srgbClr val="002060"/>
                </a:solidFill>
              </a:rPr>
              <a:t>У Танюши дел немало,     Села, с мамой посидела,</a:t>
            </a:r>
          </a:p>
          <a:p>
            <a:r>
              <a:rPr lang="ru-RU" b="1" i="1" dirty="0" smtClean="0">
                <a:solidFill>
                  <a:srgbClr val="002060"/>
                </a:solidFill>
              </a:rPr>
              <a:t>У Танюши много дел:       Встала, к бабушке пошла.</a:t>
            </a:r>
          </a:p>
          <a:p>
            <a:r>
              <a:rPr lang="ru-RU" b="1" i="1" dirty="0" smtClean="0">
                <a:solidFill>
                  <a:srgbClr val="002060"/>
                </a:solidFill>
              </a:rPr>
              <a:t>Утром брату помогала,     Перед сном сказала: маме:</a:t>
            </a:r>
          </a:p>
          <a:p>
            <a:r>
              <a:rPr lang="ru-RU" b="1" i="1" dirty="0" smtClean="0">
                <a:solidFill>
                  <a:srgbClr val="002060"/>
                </a:solidFill>
              </a:rPr>
              <a:t>Он с утра конфеты ел.      -Вы меня разденьте сами</a:t>
            </a:r>
          </a:p>
          <a:p>
            <a:r>
              <a:rPr lang="ru-RU" b="1" i="1" dirty="0" smtClean="0">
                <a:solidFill>
                  <a:srgbClr val="002060"/>
                </a:solidFill>
              </a:rPr>
              <a:t>Вот у Тани сколько дела:        Я устала, не могу, </a:t>
            </a:r>
          </a:p>
          <a:p>
            <a:r>
              <a:rPr lang="ru-RU" b="1" i="1" dirty="0" smtClean="0">
                <a:solidFill>
                  <a:srgbClr val="002060"/>
                </a:solidFill>
              </a:rPr>
              <a:t>Таня ела, чай пила.                  Я вам завтра помогу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РИМ\Desktop\РУССКИЙ ЯЗЫК\ОСВО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15140" y="0"/>
            <a:ext cx="2238386" cy="223838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692696"/>
            <a:ext cx="7906072" cy="1143000"/>
          </a:xfrm>
        </p:spPr>
        <p:txBody>
          <a:bodyPr>
            <a:noAutofit/>
          </a:bodyPr>
          <a:lstStyle/>
          <a:p>
            <a:r>
              <a:rPr lang="ru-RU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НАЙДИТЕ  ГЛАГОЛЫ, ВЫПИШИТЕ ИХ, ЗАМЕНИТЕ ГЛАГОЛАМИ  ПОВЕЛИТЕЛЬНОГО </a:t>
            </a:r>
            <a:br>
              <a:rPr lang="ru-RU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НАКЛОНЕНИЯ.</a:t>
            </a:r>
            <a:endParaRPr lang="ru-RU" sz="28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chemeClr val="bg2">
                  <a:lumMod val="1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357430"/>
            <a:ext cx="8229600" cy="363666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Человечество всегда преследовали стихийные бедствия. Сегодня мы напомним об отдельных стихийных бедствиях. В тысяча четыреста пятьдесят пятом году в Неаполе при землетрясении погибло шестьдесят тысяч человек. Через сто лет в Китае число жертв достигло восьмисот тридцати тысяч.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СПИШИТЕ, ВСТАВЬТЕ ПРОПУЩЕННЫЕ БУКВЫ. НАЙДИТЕ ГЛАГОЛЫ, НАДПИШИТЕ ВРЕМЯ И СПРЯЖЕНИЕ.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772816"/>
            <a:ext cx="8229600" cy="438912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Во многих ср_жениях вместе с п_ртизанами участв_вал Коля Зайков. Сейчас он пр_бежал из бл_жн_й д_ревн_ и докладывает к_мандиру, что он вид_л на д_рог_ немецкие танки. П_ртизаны рас_читывают ун_чтожить их внезапным ударом.</a:t>
            </a:r>
          </a:p>
          <a:p>
            <a:endParaRPr lang="ru-RU" sz="3200" dirty="0"/>
          </a:p>
        </p:txBody>
      </p:sp>
      <p:pic>
        <p:nvPicPr>
          <p:cNvPr id="4098" name="Picture 2" descr="C:\Users\РИМ\Desktop\РУССКИЙ ЯЗЫК\ТРРП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4857752" y="4714860"/>
            <a:ext cx="2357454" cy="21431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СПИШИТЕ, НАЙДИТЕ ГЛАГОЛЫ В ИЗЪЯВИТЕЛЬНОМ, ПОВЕЛИТЕЛЬНОМ И УСЛОВНОМ НАКЛОНЕНИЯХ.</a:t>
            </a:r>
            <a:endParaRPr lang="ru-RU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В тысяча девятьсот двадцатом году страшные толчки сотрясли Токио и унесли сто тысяч человеческих жизней. В тысяча девятьсот сорок восьмом году город Ашхабад за семь секунд превратился в руины. Погибло восемьдесят тысяч человек. В Армении в тысяча девятьсот восемьдесят восьмом году подземная буря поглотила сто девятнадцать тысяч человек. Огромный урон нанесли людям стихийные бедствия.</a:t>
            </a:r>
          </a:p>
          <a:p>
            <a:endParaRPr lang="ru-RU" dirty="0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989856"/>
          </a:xfrm>
        </p:spPr>
        <p:txBody>
          <a:bodyPr>
            <a:normAutofit/>
          </a:bodyPr>
          <a:lstStyle/>
          <a:p>
            <a:pPr algn="ctr"/>
            <a:r>
              <a:rPr lang="ru-RU" b="1" i="1" dirty="0" smtClean="0"/>
              <a:t>Письмо по памяти</a:t>
            </a:r>
            <a:endParaRPr lang="ru-RU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736"/>
            <a:ext cx="6972320" cy="4895864"/>
          </a:xfrm>
        </p:spPr>
        <p:txBody>
          <a:bodyPr/>
          <a:lstStyle/>
          <a:p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Весна, весна! Как воздух чист!</a:t>
            </a:r>
          </a:p>
          <a:p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Как ясен небосклон!</a:t>
            </a:r>
          </a:p>
          <a:p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Своей лазурью живой</a:t>
            </a:r>
          </a:p>
          <a:p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Слепит мне очи он.</a:t>
            </a:r>
          </a:p>
          <a:p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Весна, весна! Как высоко,</a:t>
            </a:r>
          </a:p>
          <a:p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 крыльях ветерка,</a:t>
            </a:r>
          </a:p>
          <a:p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Ласкаясь к солнечным лучам, </a:t>
            </a:r>
          </a:p>
          <a:p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Летают облака!</a:t>
            </a:r>
          </a:p>
          <a:p>
            <a:endParaRPr lang="ru-RU" dirty="0"/>
          </a:p>
        </p:txBody>
      </p:sp>
      <p:pic>
        <p:nvPicPr>
          <p:cNvPr id="3074" name="Picture 2" descr="C:\Documents and Settings\Глуховская\Рабочий стол\картинки\cartoons_glitter_wallot.ru (150)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60" y="3676650"/>
            <a:ext cx="2857500" cy="3181350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2">
  <a:themeElements>
    <a:clrScheme name="Selling a Product or Service 4">
      <a:dk1>
        <a:srgbClr val="808080"/>
      </a:dk1>
      <a:lt1>
        <a:srgbClr val="F8F8F8"/>
      </a:lt1>
      <a:dk2>
        <a:srgbClr val="000000"/>
      </a:dk2>
      <a:lt2>
        <a:srgbClr val="FFFFFF"/>
      </a:lt2>
      <a:accent1>
        <a:srgbClr val="CC9900"/>
      </a:accent1>
      <a:accent2>
        <a:srgbClr val="996600"/>
      </a:accent2>
      <a:accent3>
        <a:srgbClr val="AAAAAA"/>
      </a:accent3>
      <a:accent4>
        <a:srgbClr val="D4D4D4"/>
      </a:accent4>
      <a:accent5>
        <a:srgbClr val="E2CAAA"/>
      </a:accent5>
      <a:accent6>
        <a:srgbClr val="8A5C00"/>
      </a:accent6>
      <a:hlink>
        <a:srgbClr val="CCCC00"/>
      </a:hlink>
      <a:folHlink>
        <a:srgbClr val="808000"/>
      </a:folHlink>
    </a:clrScheme>
    <a:fontScheme name="Selling a Product or Servic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elling a Product or Service 1">
        <a:dk1>
          <a:srgbClr val="808080"/>
        </a:dk1>
        <a:lt1>
          <a:srgbClr val="F8F8F8"/>
        </a:lt1>
        <a:dk2>
          <a:srgbClr val="000000"/>
        </a:dk2>
        <a:lt2>
          <a:srgbClr val="FFFFFF"/>
        </a:lt2>
        <a:accent1>
          <a:srgbClr val="6699FF"/>
        </a:accent1>
        <a:accent2>
          <a:srgbClr val="9933FF"/>
        </a:accent2>
        <a:accent3>
          <a:srgbClr val="AAAAAA"/>
        </a:accent3>
        <a:accent4>
          <a:srgbClr val="D4D4D4"/>
        </a:accent4>
        <a:accent5>
          <a:srgbClr val="B8CAFF"/>
        </a:accent5>
        <a:accent6>
          <a:srgbClr val="8A2DE7"/>
        </a:accent6>
        <a:hlink>
          <a:srgbClr val="00FFFF"/>
        </a:hlink>
        <a:folHlink>
          <a:srgbClr val="0099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lling a Product or Service 2">
        <a:dk1>
          <a:srgbClr val="000066"/>
        </a:dk1>
        <a:lt1>
          <a:srgbClr val="FFFFFF"/>
        </a:lt1>
        <a:dk2>
          <a:srgbClr val="3333FF"/>
        </a:dk2>
        <a:lt2>
          <a:srgbClr val="3399FF"/>
        </a:lt2>
        <a:accent1>
          <a:srgbClr val="66CCFF"/>
        </a:accent1>
        <a:accent2>
          <a:srgbClr val="FF66FF"/>
        </a:accent2>
        <a:accent3>
          <a:srgbClr val="FFFFFF"/>
        </a:accent3>
        <a:accent4>
          <a:srgbClr val="000056"/>
        </a:accent4>
        <a:accent5>
          <a:srgbClr val="B8E2FF"/>
        </a:accent5>
        <a:accent6>
          <a:srgbClr val="E75CE7"/>
        </a:accent6>
        <a:hlink>
          <a:srgbClr val="CC00CC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lling a Product or Serv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69696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C8C8C8"/>
        </a:accent6>
        <a:hlink>
          <a:srgbClr val="3333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lling a Product or Service 4">
        <a:dk1>
          <a:srgbClr val="808080"/>
        </a:dk1>
        <a:lt1>
          <a:srgbClr val="F8F8F8"/>
        </a:lt1>
        <a:dk2>
          <a:srgbClr val="000000"/>
        </a:dk2>
        <a:lt2>
          <a:srgbClr val="FFFFFF"/>
        </a:lt2>
        <a:accent1>
          <a:srgbClr val="CC9900"/>
        </a:accent1>
        <a:accent2>
          <a:srgbClr val="996600"/>
        </a:accent2>
        <a:accent3>
          <a:srgbClr val="AAAAAA"/>
        </a:accent3>
        <a:accent4>
          <a:srgbClr val="D4D4D4"/>
        </a:accent4>
        <a:accent5>
          <a:srgbClr val="E2CAAA"/>
        </a:accent5>
        <a:accent6>
          <a:srgbClr val="8A5C00"/>
        </a:accent6>
        <a:hlink>
          <a:srgbClr val="CCCC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156</TotalTime>
  <Words>473</Words>
  <Application>Microsoft Office PowerPoint</Application>
  <PresentationFormat>Экран (4:3)</PresentationFormat>
  <Paragraphs>57</Paragraphs>
  <Slides>15</Slides>
  <Notes>0</Notes>
  <HiddenSlides>2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15</vt:i4>
      </vt:variant>
    </vt:vector>
  </HeadingPairs>
  <TitlesOfParts>
    <vt:vector size="17" baseType="lpstr">
      <vt:lpstr>Поток</vt:lpstr>
      <vt:lpstr>Тема2</vt:lpstr>
      <vt:lpstr> В ЦАРСТВЕ ПОВЕЛИТЕЛЬНОГО НАКЛОНЕНИЯ С НЕЗНАЙКОЙ.</vt:lpstr>
      <vt:lpstr>КАКОЕ КРАСИВОЕ ЦАРСТВО!</vt:lpstr>
      <vt:lpstr>ЗАДАНИЯ ОТ НЕЗНАЙКИ.</vt:lpstr>
      <vt:lpstr>СПИШИТЕ ГЛАГОЛЫ, ставя их в  повелительное наклонение.</vt:lpstr>
      <vt:lpstr>Выпишите глаголы, определите их спряжение и время.</vt:lpstr>
      <vt:lpstr>НАЙДИТЕ  ГЛАГОЛЫ, ВЫПИШИТЕ ИХ, ЗАМЕНИТЕ ГЛАГОЛАМИ  ПОВЕЛИТЕЛЬНОГО  НАКЛОНЕНИЯ.</vt:lpstr>
      <vt:lpstr>СПИШИТЕ, ВСТАВЬТЕ ПРОПУЩЕННЫЕ БУКВЫ. НАЙДИТЕ ГЛАГОЛЫ, НАДПИШИТЕ ВРЕМЯ И СПРЯЖЕНИЕ.</vt:lpstr>
      <vt:lpstr>СПИШИТЕ, НАЙДИТЕ ГЛАГОЛЫ В ИЗЪЯВИТЕЛЬНОМ, ПОВЕЛИТЕЛЬНОМ И УСЛОВНОМ НАКЛОНЕНИЯХ.</vt:lpstr>
      <vt:lpstr>Письмо по памяти</vt:lpstr>
      <vt:lpstr>ОТДОХНЁМ?</vt:lpstr>
      <vt:lpstr>Слайд 11</vt:lpstr>
      <vt:lpstr>Слайд 12</vt:lpstr>
      <vt:lpstr>Слайд 13</vt:lpstr>
      <vt:lpstr>Слайд 14</vt:lpstr>
      <vt:lpstr>Слайд 15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ПОВЕЛИТЕЛЬНОЕ НАКЛОНЕНИЕ.</dc:title>
  <dc:creator>РИМ</dc:creator>
  <cp:lastModifiedBy>SamLab.ws</cp:lastModifiedBy>
  <cp:revision>24</cp:revision>
  <dcterms:created xsi:type="dcterms:W3CDTF">2011-04-19T15:19:15Z</dcterms:created>
  <dcterms:modified xsi:type="dcterms:W3CDTF">2011-04-25T16:20:09Z</dcterms:modified>
</cp:coreProperties>
</file>