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83" r:id="rId4"/>
    <p:sldId id="295" r:id="rId5"/>
    <p:sldId id="293" r:id="rId6"/>
    <p:sldId id="258" r:id="rId7"/>
    <p:sldId id="300" r:id="rId8"/>
    <p:sldId id="301" r:id="rId9"/>
    <p:sldId id="260" r:id="rId10"/>
    <p:sldId id="286" r:id="rId11"/>
    <p:sldId id="268" r:id="rId12"/>
    <p:sldId id="298" r:id="rId13"/>
    <p:sldId id="269" r:id="rId14"/>
    <p:sldId id="270" r:id="rId15"/>
    <p:sldId id="289" r:id="rId16"/>
    <p:sldId id="271" r:id="rId17"/>
    <p:sldId id="292" r:id="rId18"/>
    <p:sldId id="274" r:id="rId19"/>
    <p:sldId id="287" r:id="rId20"/>
    <p:sldId id="275" r:id="rId21"/>
    <p:sldId id="290" r:id="rId22"/>
    <p:sldId id="276" r:id="rId23"/>
    <p:sldId id="288" r:id="rId24"/>
    <p:sldId id="277" r:id="rId25"/>
    <p:sldId id="297" r:id="rId26"/>
    <p:sldId id="278" r:id="rId27"/>
    <p:sldId id="291" r:id="rId28"/>
    <p:sldId id="279" r:id="rId29"/>
    <p:sldId id="284" r:id="rId30"/>
    <p:sldId id="285" r:id="rId31"/>
    <p:sldId id="280" r:id="rId32"/>
    <p:sldId id="299" r:id="rId33"/>
    <p:sldId id="281" r:id="rId34"/>
    <p:sldId id="296" r:id="rId35"/>
    <p:sldId id="282" r:id="rId36"/>
    <p:sldId id="265" r:id="rId37"/>
    <p:sldId id="261" r:id="rId38"/>
    <p:sldId id="259" r:id="rId39"/>
    <p:sldId id="264" r:id="rId40"/>
    <p:sldId id="272" r:id="rId41"/>
    <p:sldId id="263" r:id="rId42"/>
    <p:sldId id="266" r:id="rId43"/>
    <p:sldId id="267" r:id="rId44"/>
    <p:sldId id="273"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8FE2FF"/>
    <a:srgbClr val="FF00FF"/>
    <a:srgbClr val="0000FF"/>
    <a:srgbClr val="9933FF"/>
    <a:srgbClr val="99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58287-9124-4560-8792-0EF7DB288D50}" type="datetimeFigureOut">
              <a:rPr lang="ru-RU" smtClean="0"/>
              <a:pPr/>
              <a:t>18.04.2011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AD6BC-8A61-4BB2-A21E-E946EC5D85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BAD6BC-8A61-4BB2-A21E-E946EC5D8520}"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5440" y="273629"/>
            <a:ext cx="2056320" cy="585421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0" y="273629"/>
            <a:ext cx="6030720" cy="585421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63"/>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648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824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1" y="275070"/>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8" name="Нижний колонтитул 7"/>
          <p:cNvSpPr>
            <a:spLocks noGrp="1"/>
          </p:cNvSpPr>
          <p:nvPr>
            <p:ph type="ftr" idx="11"/>
          </p:nvPr>
        </p:nvSpPr>
        <p:spPr/>
        <p:txBody>
          <a:bodyPr/>
          <a:lstStyle>
            <a:lvl1pPr>
              <a:defRPr/>
            </a:lvl1pPr>
          </a:lstStyle>
          <a:p>
            <a:endParaRPr lang="ru-RU"/>
          </a:p>
        </p:txBody>
      </p:sp>
      <p:sp>
        <p:nvSpPr>
          <p:cNvPr id="9" name="Номер слайда 8"/>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4" name="Нижний колонтитул 3"/>
          <p:cNvSpPr>
            <a:spLocks noGrp="1"/>
          </p:cNvSpPr>
          <p:nvPr>
            <p:ph type="ftr" idx="11"/>
          </p:nvPr>
        </p:nvSpPr>
        <p:spPr/>
        <p:txBody>
          <a:bodyPr/>
          <a:lstStyle>
            <a:lvl1pPr>
              <a:defRPr/>
            </a:lvl1pPr>
          </a:lstStyle>
          <a:p>
            <a:endParaRPr lang="ru-RU"/>
          </a:p>
        </p:txBody>
      </p:sp>
      <p:sp>
        <p:nvSpPr>
          <p:cNvPr id="5" name="Номер слайда 4"/>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3" name="Нижний колонтитул 2"/>
          <p:cNvSpPr>
            <a:spLocks noGrp="1"/>
          </p:cNvSpPr>
          <p:nvPr>
            <p:ph type="ftr" idx="11"/>
          </p:nvPr>
        </p:nvSpPr>
        <p:spPr/>
        <p:txBody>
          <a:bodyPr/>
          <a:lstStyle>
            <a:lvl1pPr>
              <a:defRPr/>
            </a:lvl1pPr>
          </a:lstStyle>
          <a:p>
            <a:endParaRPr lang="ru-RU"/>
          </a:p>
        </p:txBody>
      </p:sp>
      <p:sp>
        <p:nvSpPr>
          <p:cNvPr id="4" name="Номер слайда 3"/>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1" y="4800025"/>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r>
              <a:rPr lang="ru-RU" smtClean="0"/>
              <a:t>Вставка рисунка</a:t>
            </a:r>
            <a:endParaRPr lang="ru-RU"/>
          </a:p>
        </p:txBody>
      </p:sp>
      <p:sp>
        <p:nvSpPr>
          <p:cNvPr id="4" name="Текст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fld id="{CDB8C739-F638-4041-9E05-5D8FC6F8C6AE}" type="datetimeFigureOut">
              <a:rPr lang="ru-RU" smtClean="0"/>
              <a:pPr/>
              <a:t>18.04.2011</a:t>
            </a:fld>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9BE261A9-99D5-4F05-8998-FB21B26CFB3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0" y="273629"/>
            <a:ext cx="8225280" cy="114204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456480" y="1604329"/>
            <a:ext cx="8225280" cy="4523515"/>
          </a:xfrm>
          <a:prstGeom prst="rect">
            <a:avLst/>
          </a:prstGeom>
          <a:noFill/>
          <a:ln w="9525">
            <a:noFill/>
            <a:round/>
            <a:headEnd/>
            <a:tailEnd/>
          </a:ln>
          <a:effectLst/>
        </p:spPr>
        <p:txBody>
          <a:bodyPr vert="horz" wrap="square" lIns="0" tIns="25471"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45648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8" charset="0"/>
                <a:cs typeface="Arial Unicode MS" charset="0"/>
              </a:defRPr>
            </a:lvl1pPr>
          </a:lstStyle>
          <a:p>
            <a:fld id="{CDB8C739-F638-4041-9E05-5D8FC6F8C6AE}" type="datetimeFigureOut">
              <a:rPr lang="ru-RU" smtClean="0"/>
              <a:pPr/>
              <a:t>18.04.2011</a:t>
            </a:fld>
            <a:endParaRPr lang="ru-RU"/>
          </a:p>
        </p:txBody>
      </p:sp>
      <p:sp>
        <p:nvSpPr>
          <p:cNvPr id="1028" name="Rectangle 4"/>
          <p:cNvSpPr>
            <a:spLocks noGrp="1" noChangeArrowheads="1"/>
          </p:cNvSpPr>
          <p:nvPr>
            <p:ph type="ftr"/>
          </p:nvPr>
        </p:nvSpPr>
        <p:spPr bwMode="auto">
          <a:xfrm>
            <a:off x="3127681" y="6247376"/>
            <a:ext cx="28958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8" charset="0"/>
                <a:cs typeface="Arial Unicode MS" charset="0"/>
              </a:defRPr>
            </a:lvl1pPr>
          </a:lstStyle>
          <a:p>
            <a:endParaRPr lang="ru-RU"/>
          </a:p>
        </p:txBody>
      </p:sp>
      <p:sp>
        <p:nvSpPr>
          <p:cNvPr id="1029" name="Rectangle 5"/>
          <p:cNvSpPr>
            <a:spLocks noGrp="1" noChangeArrowheads="1"/>
          </p:cNvSpPr>
          <p:nvPr>
            <p:ph type="sldNum"/>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8" charset="0"/>
                <a:cs typeface="Arial Unicode MS" charset="0"/>
              </a:defRPr>
            </a:lvl1pPr>
          </a:lstStyle>
          <a:p>
            <a:fld id="{9BE261A9-99D5-4F05-8998-FB21B26CFB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marL="673930" indent="-259204"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marL="1036815" indent="-207363"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marL="1451541" indent="-207363"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marL="1866268" indent="-207363"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9pPr>
    </p:titleStyle>
    <p:bodyStyle>
      <a:lvl1pPr marL="311045" indent="-311045" algn="l" defTabSz="407526" rtl="0" eaLnBrk="1" fontAlgn="base" hangingPunct="1">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3930" indent="-259204" algn="l" defTabSz="407526" rtl="0" eaLnBrk="1" fontAlgn="base" hangingPunct="1">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6815" indent="-207363" algn="l" defTabSz="407526" rtl="0" eaLnBrk="1" fontAlgn="base" hangingPunct="1">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51541" indent="-207363" algn="l" defTabSz="407526" rtl="0" eaLnBrk="1" fontAlgn="base" hangingPunct="1">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6268" indent="-207363" algn="l" defTabSz="407526"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80994" indent="-207363" algn="l" defTabSz="407526"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6pPr>
      <a:lvl7pPr marL="2695720" indent="-207363" algn="l" defTabSz="407526"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7pPr>
      <a:lvl8pPr marL="3110446" indent="-207363" algn="l" defTabSz="407526"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8pPr>
      <a:lvl9pPr marL="3525172" indent="-207363" algn="l" defTabSz="407526" rtl="0" eaLnBrk="1" fontAlgn="base" hangingPunct="1">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9pPr>
    </p:bodyStyle>
    <p:otherStyle>
      <a:defPPr>
        <a:defRPr lang="ru-RU"/>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0"/>
            <a:ext cx="7772400" cy="5715039"/>
          </a:xfrm>
        </p:spPr>
        <p:txBody>
          <a:bodyPr>
            <a:normAutofit/>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sp>
        <p:nvSpPr>
          <p:cNvPr id="3" name="Подзаголовок 2"/>
          <p:cNvSpPr>
            <a:spLocks noGrp="1"/>
          </p:cNvSpPr>
          <p:nvPr>
            <p:ph type="subTitle" idx="1"/>
          </p:nvPr>
        </p:nvSpPr>
        <p:spPr>
          <a:xfrm>
            <a:off x="642910" y="1071546"/>
            <a:ext cx="7129490" cy="4567254"/>
          </a:xfrm>
        </p:spPr>
        <p:txBody>
          <a:bodyPr/>
          <a:lstStyle/>
          <a:p>
            <a:endParaRPr lang="ru-RU" dirty="0"/>
          </a:p>
        </p:txBody>
      </p:sp>
      <p:sp>
        <p:nvSpPr>
          <p:cNvPr id="4" name="Прямоугольник 3"/>
          <p:cNvSpPr/>
          <p:nvPr/>
        </p:nvSpPr>
        <p:spPr>
          <a:xfrm>
            <a:off x="1071538" y="1714488"/>
            <a:ext cx="6786610" cy="3139321"/>
          </a:xfrm>
          <a:prstGeom prst="rect">
            <a:avLst/>
          </a:prstGeom>
          <a:noFill/>
        </p:spPr>
        <p:txBody>
          <a:bodyPr wrap="square" lIns="91440" tIns="45720" rIns="91440" bIns="45720">
            <a:spAutoFit/>
          </a:bodyPr>
          <a:lstStyle/>
          <a:p>
            <a:pPr algn="ctr"/>
            <a:r>
              <a:rPr lang="ru-RU" sz="6600" b="1" cap="none" spc="0"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rPr>
              <a:t>Самые необычные дома мира.</a:t>
            </a:r>
            <a:endParaRPr lang="ru-RU" sz="6600" b="1" cap="none" spc="0" dirty="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714348" y="2000240"/>
            <a:ext cx="7500990" cy="3416320"/>
          </a:xfrm>
          <a:prstGeom prst="rect">
            <a:avLst/>
          </a:prstGeom>
        </p:spPr>
        <p:txBody>
          <a:bodyPr wrap="square">
            <a:spAutoFit/>
          </a:bodyPr>
          <a:lstStyle/>
          <a:p>
            <a:pPr algn="ctr"/>
            <a:r>
              <a:rPr lang="ru-RU" b="1" i="1" dirty="0" smtClean="0"/>
              <a:t>На фотографии изображена Публичная библиотека Канзас-Сити.</a:t>
            </a:r>
          </a:p>
          <a:p>
            <a:pPr algn="ctr"/>
            <a:r>
              <a:rPr lang="ru-RU" b="1" i="1" dirty="0" smtClean="0"/>
              <a:t>Дизайн фасада публичной библиотеки был разработан в виде ряда книг, которые стоят, как будто на книжной полке. Согласно проекту, этот фасад должен скрывать автостоянку библиотеки. Жителям города было предложено самим выбрать список книг, которые, по их мнению, достойны представлять библиотеку (В число книг вошли такие произведения, как </a:t>
            </a:r>
            <a:r>
              <a:rPr lang="ru-RU" b="1" i="1" dirty="0" err="1" smtClean="0"/>
              <a:t>Ромэо</a:t>
            </a:r>
            <a:r>
              <a:rPr lang="ru-RU" b="1" i="1" dirty="0" smtClean="0"/>
              <a:t> и Джульетта, Властелин колец, Человек </a:t>
            </a:r>
            <a:r>
              <a:rPr lang="ru-RU" b="1" i="1" dirty="0" err="1" smtClean="0"/>
              <a:t>неведимка</a:t>
            </a:r>
            <a:r>
              <a:rPr lang="ru-RU" b="1" i="1" dirty="0" smtClean="0"/>
              <a:t> и др.). Конечно, что у каждого свой вкус, но завлечь людей в библиотеку подобным интересным внешним видом вполне возможно.</a:t>
            </a:r>
            <a:endParaRPr lang="ru-RU"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1000107"/>
            <a:ext cx="8225280" cy="415561"/>
          </a:xfrm>
        </p:spPr>
        <p:txBody>
          <a:bodyPr/>
          <a:lstStyle/>
          <a:p>
            <a:r>
              <a:rPr lang="ru-RU" sz="6000" dirty="0" smtClean="0">
                <a:solidFill>
                  <a:srgbClr val="FFC000"/>
                </a:solidFill>
                <a:latin typeface="Monotype Corsiva" pitchFamily="66" charset="0"/>
              </a:rPr>
              <a:t>Кривой дом в Польше</a:t>
            </a:r>
            <a:endParaRPr lang="ru-RU" sz="6000" dirty="0">
              <a:solidFill>
                <a:srgbClr val="FFC000"/>
              </a:solidFill>
              <a:latin typeface="Monotype Corsiva" pitchFamily="66" charset="0"/>
            </a:endParaRPr>
          </a:p>
        </p:txBody>
      </p:sp>
      <p:pic>
        <p:nvPicPr>
          <p:cNvPr id="4" name="Содержимое 3" descr="Кривой дом в Польше.jpg"/>
          <p:cNvPicPr>
            <a:picLocks noGrp="1" noChangeAspect="1"/>
          </p:cNvPicPr>
          <p:nvPr>
            <p:ph idx="1"/>
          </p:nvPr>
        </p:nvPicPr>
        <p:blipFill>
          <a:blip r:embed="rId2" cstate="print"/>
          <a:stretch>
            <a:fillRect/>
          </a:stretch>
        </p:blipFill>
        <p:spPr>
          <a:xfrm>
            <a:off x="1712119" y="1937544"/>
            <a:ext cx="5715000" cy="38576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714488"/>
            <a:ext cx="7143800" cy="3539430"/>
          </a:xfrm>
          <a:prstGeom prst="rect">
            <a:avLst/>
          </a:prstGeom>
        </p:spPr>
        <p:txBody>
          <a:bodyPr wrap="square">
            <a:spAutoFit/>
          </a:bodyPr>
          <a:lstStyle/>
          <a:p>
            <a:r>
              <a:rPr lang="ru-RU" sz="2800" dirty="0" smtClean="0">
                <a:latin typeface="Monotype Corsiva" pitchFamily="66" charset="0"/>
              </a:rPr>
              <a:t>Это здание находится в Польше в курортном городе </a:t>
            </a:r>
            <a:r>
              <a:rPr lang="ru-RU" sz="2800" dirty="0" err="1" smtClean="0">
                <a:latin typeface="Monotype Corsiva" pitchFamily="66" charset="0"/>
              </a:rPr>
              <a:t>Сопот</a:t>
            </a:r>
            <a:r>
              <a:rPr lang="ru-RU" sz="2800" dirty="0" smtClean="0">
                <a:latin typeface="Monotype Corsiva" pitchFamily="66" charset="0"/>
              </a:rPr>
              <a:t> .</a:t>
            </a:r>
          </a:p>
          <a:p>
            <a:r>
              <a:rPr lang="ru-RU" sz="2800" dirty="0" smtClean="0">
                <a:latin typeface="Monotype Corsiva" pitchFamily="66" charset="0"/>
              </a:rPr>
              <a:t>Строительство этого дома началось в январе 2003 года, а в декабре того же года уже было закончено! Архитекторы этого необычного дома – Жан Мартин </a:t>
            </a:r>
            <a:r>
              <a:rPr lang="ru-RU" sz="2800" dirty="0" err="1" smtClean="0">
                <a:latin typeface="Monotype Corsiva" pitchFamily="66" charset="0"/>
              </a:rPr>
              <a:t>Занцер</a:t>
            </a:r>
            <a:r>
              <a:rPr lang="ru-RU" sz="2800" dirty="0" smtClean="0">
                <a:latin typeface="Monotype Corsiva" pitchFamily="66" charset="0"/>
              </a:rPr>
              <a:t> (</a:t>
            </a:r>
            <a:r>
              <a:rPr lang="ru-RU" sz="2800" dirty="0" err="1" smtClean="0">
                <a:latin typeface="Monotype Corsiva" pitchFamily="66" charset="0"/>
              </a:rPr>
              <a:t>извесный</a:t>
            </a:r>
            <a:r>
              <a:rPr lang="ru-RU" sz="2800" dirty="0" smtClean="0">
                <a:latin typeface="Monotype Corsiva" pitchFamily="66" charset="0"/>
              </a:rPr>
              <a:t> польский художник и иллюстратор детских книг) и Пер </a:t>
            </a:r>
            <a:r>
              <a:rPr lang="ru-RU" sz="2800" dirty="0" err="1" smtClean="0">
                <a:latin typeface="Monotype Corsiva" pitchFamily="66" charset="0"/>
              </a:rPr>
              <a:t>Далбенг</a:t>
            </a:r>
            <a:r>
              <a:rPr lang="ru-RU" sz="2800" dirty="0" smtClean="0">
                <a:latin typeface="Monotype Corsiva" pitchFamily="66" charset="0"/>
              </a:rPr>
              <a:t> (Шведский художник живущий в городе </a:t>
            </a:r>
            <a:r>
              <a:rPr lang="ru-RU" sz="2800" dirty="0" err="1" smtClean="0">
                <a:latin typeface="Monotype Corsiva" pitchFamily="66" charset="0"/>
              </a:rPr>
              <a:t>Сопот</a:t>
            </a:r>
            <a:r>
              <a:rPr lang="ru-RU" sz="2800" dirty="0" smtClean="0">
                <a:latin typeface="Monotype Corsiva" pitchFamily="66" charset="0"/>
              </a:rPr>
              <a:t>).</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building.jpg"/>
          <p:cNvPicPr>
            <a:picLocks noGrp="1" noChangeAspect="1"/>
          </p:cNvPicPr>
          <p:nvPr>
            <p:ph idx="1"/>
          </p:nvPr>
        </p:nvPicPr>
        <p:blipFill>
          <a:blip r:embed="rId2" cstate="print"/>
          <a:stretch>
            <a:fillRect/>
          </a:stretch>
        </p:blipFill>
        <p:spPr>
          <a:xfrm>
            <a:off x="1966119" y="2088356"/>
            <a:ext cx="5207000" cy="3556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714355"/>
            <a:ext cx="8225280" cy="701313"/>
          </a:xfrm>
        </p:spPr>
        <p:txBody>
          <a:bodyPr>
            <a:normAutofit fontScale="90000"/>
          </a:bodyPr>
          <a:lstStyle/>
          <a:p>
            <a:r>
              <a:rPr lang="ru-RU" dirty="0" smtClean="0">
                <a:solidFill>
                  <a:schemeClr val="accent1">
                    <a:lumMod val="75000"/>
                  </a:schemeClr>
                </a:solidFill>
                <a:latin typeface="Monotype Corsiva" pitchFamily="66" charset="0"/>
              </a:rPr>
              <a:t>Кубические Здания (Роттердам, Нидерланды</a:t>
            </a:r>
            <a:r>
              <a:rPr lang="ru-RU" dirty="0" smtClean="0">
                <a:solidFill>
                  <a:schemeClr val="accent1">
                    <a:lumMod val="75000"/>
                  </a:schemeClr>
                </a:solidFill>
              </a:rPr>
              <a:t>).</a:t>
            </a:r>
            <a:endParaRPr lang="ru-RU" dirty="0">
              <a:solidFill>
                <a:schemeClr val="accent1">
                  <a:lumMod val="75000"/>
                </a:schemeClr>
              </a:solidFill>
            </a:endParaRPr>
          </a:p>
        </p:txBody>
      </p:sp>
      <p:pic>
        <p:nvPicPr>
          <p:cNvPr id="4" name="Содержимое 3" descr="Кубические Здания (Роттердам, Нидерланды).jpg"/>
          <p:cNvPicPr>
            <a:picLocks noGrp="1" noChangeAspect="1"/>
          </p:cNvPicPr>
          <p:nvPr>
            <p:ph idx="1"/>
          </p:nvPr>
        </p:nvPicPr>
        <p:blipFill>
          <a:blip r:embed="rId2" cstate="print"/>
          <a:stretch>
            <a:fillRect/>
          </a:stretch>
        </p:blipFill>
        <p:spPr>
          <a:xfrm>
            <a:off x="1688306" y="1937544"/>
            <a:ext cx="5762625" cy="3857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1142984"/>
            <a:ext cx="6429420" cy="4893647"/>
          </a:xfrm>
          <a:prstGeom prst="rect">
            <a:avLst/>
          </a:prstGeom>
        </p:spPr>
        <p:txBody>
          <a:bodyPr wrap="square">
            <a:spAutoFit/>
          </a:bodyPr>
          <a:lstStyle/>
          <a:p>
            <a:pPr algn="ctr"/>
            <a:r>
              <a:rPr lang="ru-RU" sz="2400" b="1" i="1" dirty="0" smtClean="0"/>
              <a:t>Оригинальная идея этих кубических домов возникла в  1970-х годов. Пит </a:t>
            </a:r>
            <a:r>
              <a:rPr lang="ru-RU" sz="2400" b="1" i="1" dirty="0" err="1" smtClean="0"/>
              <a:t>Блом</a:t>
            </a:r>
            <a:r>
              <a:rPr lang="ru-RU" sz="2400" b="1" i="1" dirty="0" smtClean="0"/>
              <a:t> (</a:t>
            </a:r>
            <a:r>
              <a:rPr lang="ru-RU" sz="2400" b="1" i="1" dirty="0" err="1" smtClean="0"/>
              <a:t>Piet</a:t>
            </a:r>
            <a:r>
              <a:rPr lang="ru-RU" sz="2400" b="1" i="1" dirty="0" smtClean="0"/>
              <a:t> </a:t>
            </a:r>
            <a:r>
              <a:rPr lang="ru-RU" sz="2400" b="1" i="1" dirty="0" err="1" smtClean="0"/>
              <a:t>Blom</a:t>
            </a:r>
            <a:r>
              <a:rPr lang="ru-RU" sz="2400" b="1" i="1" dirty="0" smtClean="0"/>
              <a:t>) разработал пару таких домов, которые затем были построены в </a:t>
            </a:r>
            <a:r>
              <a:rPr lang="ru-RU" sz="2400" b="1" i="1" dirty="0" err="1" smtClean="0"/>
              <a:t>Хельмонде</a:t>
            </a:r>
            <a:r>
              <a:rPr lang="ru-RU" sz="2400" b="1" i="1" dirty="0" smtClean="0"/>
              <a:t> (</a:t>
            </a:r>
            <a:r>
              <a:rPr lang="ru-RU" sz="2400" b="1" i="1" dirty="0" err="1" smtClean="0"/>
              <a:t>Helmond</a:t>
            </a:r>
            <a:r>
              <a:rPr lang="ru-RU" sz="2400" b="1" i="1" dirty="0" smtClean="0"/>
              <a:t>).</a:t>
            </a:r>
          </a:p>
          <a:p>
            <a:pPr algn="ctr"/>
            <a:r>
              <a:rPr lang="ru-RU" sz="2400" b="1" i="1" dirty="0" smtClean="0"/>
              <a:t>Когда архитектору поступил заказ на дизайн домов в Роттердаме, он решил использовать кубическую идею и для этого проекта. Ещё один нюанс строительства заключается в том, что каждый дом напоминает абстрактное дерево, именно поэтому вся деревня превращается в лес.</a:t>
            </a:r>
            <a:endParaRPr lang="ru-RU" sz="24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571481"/>
            <a:ext cx="8225280" cy="844188"/>
          </a:xfrm>
        </p:spPr>
        <p:txBody>
          <a:bodyPr>
            <a:normAutofit fontScale="90000"/>
          </a:bodyPr>
          <a:lstStyle/>
          <a:p>
            <a:r>
              <a:rPr lang="ru-RU" b="1" dirty="0" smtClean="0">
                <a:solidFill>
                  <a:schemeClr val="accent1">
                    <a:lumMod val="50000"/>
                  </a:schemeClr>
                </a:solidFill>
                <a:latin typeface="Monotype Corsiva" pitchFamily="66" charset="0"/>
              </a:rPr>
              <a:t>Лесная Спираль – </a:t>
            </a:r>
            <a:r>
              <a:rPr lang="en-US" b="1" dirty="0" err="1" smtClean="0">
                <a:solidFill>
                  <a:schemeClr val="accent1">
                    <a:lumMod val="50000"/>
                  </a:schemeClr>
                </a:solidFill>
                <a:latin typeface="Monotype Corsiva" pitchFamily="66" charset="0"/>
              </a:rPr>
              <a:t>Hundertwasser</a:t>
            </a:r>
            <a:r>
              <a:rPr lang="en-US" b="1" dirty="0" smtClean="0">
                <a:solidFill>
                  <a:schemeClr val="accent1">
                    <a:lumMod val="50000"/>
                  </a:schemeClr>
                </a:solidFill>
                <a:latin typeface="Monotype Corsiva" pitchFamily="66" charset="0"/>
              </a:rPr>
              <a:t> Building (</a:t>
            </a:r>
            <a:r>
              <a:rPr lang="ru-RU" b="1" dirty="0" smtClean="0">
                <a:solidFill>
                  <a:schemeClr val="accent1">
                    <a:lumMod val="50000"/>
                  </a:schemeClr>
                </a:solidFill>
                <a:latin typeface="Monotype Corsiva" pitchFamily="66" charset="0"/>
              </a:rPr>
              <a:t>Дармштадт, Германия)</a:t>
            </a:r>
            <a:endParaRPr lang="ru-RU" b="1" dirty="0">
              <a:solidFill>
                <a:schemeClr val="accent1">
                  <a:lumMod val="50000"/>
                </a:schemeClr>
              </a:solidFill>
              <a:latin typeface="Monotype Corsiva" pitchFamily="66" charset="0"/>
            </a:endParaRPr>
          </a:p>
        </p:txBody>
      </p:sp>
      <p:pic>
        <p:nvPicPr>
          <p:cNvPr id="4" name="Содержимое 3" descr="Лесная Спираль – Hundertwasser Building (Дармштадт, Германия).jpg"/>
          <p:cNvPicPr>
            <a:picLocks noGrp="1" noChangeAspect="1"/>
          </p:cNvPicPr>
          <p:nvPr>
            <p:ph idx="1"/>
          </p:nvPr>
        </p:nvPicPr>
        <p:blipFill>
          <a:blip r:embed="rId2" cstate="print"/>
          <a:stretch>
            <a:fillRect/>
          </a:stretch>
        </p:blipFill>
        <p:spPr>
          <a:xfrm>
            <a:off x="1688306" y="1704181"/>
            <a:ext cx="5762625" cy="43243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2000240"/>
            <a:ext cx="7643866" cy="2949525"/>
          </a:xfrm>
          <a:prstGeom prst="rect">
            <a:avLst/>
          </a:prstGeom>
        </p:spPr>
        <p:txBody>
          <a:bodyPr wrap="square">
            <a:spAutoFit/>
          </a:bodyPr>
          <a:lstStyle/>
          <a:p>
            <a:pPr algn="ctr">
              <a:lnSpc>
                <a:spcPct val="150000"/>
              </a:lnSpc>
            </a:pPr>
            <a:r>
              <a:rPr lang="ru-RU" b="1" i="1" dirty="0" smtClean="0"/>
              <a:t>Здание </a:t>
            </a:r>
            <a:r>
              <a:rPr lang="ru-RU" b="1" i="1" dirty="0" err="1" smtClean="0"/>
              <a:t>Forest</a:t>
            </a:r>
            <a:r>
              <a:rPr lang="ru-RU" b="1" i="1" dirty="0" smtClean="0"/>
              <a:t> </a:t>
            </a:r>
            <a:r>
              <a:rPr lang="ru-RU" b="1" i="1" dirty="0" err="1" smtClean="0"/>
              <a:t>Spiral</a:t>
            </a:r>
            <a:r>
              <a:rPr lang="ru-RU" b="1" i="1" dirty="0" smtClean="0"/>
              <a:t> было построено в Дармштадте в 1998 году. Это детище, как можно видеть из названия, гениального австрийского художника XX века, гуманиста, философа-чудака, эколога </a:t>
            </a:r>
            <a:r>
              <a:rPr lang="ru-RU" b="1" i="1" dirty="0" err="1" smtClean="0"/>
              <a:t>Фриденсрайха</a:t>
            </a:r>
            <a:r>
              <a:rPr lang="ru-RU" b="1" i="1" dirty="0" smtClean="0"/>
              <a:t>  </a:t>
            </a:r>
            <a:r>
              <a:rPr lang="ru-RU" b="1" i="1" dirty="0" err="1" smtClean="0"/>
              <a:t>Хундертвассера</a:t>
            </a:r>
            <a:r>
              <a:rPr lang="ru-RU" b="1" i="1" dirty="0" smtClean="0"/>
              <a:t>.</a:t>
            </a:r>
          </a:p>
          <a:p>
            <a:pPr algn="ctr">
              <a:lnSpc>
                <a:spcPct val="150000"/>
              </a:lnSpc>
            </a:pPr>
            <a:endParaRPr lang="ru-RU" b="1" i="1" dirty="0" smtClean="0"/>
          </a:p>
          <a:p>
            <a:pPr algn="ctr">
              <a:lnSpc>
                <a:spcPct val="150000"/>
              </a:lnSpc>
            </a:pPr>
            <a:r>
              <a:rPr lang="ru-RU" b="1" i="1" dirty="0" smtClean="0"/>
              <a:t>В необычном здании 150 квартир, а в высокой башне на  юго-восточном углу располагается ресторан и  коктейль-бар.</a:t>
            </a:r>
            <a:endParaRPr lang="ru-RU"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Обитель 67 (Монреаль, Канада)</a:t>
            </a:r>
            <a:endParaRPr lang="ru-RU" dirty="0"/>
          </a:p>
        </p:txBody>
      </p:sp>
      <p:pic>
        <p:nvPicPr>
          <p:cNvPr id="4" name="Содержимое 3" descr="Обитель 67 (Монреаль, Канада).jpg"/>
          <p:cNvPicPr>
            <a:picLocks noGrp="1" noChangeAspect="1"/>
          </p:cNvPicPr>
          <p:nvPr>
            <p:ph idx="1"/>
          </p:nvPr>
        </p:nvPicPr>
        <p:blipFill>
          <a:blip r:embed="rId2" cstate="print"/>
          <a:stretch>
            <a:fillRect/>
          </a:stretch>
        </p:blipFill>
        <p:spPr>
          <a:xfrm>
            <a:off x="1688306" y="1642269"/>
            <a:ext cx="5762625" cy="444817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889844"/>
            <a:ext cx="7000924" cy="4401205"/>
          </a:xfrm>
          <a:prstGeom prst="rect">
            <a:avLst/>
          </a:prstGeom>
        </p:spPr>
        <p:txBody>
          <a:bodyPr wrap="square">
            <a:spAutoFit/>
          </a:bodyPr>
          <a:lstStyle/>
          <a:p>
            <a:pPr algn="ctr"/>
            <a:r>
              <a:rPr lang="ru-RU" sz="2000" i="1" dirty="0" smtClean="0"/>
              <a:t>В 1967 году, в Канаде состоялась одна из самых крупных мировых выставок того времени — </a:t>
            </a:r>
            <a:r>
              <a:rPr lang="ru-RU" sz="2000" i="1" dirty="0" err="1" smtClean="0"/>
              <a:t>Экспо</a:t>
            </a:r>
            <a:r>
              <a:rPr lang="ru-RU" sz="2000" i="1" dirty="0" smtClean="0"/>
              <a:t> 67. Главной темой выставки были дома и жилое строительство.</a:t>
            </a:r>
          </a:p>
          <a:p>
            <a:pPr algn="ctr"/>
            <a:r>
              <a:rPr lang="ru-RU" sz="2000" i="1" dirty="0" smtClean="0"/>
              <a:t>Куб является основой этого строения, названного </a:t>
            </a:r>
            <a:r>
              <a:rPr lang="ru-RU" sz="2000" i="1" dirty="0" err="1" smtClean="0"/>
              <a:t>Хабитат</a:t>
            </a:r>
            <a:r>
              <a:rPr lang="ru-RU" sz="2000" i="1" dirty="0" smtClean="0"/>
              <a:t> 67, выполненного к началу выставки. В материальном смысле, куб — символ стабильности. Что касается его мистического значения, то куб является символом мудрости, истины и нравственного совершенства.</a:t>
            </a:r>
          </a:p>
          <a:p>
            <a:pPr algn="ctr"/>
            <a:r>
              <a:rPr lang="ru-RU" sz="2000" i="1" dirty="0" smtClean="0"/>
              <a:t>354 кубов, наращенных  друг на друга, позволили создать это серое (по цвету, а не по сути) здание со 146 квартирами, парящими между небом и землей, между городом и реками, между зеленью и светом.</a:t>
            </a:r>
            <a:endParaRPr lang="ru-RU" sz="2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642917"/>
            <a:ext cx="7500990" cy="1071571"/>
          </a:xfrm>
          <a:solidFill>
            <a:srgbClr val="FFFF00"/>
          </a:solidFill>
        </p:spPr>
        <p:txBody>
          <a:bodyPr/>
          <a:lstStyle/>
          <a:p>
            <a:r>
              <a:rPr lang="ru-RU" b="1" dirty="0" err="1" smtClean="0">
                <a:solidFill>
                  <a:srgbClr val="00B050"/>
                </a:solidFill>
                <a:latin typeface="Segoe Print" pitchFamily="2" charset="0"/>
              </a:rPr>
              <a:t>Атомиум</a:t>
            </a:r>
            <a:r>
              <a:rPr lang="ru-RU" b="1" dirty="0" smtClean="0">
                <a:solidFill>
                  <a:srgbClr val="00B050"/>
                </a:solidFill>
                <a:latin typeface="Segoe Print" pitchFamily="2" charset="0"/>
              </a:rPr>
              <a:t> в Брюсселе.(Бельгия)</a:t>
            </a:r>
            <a:endParaRPr lang="ru-RU" b="1" dirty="0">
              <a:solidFill>
                <a:srgbClr val="00B050"/>
              </a:solidFill>
              <a:latin typeface="Segoe Print" pitchFamily="2" charset="0"/>
            </a:endParaRPr>
          </a:p>
        </p:txBody>
      </p:sp>
      <p:pic>
        <p:nvPicPr>
          <p:cNvPr id="4" name="Содержимое 3" descr="Атомиум в Брюсселе.jpg"/>
          <p:cNvPicPr>
            <a:picLocks noGrp="1" noChangeAspect="1"/>
          </p:cNvPicPr>
          <p:nvPr>
            <p:ph idx="1"/>
          </p:nvPr>
        </p:nvPicPr>
        <p:blipFill>
          <a:blip r:embed="rId2" cstate="print"/>
          <a:stretch>
            <a:fillRect/>
          </a:stretch>
        </p:blipFill>
        <p:spPr>
          <a:xfrm>
            <a:off x="1714480" y="1857364"/>
            <a:ext cx="5715000" cy="447675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Самая большая в мире корзина(</a:t>
            </a:r>
            <a:r>
              <a:rPr lang="ru-RU" dirty="0" err="1" smtClean="0"/>
              <a:t>Ньюарк</a:t>
            </a:r>
            <a:r>
              <a:rPr lang="ru-RU" dirty="0" smtClean="0"/>
              <a:t>)</a:t>
            </a:r>
            <a:endParaRPr lang="ru-RU" dirty="0"/>
          </a:p>
        </p:txBody>
      </p:sp>
      <p:pic>
        <p:nvPicPr>
          <p:cNvPr id="4" name="Содержимое 3" descr="Самая большая в мире корзина В Ньюарке.jpg"/>
          <p:cNvPicPr>
            <a:picLocks noGrp="1" noChangeAspect="1"/>
          </p:cNvPicPr>
          <p:nvPr>
            <p:ph idx="1"/>
          </p:nvPr>
        </p:nvPicPr>
        <p:blipFill>
          <a:blip r:embed="rId2" cstate="print"/>
          <a:stretch>
            <a:fillRect/>
          </a:stretch>
        </p:blipFill>
        <p:spPr>
          <a:xfrm>
            <a:off x="2176610" y="1604963"/>
            <a:ext cx="4786018" cy="45227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1428736"/>
            <a:ext cx="6429420" cy="3416320"/>
          </a:xfrm>
          <a:prstGeom prst="rect">
            <a:avLst/>
          </a:prstGeom>
        </p:spPr>
        <p:txBody>
          <a:bodyPr wrap="square">
            <a:spAutoFit/>
          </a:bodyPr>
          <a:lstStyle/>
          <a:p>
            <a:pPr algn="ctr">
              <a:lnSpc>
                <a:spcPct val="150000"/>
              </a:lnSpc>
            </a:pPr>
            <a:r>
              <a:rPr lang="ru-RU" b="1" i="1" dirty="0" smtClean="0"/>
              <a:t>Самый странный офис в мире выстроила компания </a:t>
            </a:r>
            <a:r>
              <a:rPr lang="ru-RU" b="1" i="1" dirty="0" err="1" smtClean="0"/>
              <a:t>The</a:t>
            </a:r>
            <a:r>
              <a:rPr lang="ru-RU" b="1" i="1" dirty="0" smtClean="0"/>
              <a:t> </a:t>
            </a:r>
            <a:r>
              <a:rPr lang="ru-RU" b="1" i="1" dirty="0" err="1" smtClean="0"/>
              <a:t>Longaberger</a:t>
            </a:r>
            <a:r>
              <a:rPr lang="ru-RU" b="1" i="1" dirty="0" smtClean="0"/>
              <a:t> </a:t>
            </a:r>
            <a:r>
              <a:rPr lang="ru-RU" b="1" i="1" dirty="0" err="1" smtClean="0"/>
              <a:t>Basket</a:t>
            </a:r>
            <a:r>
              <a:rPr lang="ru-RU" b="1" i="1" dirty="0" smtClean="0"/>
              <a:t> </a:t>
            </a:r>
            <a:r>
              <a:rPr lang="ru-RU" b="1" i="1" dirty="0" err="1" smtClean="0"/>
              <a:t>Company</a:t>
            </a:r>
            <a:r>
              <a:rPr lang="ru-RU" b="1" i="1" dirty="0" smtClean="0"/>
              <a:t> в Огайо. Здание имеет вид самой востребованной продукции компаний. Площадь постройки 17000 кв. метров, стоимость 30 миллионов долларов. Идея построить столь необычное здание принадлежит генеральному директору компания Дэвиду </a:t>
            </a:r>
            <a:r>
              <a:rPr lang="ru-RU" b="1" i="1" dirty="0" err="1" smtClean="0"/>
              <a:t>Лонгбергу</a:t>
            </a:r>
            <a:r>
              <a:rPr lang="ru-RU" b="1" i="1" dirty="0" smtClean="0"/>
              <a:t>.</a:t>
            </a:r>
            <a:endParaRPr lang="ru-RU"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Сумасшедший Дом (Вьетнам)</a:t>
            </a:r>
            <a:endParaRPr lang="ru-RU" dirty="0"/>
          </a:p>
        </p:txBody>
      </p:sp>
      <p:pic>
        <p:nvPicPr>
          <p:cNvPr id="4" name="Содержимое 3" descr="Сумасшедший Дом (Вьетнам).jpg"/>
          <p:cNvPicPr>
            <a:picLocks noGrp="1" noChangeAspect="1"/>
          </p:cNvPicPr>
          <p:nvPr>
            <p:ph idx="1"/>
          </p:nvPr>
        </p:nvPicPr>
        <p:blipFill>
          <a:blip r:embed="rId2" cstate="print"/>
          <a:stretch>
            <a:fillRect/>
          </a:stretch>
        </p:blipFill>
        <p:spPr>
          <a:xfrm>
            <a:off x="1688306" y="1947069"/>
            <a:ext cx="5762625" cy="38385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928670"/>
            <a:ext cx="7715304" cy="2308324"/>
          </a:xfrm>
          <a:prstGeom prst="rect">
            <a:avLst/>
          </a:prstGeom>
        </p:spPr>
        <p:txBody>
          <a:bodyPr wrap="square">
            <a:spAutoFit/>
          </a:bodyPr>
          <a:lstStyle/>
          <a:p>
            <a:pPr algn="ctr"/>
            <a:r>
              <a:rPr lang="ru-RU" b="1" i="1" dirty="0" smtClean="0"/>
              <a:t>Дом принадлежит дочери экс-президента Социалистической Республики Вьетнам. В своё время, эта вьетнамская дама изучала архитектуру в Москве.</a:t>
            </a:r>
          </a:p>
          <a:p>
            <a:pPr algn="ctr"/>
            <a:endParaRPr lang="ru-RU" b="1" i="1" dirty="0" smtClean="0"/>
          </a:p>
          <a:p>
            <a:pPr algn="ctr"/>
            <a:r>
              <a:rPr lang="ru-RU" b="1" i="1" dirty="0" smtClean="0"/>
              <a:t>Строение не соблюдает ни одну из общепринятых концепций домостроения и похожа на сказочный замок, с огромным животом жирафа или паука. Дом открыт для посещений туристов.</a:t>
            </a:r>
            <a:endParaRPr lang="ru-RU"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Танцующий дом (Прага, Чешская республика)</a:t>
            </a:r>
            <a:endParaRPr lang="ru-RU" dirty="0"/>
          </a:p>
        </p:txBody>
      </p:sp>
      <p:pic>
        <p:nvPicPr>
          <p:cNvPr id="4" name="Содержимое 3" descr="Танцующий дом (Прага, Чешская республика).jpg"/>
          <p:cNvPicPr>
            <a:picLocks noGrp="1" noChangeAspect="1"/>
          </p:cNvPicPr>
          <p:nvPr>
            <p:ph idx="1"/>
          </p:nvPr>
        </p:nvPicPr>
        <p:blipFill>
          <a:blip r:embed="rId2" cstate="print"/>
          <a:stretch>
            <a:fillRect/>
          </a:stretch>
        </p:blipFill>
        <p:spPr>
          <a:xfrm>
            <a:off x="2571736" y="1604963"/>
            <a:ext cx="4429156" cy="4522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305342"/>
            <a:ext cx="7786742" cy="4401205"/>
          </a:xfrm>
          <a:prstGeom prst="rect">
            <a:avLst/>
          </a:prstGeom>
        </p:spPr>
        <p:txBody>
          <a:bodyPr wrap="square">
            <a:spAutoFit/>
          </a:bodyPr>
          <a:lstStyle/>
          <a:p>
            <a:pPr algn="ctr"/>
            <a:r>
              <a:rPr lang="ru-RU" sz="2800" dirty="0" smtClean="0">
                <a:latin typeface="Monotype Corsiva" pitchFamily="66" charset="0"/>
              </a:rPr>
              <a:t>Танцующий Дом (также известен как «пьяный дом», или «</a:t>
            </a:r>
            <a:r>
              <a:rPr lang="ru-RU" sz="2800" dirty="0" err="1" smtClean="0">
                <a:latin typeface="Monotype Corsiva" pitchFamily="66" charset="0"/>
              </a:rPr>
              <a:t>Джинджер</a:t>
            </a:r>
            <a:r>
              <a:rPr lang="ru-RU" sz="2800" dirty="0" smtClean="0">
                <a:latin typeface="Monotype Corsiva" pitchFamily="66" charset="0"/>
              </a:rPr>
              <a:t> и Фред») -- это шутливое название, данное офисному зданию компании </a:t>
            </a:r>
            <a:r>
              <a:rPr lang="ru-RU" sz="2800" dirty="0" err="1" smtClean="0">
                <a:latin typeface="Monotype Corsiva" pitchFamily="66" charset="0"/>
              </a:rPr>
              <a:t>Nationale-Nederlanden</a:t>
            </a:r>
            <a:r>
              <a:rPr lang="ru-RU" sz="2800" dirty="0" smtClean="0">
                <a:latin typeface="Monotype Corsiva" pitchFamily="66" charset="0"/>
              </a:rPr>
              <a:t> в центре Праги. Оно было спроектировано чешским архитектором с хорватскими корнями </a:t>
            </a:r>
          </a:p>
          <a:p>
            <a:pPr algn="ctr"/>
            <a:r>
              <a:rPr lang="ru-RU" sz="2800" dirty="0" err="1" smtClean="0">
                <a:latin typeface="Monotype Corsiva" pitchFamily="66" charset="0"/>
              </a:rPr>
              <a:t>Владо</a:t>
            </a:r>
            <a:r>
              <a:rPr lang="ru-RU" sz="2800" dirty="0" smtClean="0">
                <a:latin typeface="Monotype Corsiva" pitchFamily="66" charset="0"/>
              </a:rPr>
              <a:t> </a:t>
            </a:r>
            <a:r>
              <a:rPr lang="ru-RU" sz="2800" dirty="0" err="1" smtClean="0">
                <a:latin typeface="Monotype Corsiva" pitchFamily="66" charset="0"/>
              </a:rPr>
              <a:t>Милуничем</a:t>
            </a:r>
            <a:r>
              <a:rPr lang="ru-RU" sz="2800" dirty="0" smtClean="0">
                <a:latin typeface="Monotype Corsiva" pitchFamily="66" charset="0"/>
              </a:rPr>
              <a:t>  при содействии знаменитого канадского </a:t>
            </a:r>
            <a:r>
              <a:rPr lang="ru-RU" sz="2800" dirty="0" err="1" smtClean="0">
                <a:latin typeface="Monotype Corsiva" pitchFamily="66" charset="0"/>
              </a:rPr>
              <a:t>деконструктивиста</a:t>
            </a:r>
            <a:r>
              <a:rPr lang="ru-RU" sz="2800" dirty="0" smtClean="0">
                <a:latin typeface="Monotype Corsiva" pitchFamily="66" charset="0"/>
              </a:rPr>
              <a:t> </a:t>
            </a:r>
            <a:r>
              <a:rPr lang="ru-RU" sz="2800" dirty="0" err="1" smtClean="0">
                <a:latin typeface="Monotype Corsiva" pitchFamily="66" charset="0"/>
              </a:rPr>
              <a:t>Френка</a:t>
            </a:r>
            <a:r>
              <a:rPr lang="ru-RU" sz="2800" dirty="0" smtClean="0">
                <a:latin typeface="Monotype Corsiva" pitchFamily="66" charset="0"/>
              </a:rPr>
              <a:t> </a:t>
            </a:r>
            <a:r>
              <a:rPr lang="ru-RU" sz="2800" dirty="0" err="1" smtClean="0">
                <a:latin typeface="Monotype Corsiva" pitchFamily="66" charset="0"/>
              </a:rPr>
              <a:t>Гери</a:t>
            </a:r>
            <a:r>
              <a:rPr lang="ru-RU" sz="2800" dirty="0" smtClean="0">
                <a:latin typeface="Monotype Corsiva" pitchFamily="66" charset="0"/>
              </a:rPr>
              <a:t> (</a:t>
            </a:r>
            <a:r>
              <a:rPr lang="ru-RU" sz="2800" dirty="0" err="1" smtClean="0">
                <a:latin typeface="Monotype Corsiva" pitchFamily="66" charset="0"/>
              </a:rPr>
              <a:t>Frank</a:t>
            </a:r>
            <a:r>
              <a:rPr lang="ru-RU" sz="2800" dirty="0" smtClean="0">
                <a:latin typeface="Monotype Corsiva" pitchFamily="66" charset="0"/>
              </a:rPr>
              <a:t> </a:t>
            </a:r>
            <a:r>
              <a:rPr lang="ru-RU" sz="2800" dirty="0" err="1" smtClean="0">
                <a:latin typeface="Monotype Corsiva" pitchFamily="66" charset="0"/>
              </a:rPr>
              <a:t>Gehry</a:t>
            </a:r>
            <a:r>
              <a:rPr lang="ru-RU" sz="2800" dirty="0" smtClean="0">
                <a:latin typeface="Monotype Corsiva" pitchFamily="66" charset="0"/>
              </a:rPr>
              <a:t>). Здание было построено в период с 1992 по 1996 год и стоит на месте здания, разрушенного во время Второй Мировой Войны.</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CC66FF"/>
                </a:solidFill>
                <a:latin typeface="Monotype Corsiva" pitchFamily="66" charset="0"/>
              </a:rPr>
              <a:t>Торре</a:t>
            </a:r>
            <a:r>
              <a:rPr lang="ru-RU" b="1" dirty="0" smtClean="0">
                <a:solidFill>
                  <a:srgbClr val="CC66FF"/>
                </a:solidFill>
                <a:latin typeface="Monotype Corsiva" pitchFamily="66" charset="0"/>
              </a:rPr>
              <a:t> Галатея </a:t>
            </a:r>
            <a:r>
              <a:rPr lang="ru-RU" b="1" dirty="0" err="1" smtClean="0">
                <a:solidFill>
                  <a:srgbClr val="CC66FF"/>
                </a:solidFill>
                <a:latin typeface="Monotype Corsiva" pitchFamily="66" charset="0"/>
              </a:rPr>
              <a:t>Фигерас</a:t>
            </a:r>
            <a:r>
              <a:rPr lang="ru-RU" b="1" dirty="0" smtClean="0">
                <a:solidFill>
                  <a:srgbClr val="CC66FF"/>
                </a:solidFill>
                <a:latin typeface="Monotype Corsiva" pitchFamily="66" charset="0"/>
              </a:rPr>
              <a:t> (Испания)</a:t>
            </a:r>
            <a:endParaRPr lang="ru-RU" b="1" dirty="0">
              <a:solidFill>
                <a:srgbClr val="CC66FF"/>
              </a:solidFill>
              <a:latin typeface="Monotype Corsiva" pitchFamily="66" charset="0"/>
            </a:endParaRPr>
          </a:p>
        </p:txBody>
      </p:sp>
      <p:pic>
        <p:nvPicPr>
          <p:cNvPr id="4" name="Содержимое 3" descr="Торре Галатея Фигерас (Испания).jpg"/>
          <p:cNvPicPr>
            <a:picLocks noGrp="1" noChangeAspect="1"/>
          </p:cNvPicPr>
          <p:nvPr>
            <p:ph idx="1"/>
          </p:nvPr>
        </p:nvPicPr>
        <p:blipFill>
          <a:blip r:embed="rId2" cstate="print"/>
          <a:stretch>
            <a:fillRect/>
          </a:stretch>
        </p:blipFill>
        <p:spPr>
          <a:xfrm>
            <a:off x="1785918" y="1643050"/>
            <a:ext cx="5762625" cy="4324350"/>
          </a:xfrm>
          <a:prstGeom prst="rect">
            <a:avLst/>
          </a:prstGeom>
          <a:ln w="28575">
            <a:solidFill>
              <a:schemeClr val="accent2">
                <a:lumMod val="60000"/>
                <a:lumOff val="4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642917"/>
            <a:ext cx="8215370" cy="5632311"/>
          </a:xfrm>
          <a:prstGeom prst="rect">
            <a:avLst/>
          </a:prstGeom>
        </p:spPr>
        <p:txBody>
          <a:bodyPr wrap="square">
            <a:spAutoFit/>
          </a:bodyPr>
          <a:lstStyle/>
          <a:p>
            <a:r>
              <a:rPr lang="ru-RU" dirty="0" smtClean="0"/>
              <a:t>Небольшой город </a:t>
            </a:r>
            <a:r>
              <a:rPr lang="ru-RU" dirty="0" err="1" smtClean="0"/>
              <a:t>Фигерас</a:t>
            </a:r>
            <a:r>
              <a:rPr lang="ru-RU" dirty="0" smtClean="0"/>
              <a:t> испанской провинции Каталония. Его центр площадь Галлы и Сальвадора Дали. Да, именно здесь 11 мая 1904 года самый сенсационный художник ХХ столетия (каждое свое появления на публике и каждую свою работу он мастерски превращал либо в сенсацию, либо в скандал, либо и в то и другое) появился на свет. С 1974 года — дата открытия музея в </a:t>
            </a:r>
            <a:r>
              <a:rPr lang="ru-RU" dirty="0" err="1" smtClean="0"/>
              <a:t>Фигерасе</a:t>
            </a:r>
            <a:r>
              <a:rPr lang="ru-RU" dirty="0" smtClean="0"/>
              <a:t>. Здесь базируется самая большая коллекция его произведений. К музею турист всегда найдет дорогу. Если не карта, то многочисленные указатели, повторяющие произведения мастера приведут вас к старому, построенному в XIX веке, театру </a:t>
            </a:r>
            <a:r>
              <a:rPr lang="ru-RU" dirty="0" err="1" smtClean="0"/>
              <a:t>Фигераса</a:t>
            </a:r>
            <a:r>
              <a:rPr lang="ru-RU" dirty="0" smtClean="0"/>
              <a:t>. </a:t>
            </a:r>
          </a:p>
          <a:p>
            <a:r>
              <a:rPr lang="ru-RU" dirty="0" smtClean="0"/>
              <a:t>Почему театр — музей? Во-первых, некогда в этом здании действительно располагался театр. Он сгорел во время гражданской войны. Во-вторых: «Вся моя жизнь была театром» говорил мэтр. Поэтому Дали верил, что лучшего места для музея ему не найти. Кстати, именно здесь в возрасте 14 лет юный Сальвадор впервые выставил одну из своих работ.</a:t>
            </a:r>
          </a:p>
          <a:p>
            <a:r>
              <a:rPr lang="ru-RU" dirty="0" smtClean="0"/>
              <a:t>Идея создания музея родилась в 1961 году. Началось все с просьбы новоизбранного мэра </a:t>
            </a:r>
            <a:r>
              <a:rPr lang="ru-RU" dirty="0" err="1" smtClean="0"/>
              <a:t>Фигераса</a:t>
            </a:r>
            <a:r>
              <a:rPr lang="ru-RU" dirty="0" smtClean="0"/>
              <a:t>. Тот попросил прославленного уроженца подведомственной территории подарить городу одну из своих работ. Дали решил подарить музей. Музей открылся в 1974 г. и достраивался до середины 1980-х гг.</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2264" y="274638"/>
            <a:ext cx="2286016" cy="6011882"/>
          </a:xfrm>
        </p:spPr>
        <p:txBody>
          <a:bodyPr>
            <a:normAutofit/>
          </a:bodyPr>
          <a:lstStyle/>
          <a:p>
            <a:r>
              <a:rPr lang="ru-RU" b="1" dirty="0" smtClean="0">
                <a:solidFill>
                  <a:srgbClr val="00B050"/>
                </a:solidFill>
                <a:latin typeface="Monotype Corsiva" pitchFamily="66" charset="0"/>
              </a:rPr>
              <a:t>Фердинанд </a:t>
            </a:r>
            <a:br>
              <a:rPr lang="ru-RU" b="1" dirty="0" smtClean="0">
                <a:solidFill>
                  <a:srgbClr val="00B050"/>
                </a:solidFill>
                <a:latin typeface="Monotype Corsiva" pitchFamily="66" charset="0"/>
              </a:rPr>
            </a:br>
            <a:r>
              <a:rPr lang="ru-RU" dirty="0" smtClean="0"/>
              <a:t> </a:t>
            </a:r>
            <a:r>
              <a:rPr lang="ru-RU" b="1" dirty="0" err="1" smtClean="0">
                <a:solidFill>
                  <a:srgbClr val="00B050"/>
                </a:solidFill>
                <a:latin typeface="Monotype Corsiva" pitchFamily="66" charset="0"/>
              </a:rPr>
              <a:t>Шеваль</a:t>
            </a:r>
            <a:r>
              <a:rPr lang="ru-RU" b="1" dirty="0" smtClean="0">
                <a:solidFill>
                  <a:srgbClr val="00B050"/>
                </a:solidFill>
                <a:latin typeface="Monotype Corsiva" pitchFamily="66" charset="0"/>
              </a:rPr>
              <a:t> или Идеальный Дворец (Франция)</a:t>
            </a:r>
            <a:endParaRPr lang="ru-RU" b="1" dirty="0">
              <a:solidFill>
                <a:srgbClr val="00B050"/>
              </a:solidFill>
              <a:latin typeface="Monotype Corsiva" pitchFamily="66" charset="0"/>
            </a:endParaRPr>
          </a:p>
        </p:txBody>
      </p:sp>
      <p:pic>
        <p:nvPicPr>
          <p:cNvPr id="4" name="Содержимое 3" descr="Фердинанд Чевэл Пэлэс или Идеальный Дворец (Франция).jpg"/>
          <p:cNvPicPr>
            <a:picLocks noGrp="1" noChangeAspect="1"/>
          </p:cNvPicPr>
          <p:nvPr>
            <p:ph idx="1"/>
          </p:nvPr>
        </p:nvPicPr>
        <p:blipFill>
          <a:blip r:embed="rId2" cstate="print"/>
          <a:stretch>
            <a:fillRect/>
          </a:stretch>
        </p:blipFill>
        <p:spPr>
          <a:xfrm>
            <a:off x="285720" y="0"/>
            <a:ext cx="6143668" cy="6572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142984"/>
            <a:ext cx="7072362" cy="3970318"/>
          </a:xfrm>
          <a:prstGeom prst="rect">
            <a:avLst/>
          </a:prstGeom>
        </p:spPr>
        <p:txBody>
          <a:bodyPr wrap="square">
            <a:spAutoFit/>
          </a:bodyPr>
          <a:lstStyle/>
          <a:p>
            <a:r>
              <a:rPr lang="ru-RU" dirty="0" smtClean="0"/>
              <a:t>Фердинанд </a:t>
            </a:r>
            <a:r>
              <a:rPr lang="ru-RU" dirty="0" err="1" smtClean="0"/>
              <a:t>Шеваль</a:t>
            </a:r>
            <a:r>
              <a:rPr lang="ru-RU" dirty="0" smtClean="0"/>
              <a:t> был почтальоном, самым настоящим, с сумкой, письмами и бандеролями. И, наверное, только он один знал, что он Поэт, потому что его голову наполняли видения сказочных дворцов и замков.</a:t>
            </a:r>
          </a:p>
          <a:p>
            <a:r>
              <a:rPr lang="ru-RU" dirty="0" smtClean="0"/>
              <a:t> Многие годы он подыскивал строительный материал для своих фантазий. И однажды понял – его более чем достаточно… вокруг. Отхлынувшее древнее море оставило на морском дне сюрпризы для тех, кто сумеет их оценить. Один </a:t>
            </a:r>
            <a:r>
              <a:rPr lang="ru-RU" dirty="0" smtClean="0"/>
              <a:t> </a:t>
            </a:r>
            <a:r>
              <a:rPr lang="ru-RU" dirty="0" smtClean="0"/>
              <a:t>из камней поразил </a:t>
            </a:r>
            <a:r>
              <a:rPr lang="ru-RU" dirty="0" err="1" smtClean="0"/>
              <a:t>Шеваля</a:t>
            </a:r>
            <a:r>
              <a:rPr lang="ru-RU" dirty="0" smtClean="0"/>
              <a:t> совершенством формы и насыщенностью красок. Таким же оказался и другой камень, и следующий. Природа щедро награждает тех, кто умеет видеть!</a:t>
            </a:r>
          </a:p>
          <a:p>
            <a:r>
              <a:rPr lang="ru-RU" dirty="0" smtClean="0"/>
              <a:t>И тогда Фердинанд сказал себе: «Если сама природа творит скульптуры, я могу их сложить и превратить кладку в архитектурное творение. Вот моя мечта. За работу»</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500041"/>
            <a:ext cx="8225280" cy="915627"/>
          </a:xfrm>
        </p:spPr>
        <p:txBody>
          <a:bodyPr/>
          <a:lstStyle/>
          <a:p>
            <a:r>
              <a:rPr lang="ru-RU" dirty="0" smtClean="0"/>
              <a:t/>
            </a:r>
            <a:br>
              <a:rPr lang="ru-RU" dirty="0" smtClean="0"/>
            </a:br>
            <a:r>
              <a:rPr lang="ru-RU" sz="3600" b="1" dirty="0" err="1" smtClean="0">
                <a:solidFill>
                  <a:srgbClr val="92D050"/>
                </a:solidFill>
                <a:latin typeface="Segoe Print" pitchFamily="2" charset="0"/>
              </a:rPr>
              <a:t>Атомиум</a:t>
            </a:r>
            <a:r>
              <a:rPr lang="ru-RU" sz="3600" b="1" dirty="0" smtClean="0">
                <a:solidFill>
                  <a:srgbClr val="92D050"/>
                </a:solidFill>
                <a:latin typeface="Segoe Print" pitchFamily="2" charset="0"/>
              </a:rPr>
              <a:t> – символ Брюсселя</a:t>
            </a:r>
            <a:r>
              <a:rPr lang="ru-RU" sz="3600" b="1" dirty="0" smtClean="0">
                <a:latin typeface="Segoe Print" pitchFamily="2" charset="0"/>
              </a:rPr>
              <a:t>. </a:t>
            </a:r>
            <a:r>
              <a:rPr lang="ru-RU" dirty="0" smtClean="0"/>
              <a:t/>
            </a:r>
            <a:br>
              <a:rPr lang="ru-RU" dirty="0" smtClean="0"/>
            </a:br>
            <a:endParaRPr lang="ru-RU" dirty="0"/>
          </a:p>
        </p:txBody>
      </p:sp>
      <p:sp>
        <p:nvSpPr>
          <p:cNvPr id="3" name="Содержимое 2"/>
          <p:cNvSpPr>
            <a:spLocks noGrp="1"/>
          </p:cNvSpPr>
          <p:nvPr>
            <p:ph idx="1"/>
          </p:nvPr>
        </p:nvSpPr>
        <p:spPr>
          <a:xfrm>
            <a:off x="571472" y="1285860"/>
            <a:ext cx="7786742" cy="4841984"/>
          </a:xfrm>
        </p:spPr>
        <p:txBody>
          <a:bodyPr/>
          <a:lstStyle/>
          <a:p>
            <a:pPr algn="ctr"/>
            <a:r>
              <a:rPr lang="ru-RU" sz="1800" dirty="0" smtClean="0"/>
              <a:t>Если вы когда-нибудь окажитесь в Брюсселе, то не поленитесь сесть в 81 трамвай и доехать до конечной остановки "</a:t>
            </a:r>
            <a:r>
              <a:rPr lang="ru-RU" sz="1800" dirty="0" err="1" smtClean="0"/>
              <a:t>Хейсель</a:t>
            </a:r>
            <a:r>
              <a:rPr lang="ru-RU" sz="1800" dirty="0" smtClean="0"/>
              <a:t>". Здесь, после череды однотипных европейских строений, вашему взору откроется масштабный и величественный монумент – памятник безграничным мирным возможностям атомной энергии.</a:t>
            </a:r>
          </a:p>
          <a:p>
            <a:pPr algn="ctr"/>
            <a:r>
              <a:rPr lang="ru-RU" sz="1800" dirty="0" smtClean="0"/>
              <a:t>Это и есть символ Брюсселя – </a:t>
            </a:r>
            <a:r>
              <a:rPr lang="ru-RU" sz="1800" dirty="0" err="1" smtClean="0"/>
              <a:t>Атомиум</a:t>
            </a:r>
            <a:r>
              <a:rPr lang="ru-RU" sz="1800" dirty="0" smtClean="0"/>
              <a:t> – огромная, блестящая модель молекулы железа, увеличенная в 165 000 000 000 раз.</a:t>
            </a:r>
          </a:p>
          <a:p>
            <a:pPr algn="ctr"/>
            <a:r>
              <a:rPr lang="ru-RU" sz="1800" dirty="0" smtClean="0"/>
              <a:t>В наше время об </a:t>
            </a:r>
            <a:r>
              <a:rPr lang="ru-RU" sz="1800" dirty="0" err="1" smtClean="0"/>
              <a:t>Атомиуме</a:t>
            </a:r>
            <a:r>
              <a:rPr lang="ru-RU" sz="1800" dirty="0" smtClean="0"/>
              <a:t> помнят в основном люди старшего поколения. Изначально, этот монумент, как и многие памятники, возведённые во времена "холодной войны" имел международное </a:t>
            </a:r>
            <a:r>
              <a:rPr lang="ru-RU" sz="1800" dirty="0" smtClean="0"/>
              <a:t>значение.</a:t>
            </a:r>
          </a:p>
          <a:p>
            <a:pPr algn="ctr"/>
            <a:r>
              <a:rPr lang="ru-RU" sz="1600" dirty="0" smtClean="0"/>
              <a:t>Кроме </a:t>
            </a:r>
            <a:r>
              <a:rPr lang="ru-RU" sz="1600" dirty="0" smtClean="0"/>
              <a:t>того, </a:t>
            </a:r>
            <a:r>
              <a:rPr lang="ru-RU" sz="1600" dirty="0" err="1" smtClean="0"/>
              <a:t>Атомиум</a:t>
            </a:r>
            <a:r>
              <a:rPr lang="ru-RU" sz="1600" dirty="0" smtClean="0"/>
              <a:t> это ещё и захватывающий аттракцион. Во-первых, это прекрасная смотровая площадка, на которую ведёт один из самых быстрых лифтов Европы. Всего за 20 секунд вы окажитесь на высоте 102 метров, откуда открывается прекрасная панорама Брюсселя. Во-вторых, в </a:t>
            </a:r>
            <a:r>
              <a:rPr lang="ru-RU" sz="1600" dirty="0" err="1" smtClean="0"/>
              <a:t>Атомиуме</a:t>
            </a:r>
            <a:r>
              <a:rPr lang="ru-RU" sz="1600" dirty="0" smtClean="0"/>
              <a:t> также можно переночевать или посетить местное кафе.</a:t>
            </a:r>
            <a:endParaRPr lang="ru-RU"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1428735"/>
            <a:ext cx="7500990" cy="4524315"/>
          </a:xfrm>
          <a:prstGeom prst="rect">
            <a:avLst/>
          </a:prstGeom>
        </p:spPr>
        <p:txBody>
          <a:bodyPr wrap="square">
            <a:spAutoFit/>
          </a:bodyPr>
          <a:lstStyle/>
          <a:p>
            <a:r>
              <a:rPr lang="ru-RU" dirty="0" smtClean="0"/>
              <a:t>И Фердинанд </a:t>
            </a:r>
            <a:r>
              <a:rPr lang="ru-RU" dirty="0" err="1" smtClean="0"/>
              <a:t>Шеваль</a:t>
            </a:r>
            <a:r>
              <a:rPr lang="ru-RU" dirty="0" smtClean="0"/>
              <a:t> решил, что для реализации его безумной идеи, дело теперь за малым. «Поскольку природа одарила меня строительным материалом, я должен стать архитектором и каменщиком»!</a:t>
            </a:r>
          </a:p>
          <a:p>
            <a:r>
              <a:rPr lang="ru-RU" dirty="0" smtClean="0"/>
              <a:t>Обычный путь почтальона в 30 км, увеличился еще на 10. Жители поселка с изумлением взирали на почтальона с тачкой, наполненной камнями. А он, не обращая внимания на насмешки, сваливал их около своего дома и отправлялся читать научные труды и журналы об архитектуре, строительстве и искусстве.</a:t>
            </a:r>
          </a:p>
          <a:p>
            <a:r>
              <a:rPr lang="ru-RU" dirty="0" smtClean="0"/>
              <a:t>10 000 дней, 93 000 часов и 33 года работы, как написано на одном из фасадов его замка… Замок рос, к нему прибавлялись статуи, на стенах появлялись новые изречения и девизы </a:t>
            </a:r>
            <a:r>
              <a:rPr lang="ru-RU" dirty="0" err="1" smtClean="0"/>
              <a:t>Шеваля</a:t>
            </a:r>
            <a:r>
              <a:rPr lang="ru-RU" dirty="0" smtClean="0"/>
              <a:t>, добавлялись странные украшения, завораживающие жителей поселка особенно по ночам…</a:t>
            </a:r>
          </a:p>
          <a:p>
            <a:r>
              <a:rPr lang="ru-RU" dirty="0" smtClean="0"/>
              <a:t>Строительство велось с 1879 по 1912! Действительно, «Кто может лучше – пусть попробует!» В одиночку, ночами, вручную…</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latin typeface="Monotype Corsiva" pitchFamily="66" charset="0"/>
              </a:rPr>
              <a:t>Церковь в Рейкьявике.</a:t>
            </a:r>
            <a:endParaRPr lang="ru-RU" b="1" dirty="0">
              <a:solidFill>
                <a:srgbClr val="00B050"/>
              </a:solidFill>
              <a:latin typeface="Monotype Corsiva" pitchFamily="66" charset="0"/>
            </a:endParaRPr>
          </a:p>
        </p:txBody>
      </p:sp>
      <p:pic>
        <p:nvPicPr>
          <p:cNvPr id="4" name="Содержимое 3" descr="Церковь в Рейкьявике.jpg"/>
          <p:cNvPicPr>
            <a:picLocks noGrp="1" noChangeAspect="1"/>
          </p:cNvPicPr>
          <p:nvPr>
            <p:ph idx="1"/>
          </p:nvPr>
        </p:nvPicPr>
        <p:blipFill>
          <a:blip r:embed="rId2" cstate="print"/>
          <a:stretch>
            <a:fillRect/>
          </a:stretch>
        </p:blipFill>
        <p:spPr>
          <a:xfrm>
            <a:off x="1712119" y="1770856"/>
            <a:ext cx="5715000" cy="4191000"/>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714356"/>
            <a:ext cx="7572428" cy="7294305"/>
          </a:xfrm>
          <a:prstGeom prst="rect">
            <a:avLst/>
          </a:prstGeom>
        </p:spPr>
        <p:txBody>
          <a:bodyPr wrap="square">
            <a:spAutoFit/>
          </a:bodyPr>
          <a:lstStyle/>
          <a:p>
            <a:r>
              <a:rPr lang="ru-RU" dirty="0" err="1" smtClean="0"/>
              <a:t>Хатльгримскиркья</a:t>
            </a:r>
            <a:r>
              <a:rPr lang="ru-RU" dirty="0" smtClean="0"/>
              <a:t> — лютеранская церковь в Рейкьявике, столице Исландии. Это здание — четвёртое по высоте здание в Исландии, Церковь названа в честь поэта и духовного лидера </a:t>
            </a:r>
            <a:r>
              <a:rPr lang="ru-RU" dirty="0" err="1" smtClean="0"/>
              <a:t>Хадльгримура</a:t>
            </a:r>
            <a:r>
              <a:rPr lang="ru-RU" dirty="0" smtClean="0"/>
              <a:t> </a:t>
            </a:r>
            <a:r>
              <a:rPr lang="ru-RU" dirty="0" err="1" smtClean="0"/>
              <a:t>Петурссона</a:t>
            </a:r>
            <a:r>
              <a:rPr lang="ru-RU" dirty="0" smtClean="0"/>
              <a:t>, автора книги «Гимны страсти».</a:t>
            </a:r>
          </a:p>
          <a:p>
            <a:r>
              <a:rPr lang="ru-RU" dirty="0" smtClean="0"/>
              <a:t>Проект церкви был разработан в 1937 году архитектором </a:t>
            </a:r>
            <a:r>
              <a:rPr lang="ru-RU" dirty="0" err="1" smtClean="0"/>
              <a:t>Гудйоуном</a:t>
            </a:r>
            <a:r>
              <a:rPr lang="ru-RU" dirty="0" smtClean="0"/>
              <a:t> </a:t>
            </a:r>
            <a:r>
              <a:rPr lang="ru-RU" dirty="0" err="1" smtClean="0"/>
              <a:t>Самуэльсоном</a:t>
            </a:r>
            <a:r>
              <a:rPr lang="ru-RU" dirty="0" smtClean="0"/>
              <a:t>. На постройку церкви ушло 38 лет. Строительные работы начались в 1945 году, а закончились в 1986 году. Крипта и хоры были закончены в 1948 году, башня и крылья — в 1974 году. Неф был освящён в 1986 году. Церковь находится в центре </a:t>
            </a:r>
            <a:r>
              <a:rPr lang="ru-RU" dirty="0" err="1" smtClean="0"/>
              <a:t>Рейкявика</a:t>
            </a:r>
            <a:r>
              <a:rPr lang="ru-RU" dirty="0" smtClean="0"/>
              <a:t>, и видна из любой части города. Она стала одной из главных достопримечательностей города.</a:t>
            </a:r>
          </a:p>
          <a:p>
            <a:r>
              <a:rPr lang="ru-RU" dirty="0" smtClean="0"/>
              <a:t>В церкви размещается большой орган, созданный германским мастером </a:t>
            </a:r>
            <a:r>
              <a:rPr lang="ru-RU" dirty="0" err="1" smtClean="0"/>
              <a:t>Йоханесом</a:t>
            </a:r>
            <a:r>
              <a:rPr lang="ru-RU" dirty="0" smtClean="0"/>
              <a:t> </a:t>
            </a:r>
            <a:r>
              <a:rPr lang="ru-RU" dirty="0" err="1" smtClean="0"/>
              <a:t>Клайсом</a:t>
            </a:r>
            <a:r>
              <a:rPr lang="ru-RU" dirty="0" smtClean="0"/>
              <a:t> из Бонна. Орган является механическим, имеет 5275 трубки, его высота равна 15-ти метрам, а его вес — 25-ти тоннам.</a:t>
            </a:r>
          </a:p>
          <a:p>
            <a:r>
              <a:rPr lang="ru-RU" dirty="0" smtClean="0"/>
              <a:t>Церковь также используется в качестве обзорной вышки, с которой открывается замечательный вид на Рейкьявик и окружающие его горы. Перед </a:t>
            </a:r>
            <a:r>
              <a:rPr lang="ru-RU" dirty="0" err="1" smtClean="0"/>
              <a:t>церквью</a:t>
            </a:r>
            <a:r>
              <a:rPr lang="ru-RU" dirty="0" smtClean="0"/>
              <a:t> расположена статуя </a:t>
            </a:r>
            <a:r>
              <a:rPr lang="ru-RU" dirty="0" err="1" smtClean="0"/>
              <a:t>Лейфа</a:t>
            </a:r>
            <a:r>
              <a:rPr lang="ru-RU" dirty="0" smtClean="0"/>
              <a:t> Счастливого, подаренная Соединёнными Штатами Америки в 1930 году в честь тысячелетнего юбилея Исландского парламента.</a:t>
            </a:r>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b="1" dirty="0" smtClean="0">
                <a:solidFill>
                  <a:srgbClr val="00B050"/>
                </a:solidFill>
                <a:latin typeface="Monotype Corsiva" pitchFamily="66" charset="0"/>
              </a:rPr>
              <a:t>        </a:t>
            </a:r>
            <a:br>
              <a:rPr lang="ru-RU" b="1" dirty="0" smtClean="0">
                <a:solidFill>
                  <a:srgbClr val="00B050"/>
                </a:solidFill>
                <a:latin typeface="Monotype Corsiva" pitchFamily="66" charset="0"/>
              </a:rPr>
            </a:br>
            <a:r>
              <a:rPr lang="ru-RU" b="1" dirty="0">
                <a:solidFill>
                  <a:srgbClr val="00B050"/>
                </a:solidFill>
                <a:latin typeface="Monotype Corsiva" pitchFamily="66" charset="0"/>
              </a:rPr>
              <a:t/>
            </a:r>
            <a:br>
              <a:rPr lang="ru-RU" b="1" dirty="0">
                <a:solidFill>
                  <a:srgbClr val="00B050"/>
                </a:solidFill>
                <a:latin typeface="Monotype Corsiva" pitchFamily="66" charset="0"/>
              </a:rPr>
            </a:br>
            <a:r>
              <a:rPr lang="ru-RU" b="1" dirty="0" smtClean="0">
                <a:solidFill>
                  <a:srgbClr val="00B050"/>
                </a:solidFill>
                <a:latin typeface="Monotype Corsiva" pitchFamily="66" charset="0"/>
              </a:rPr>
              <a:t/>
            </a:r>
            <a:br>
              <a:rPr lang="ru-RU" b="1" dirty="0" smtClean="0">
                <a:solidFill>
                  <a:srgbClr val="00B050"/>
                </a:solidFill>
                <a:latin typeface="Monotype Corsiva" pitchFamily="66" charset="0"/>
              </a:rPr>
            </a:br>
            <a:r>
              <a:rPr lang="ru-RU" b="1" dirty="0">
                <a:solidFill>
                  <a:srgbClr val="00B050"/>
                </a:solidFill>
                <a:latin typeface="Monotype Corsiva" pitchFamily="66" charset="0"/>
              </a:rPr>
              <a:t/>
            </a:r>
            <a:br>
              <a:rPr lang="ru-RU" b="1" dirty="0">
                <a:solidFill>
                  <a:srgbClr val="00B050"/>
                </a:solidFill>
                <a:latin typeface="Monotype Corsiva" pitchFamily="66" charset="0"/>
              </a:rPr>
            </a:br>
            <a:r>
              <a:rPr lang="ru-RU" b="1" dirty="0" smtClean="0">
                <a:solidFill>
                  <a:srgbClr val="00B050"/>
                </a:solidFill>
                <a:latin typeface="Monotype Corsiva" pitchFamily="66" charset="0"/>
              </a:rPr>
              <a:t/>
            </a:r>
            <a:br>
              <a:rPr lang="ru-RU" b="1" dirty="0" smtClean="0">
                <a:solidFill>
                  <a:srgbClr val="00B050"/>
                </a:solidFill>
                <a:latin typeface="Monotype Corsiva" pitchFamily="66" charset="0"/>
              </a:rPr>
            </a:br>
            <a:r>
              <a:rPr lang="ru-RU" b="1" dirty="0">
                <a:solidFill>
                  <a:srgbClr val="00B050"/>
                </a:solidFill>
                <a:latin typeface="Monotype Corsiva" pitchFamily="66" charset="0"/>
              </a:rPr>
              <a:t/>
            </a:r>
            <a:br>
              <a:rPr lang="ru-RU" b="1" dirty="0">
                <a:solidFill>
                  <a:srgbClr val="00B050"/>
                </a:solidFill>
                <a:latin typeface="Monotype Corsiva" pitchFamily="66" charset="0"/>
              </a:rPr>
            </a:br>
            <a:r>
              <a:rPr lang="ru-RU" b="1" dirty="0" smtClean="0">
                <a:solidFill>
                  <a:srgbClr val="00B050"/>
                </a:solidFill>
                <a:latin typeface="Monotype Corsiva" pitchFamily="66" charset="0"/>
              </a:rPr>
              <a:t/>
            </a:r>
            <a:br>
              <a:rPr lang="ru-RU" b="1" dirty="0" smtClean="0">
                <a:solidFill>
                  <a:srgbClr val="00B050"/>
                </a:solidFill>
                <a:latin typeface="Monotype Corsiva" pitchFamily="66" charset="0"/>
              </a:rPr>
            </a:br>
            <a:r>
              <a:rPr lang="ru-RU" b="1" dirty="0" smtClean="0">
                <a:solidFill>
                  <a:srgbClr val="00B050"/>
                </a:solidFill>
                <a:latin typeface="Monotype Corsiva" pitchFamily="66" charset="0"/>
              </a:rPr>
              <a:t>Часовня в Скале </a:t>
            </a:r>
            <a:br>
              <a:rPr lang="ru-RU" b="1" dirty="0" smtClean="0">
                <a:solidFill>
                  <a:srgbClr val="00B050"/>
                </a:solidFill>
                <a:latin typeface="Monotype Corsiva" pitchFamily="66" charset="0"/>
              </a:rPr>
            </a:br>
            <a:r>
              <a:rPr lang="ru-RU" b="1" dirty="0">
                <a:solidFill>
                  <a:srgbClr val="00B050"/>
                </a:solidFill>
                <a:latin typeface="Monotype Corsiva" pitchFamily="66" charset="0"/>
              </a:rPr>
              <a:t/>
            </a:r>
            <a:br>
              <a:rPr lang="ru-RU" b="1" dirty="0">
                <a:solidFill>
                  <a:srgbClr val="00B050"/>
                </a:solidFill>
                <a:latin typeface="Monotype Corsiva" pitchFamily="66" charset="0"/>
              </a:rPr>
            </a:br>
            <a:r>
              <a:rPr lang="ru-RU" b="1" dirty="0" smtClean="0">
                <a:solidFill>
                  <a:srgbClr val="00B050"/>
                </a:solidFill>
                <a:latin typeface="Monotype Corsiva" pitchFamily="66" charset="0"/>
              </a:rPr>
              <a:t>(Аризона, </a:t>
            </a:r>
            <a:br>
              <a:rPr lang="ru-RU" b="1" dirty="0" smtClean="0">
                <a:solidFill>
                  <a:srgbClr val="00B050"/>
                </a:solidFill>
                <a:latin typeface="Monotype Corsiva" pitchFamily="66" charset="0"/>
              </a:rPr>
            </a:br>
            <a:r>
              <a:rPr lang="ru-RU" b="1" dirty="0" smtClean="0">
                <a:solidFill>
                  <a:srgbClr val="00B050"/>
                </a:solidFill>
                <a:latin typeface="Monotype Corsiva" pitchFamily="66" charset="0"/>
              </a:rPr>
              <a:t>Соединенные </a:t>
            </a:r>
            <a:br>
              <a:rPr lang="ru-RU" b="1" dirty="0" smtClean="0">
                <a:solidFill>
                  <a:srgbClr val="00B050"/>
                </a:solidFill>
                <a:latin typeface="Monotype Corsiva" pitchFamily="66" charset="0"/>
              </a:rPr>
            </a:br>
            <a:r>
              <a:rPr lang="ru-RU" b="1" dirty="0" smtClean="0">
                <a:solidFill>
                  <a:srgbClr val="00B050"/>
                </a:solidFill>
                <a:latin typeface="Monotype Corsiva" pitchFamily="66" charset="0"/>
              </a:rPr>
              <a:t>Штаты)</a:t>
            </a:r>
            <a:endParaRPr lang="ru-RU" b="1" dirty="0">
              <a:solidFill>
                <a:srgbClr val="00B050"/>
              </a:solidFill>
              <a:latin typeface="Monotype Corsiva" pitchFamily="66" charset="0"/>
            </a:endParaRPr>
          </a:p>
        </p:txBody>
      </p:sp>
      <p:pic>
        <p:nvPicPr>
          <p:cNvPr id="4" name="Содержимое 3" descr="Часовня в Скале (Аризона, Соединенные Штаты).jpg"/>
          <p:cNvPicPr>
            <a:picLocks noGrp="1" noChangeAspect="1"/>
          </p:cNvPicPr>
          <p:nvPr>
            <p:ph idx="1"/>
          </p:nvPr>
        </p:nvPicPr>
        <p:blipFill>
          <a:blip r:embed="rId2" cstate="print"/>
          <a:stretch>
            <a:fillRect/>
          </a:stretch>
        </p:blipFill>
        <p:spPr>
          <a:xfrm>
            <a:off x="714348" y="1000108"/>
            <a:ext cx="3717339" cy="5597876"/>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857232"/>
            <a:ext cx="8143932" cy="4832092"/>
          </a:xfrm>
          <a:prstGeom prst="rect">
            <a:avLst/>
          </a:prstGeom>
        </p:spPr>
        <p:txBody>
          <a:bodyPr wrap="square">
            <a:spAutoFit/>
          </a:bodyPr>
          <a:lstStyle/>
          <a:p>
            <a:pPr algn="ctr"/>
            <a:r>
              <a:rPr lang="ru-RU" sz="2800" dirty="0" smtClean="0">
                <a:latin typeface="Segoe Print" pitchFamily="2" charset="0"/>
              </a:rPr>
              <a:t>В центральной части Аризоны (по дороге из </a:t>
            </a:r>
            <a:r>
              <a:rPr lang="ru-RU" sz="2800" dirty="0" err="1" smtClean="0">
                <a:latin typeface="Segoe Print" pitchFamily="2" charset="0"/>
              </a:rPr>
              <a:t>Финикса</a:t>
            </a:r>
            <a:r>
              <a:rPr lang="ru-RU" sz="2800" dirty="0" smtClean="0">
                <a:latin typeface="Segoe Print" pitchFamily="2" charset="0"/>
              </a:rPr>
              <a:t> во </a:t>
            </a:r>
            <a:r>
              <a:rPr lang="ru-RU" sz="2800" dirty="0" err="1" smtClean="0">
                <a:latin typeface="Segoe Print" pitchFamily="2" charset="0"/>
              </a:rPr>
              <a:t>Флагстафф</a:t>
            </a:r>
            <a:r>
              <a:rPr lang="ru-RU" sz="2800" dirty="0" smtClean="0">
                <a:latin typeface="Segoe Print" pitchFamily="2" charset="0"/>
              </a:rPr>
              <a:t>) располагается небольшой, но туристический город </a:t>
            </a:r>
            <a:r>
              <a:rPr lang="ru-RU" sz="2800" dirty="0" err="1" smtClean="0">
                <a:latin typeface="Segoe Print" pitchFamily="2" charset="0"/>
              </a:rPr>
              <a:t>Седона</a:t>
            </a:r>
            <a:r>
              <a:rPr lang="ru-RU" sz="2800" dirty="0" smtClean="0">
                <a:latin typeface="Segoe Print" pitchFamily="2" charset="0"/>
              </a:rPr>
              <a:t>, знаменитый своими красными скалами. Часовня в скале является одной из достопримечательностей города. Часовня построена в 1956 году.</a:t>
            </a:r>
          </a:p>
          <a:p>
            <a:pPr algn="ctr"/>
            <a:r>
              <a:rPr lang="ru-RU" sz="2800" dirty="0" smtClean="0">
                <a:latin typeface="Segoe Print" pitchFamily="2" charset="0"/>
              </a:rPr>
              <a:t>Рядом с часовней -- скала с двумя выступами, которую называют монахинями.</a:t>
            </a:r>
            <a:endParaRPr lang="ru-RU" sz="2800" dirty="0">
              <a:latin typeface="Segoe Prin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714355"/>
            <a:ext cx="8225280" cy="1143009"/>
          </a:xfrm>
        </p:spPr>
        <p:txBody>
          <a:bodyPr>
            <a:normAutofit/>
          </a:bodyPr>
          <a:lstStyle/>
          <a:p>
            <a:r>
              <a:rPr lang="ru-RU" b="1" dirty="0" err="1" smtClean="0">
                <a:solidFill>
                  <a:srgbClr val="00B050"/>
                </a:solidFill>
                <a:latin typeface="Monotype Corsiva" pitchFamily="66" charset="0"/>
              </a:rPr>
              <a:t>Шоппинг-центр</a:t>
            </a:r>
            <a:r>
              <a:rPr lang="ru-RU" b="1" dirty="0" smtClean="0">
                <a:solidFill>
                  <a:srgbClr val="00B050"/>
                </a:solidFill>
                <a:latin typeface="Monotype Corsiva" pitchFamily="66" charset="0"/>
              </a:rPr>
              <a:t>  в Бирмингеме (Великобритания).</a:t>
            </a:r>
            <a:endParaRPr lang="ru-RU" b="1" dirty="0">
              <a:solidFill>
                <a:srgbClr val="00B050"/>
              </a:solidFill>
              <a:latin typeface="Monotype Corsiva" pitchFamily="66" charset="0"/>
            </a:endParaRPr>
          </a:p>
        </p:txBody>
      </p:sp>
      <p:pic>
        <p:nvPicPr>
          <p:cNvPr id="4" name="Содержимое 3" descr="Шоппинг-центр Bull ring в Бирмингема (Великобритания)..jpg"/>
          <p:cNvPicPr>
            <a:picLocks noGrp="1" noChangeAspect="1"/>
          </p:cNvPicPr>
          <p:nvPr>
            <p:ph idx="1"/>
          </p:nvPr>
        </p:nvPicPr>
        <p:blipFill>
          <a:blip r:embed="rId2" cstate="print"/>
          <a:stretch>
            <a:fillRect/>
          </a:stretch>
        </p:blipFill>
        <p:spPr>
          <a:xfrm>
            <a:off x="1712119" y="1761331"/>
            <a:ext cx="5715000" cy="4210050"/>
          </a:xfrm>
          <a:prstGeom prst="flowChartAlternateProcess">
            <a:avLst/>
          </a:prstGeom>
          <a:ln w="38100">
            <a:solidFill>
              <a:srgbClr val="FF0000"/>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714355"/>
            <a:ext cx="8225280" cy="701313"/>
          </a:xfrm>
        </p:spPr>
        <p:txBody>
          <a:bodyPr/>
          <a:lstStyle/>
          <a:p>
            <a:r>
              <a:rPr lang="ru-RU" sz="4800" b="1" dirty="0" smtClean="0">
                <a:solidFill>
                  <a:srgbClr val="0000FF"/>
                </a:solidFill>
                <a:latin typeface="Monotype Corsiva" pitchFamily="66" charset="0"/>
              </a:rPr>
              <a:t>Дом-перевертыш в </a:t>
            </a:r>
            <a:r>
              <a:rPr lang="ru-RU" sz="4800" b="1" dirty="0" err="1" smtClean="0">
                <a:solidFill>
                  <a:srgbClr val="0000FF"/>
                </a:solidFill>
                <a:latin typeface="Monotype Corsiva" pitchFamily="66" charset="0"/>
              </a:rPr>
              <a:t>Шимбарки</a:t>
            </a:r>
            <a:endParaRPr lang="ru-RU" sz="4800" b="1" dirty="0">
              <a:solidFill>
                <a:srgbClr val="0000FF"/>
              </a:solidFill>
              <a:latin typeface="Monotype Corsiva" pitchFamily="66" charset="0"/>
            </a:endParaRPr>
          </a:p>
        </p:txBody>
      </p:sp>
      <p:pic>
        <p:nvPicPr>
          <p:cNvPr id="4" name="Содержимое 3" descr="Дом-перевертыш в Шимбарки.jpg"/>
          <p:cNvPicPr>
            <a:picLocks noGrp="1" noChangeAspect="1"/>
          </p:cNvPicPr>
          <p:nvPr>
            <p:ph idx="1"/>
          </p:nvPr>
        </p:nvPicPr>
        <p:blipFill>
          <a:blip r:embed="rId2" cstate="print"/>
          <a:stretch>
            <a:fillRect/>
          </a:stretch>
        </p:blipFill>
        <p:spPr>
          <a:xfrm>
            <a:off x="1712119" y="1956594"/>
            <a:ext cx="5715000" cy="3819525"/>
          </a:xfrm>
          <a:prstGeom prst="rect">
            <a:avLst/>
          </a:prstGeom>
          <a:ln w="127000" cap="rnd">
            <a:solidFill>
              <a:schemeClr val="accent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solidFill>
                  <a:srgbClr val="FF00FF"/>
                </a:solidFill>
                <a:latin typeface="Monotype Corsiva" pitchFamily="66" charset="0"/>
              </a:rPr>
              <a:t>Башня</a:t>
            </a:r>
            <a:r>
              <a:rPr lang="en-US" sz="4800" dirty="0" smtClean="0">
                <a:solidFill>
                  <a:srgbClr val="FF00FF"/>
                </a:solidFill>
                <a:latin typeface="Monotype Corsiva" pitchFamily="66" charset="0"/>
              </a:rPr>
              <a:t> </a:t>
            </a:r>
            <a:r>
              <a:rPr lang="en-US" sz="4800" dirty="0" err="1" smtClean="0">
                <a:solidFill>
                  <a:srgbClr val="FF00FF"/>
                </a:solidFill>
                <a:latin typeface="Monotype Corsiva" pitchFamily="66" charset="0"/>
              </a:rPr>
              <a:t>Nakagin</a:t>
            </a:r>
            <a:r>
              <a:rPr lang="en-US" sz="4800" dirty="0" smtClean="0">
                <a:solidFill>
                  <a:srgbClr val="FF00FF"/>
                </a:solidFill>
                <a:latin typeface="Monotype Corsiva" pitchFamily="66" charset="0"/>
              </a:rPr>
              <a:t> (</a:t>
            </a:r>
            <a:r>
              <a:rPr lang="ru-RU" sz="4800" dirty="0" smtClean="0">
                <a:solidFill>
                  <a:srgbClr val="FF00FF"/>
                </a:solidFill>
                <a:latin typeface="Monotype Corsiva" pitchFamily="66" charset="0"/>
              </a:rPr>
              <a:t>Токио, Япония).</a:t>
            </a:r>
            <a:endParaRPr lang="ru-RU" sz="4800" dirty="0">
              <a:solidFill>
                <a:srgbClr val="FF00FF"/>
              </a:solidFill>
              <a:latin typeface="Monotype Corsiva" pitchFamily="66" charset="0"/>
            </a:endParaRPr>
          </a:p>
        </p:txBody>
      </p:sp>
      <p:pic>
        <p:nvPicPr>
          <p:cNvPr id="4" name="Содержимое 3" descr="Башня Nakagin (Токио, Япония).jpg"/>
          <p:cNvPicPr>
            <a:picLocks noGrp="1" noChangeAspect="1"/>
          </p:cNvPicPr>
          <p:nvPr>
            <p:ph idx="1"/>
          </p:nvPr>
        </p:nvPicPr>
        <p:blipFill>
          <a:blip r:embed="rId2" cstate="print"/>
          <a:stretch>
            <a:fillRect/>
          </a:stretch>
        </p:blipFill>
        <p:spPr>
          <a:xfrm>
            <a:off x="1688306" y="1704181"/>
            <a:ext cx="5762625" cy="4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642917"/>
            <a:ext cx="5500726" cy="772751"/>
          </a:xfrm>
        </p:spPr>
        <p:txBody>
          <a:bodyPr/>
          <a:lstStyle/>
          <a:p>
            <a:r>
              <a:rPr lang="ru-RU" sz="6000" b="1" dirty="0" err="1" smtClean="0">
                <a:solidFill>
                  <a:srgbClr val="9933FF"/>
                </a:solidFill>
                <a:latin typeface="Monotype Corsiva" pitchFamily="66" charset="0"/>
              </a:rPr>
              <a:t>Дом-НЛО</a:t>
            </a:r>
            <a:endParaRPr lang="ru-RU" sz="6000" b="1" dirty="0">
              <a:solidFill>
                <a:srgbClr val="9933FF"/>
              </a:solidFill>
              <a:latin typeface="Monotype Corsiva" pitchFamily="66" charset="0"/>
            </a:endParaRPr>
          </a:p>
        </p:txBody>
      </p:sp>
      <p:pic>
        <p:nvPicPr>
          <p:cNvPr id="4" name="Содержимое 3" descr="дом нло.jpg"/>
          <p:cNvPicPr>
            <a:picLocks noGrp="1" noChangeAspect="1"/>
          </p:cNvPicPr>
          <p:nvPr>
            <p:ph idx="1"/>
          </p:nvPr>
        </p:nvPicPr>
        <p:blipFill>
          <a:blip r:embed="rId2" cstate="print"/>
          <a:stretch>
            <a:fillRect/>
          </a:stretch>
        </p:blipFill>
        <p:spPr>
          <a:xfrm>
            <a:off x="1643042" y="1214422"/>
            <a:ext cx="5762625" cy="3838575"/>
          </a:xfrm>
          <a:prstGeom prst="roundRect">
            <a:avLst>
              <a:gd name="adj" fmla="val 16667"/>
            </a:avLst>
          </a:prstGeom>
          <a:ln w="38100">
            <a:solidFill>
              <a:srgbClr val="00B05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571479"/>
            <a:ext cx="8225280" cy="844189"/>
          </a:xfrm>
        </p:spPr>
        <p:txBody>
          <a:bodyPr>
            <a:normAutofit fontScale="90000"/>
          </a:bodyPr>
          <a:lstStyle/>
          <a:p>
            <a:r>
              <a:rPr lang="ru-RU" b="1" dirty="0" smtClean="0">
                <a:solidFill>
                  <a:srgbClr val="990000"/>
                </a:solidFill>
                <a:latin typeface="Monotype Corsiva" pitchFamily="66" charset="0"/>
              </a:rPr>
              <a:t>Дом - Чайник (Техас, Соединенные Штаты</a:t>
            </a:r>
            <a:endParaRPr lang="ru-RU" b="1" dirty="0">
              <a:solidFill>
                <a:srgbClr val="990000"/>
              </a:solidFill>
              <a:latin typeface="Monotype Corsiva" pitchFamily="66" charset="0"/>
            </a:endParaRPr>
          </a:p>
        </p:txBody>
      </p:sp>
      <p:pic>
        <p:nvPicPr>
          <p:cNvPr id="4" name="Содержимое 3" descr="Дом - Чайник (Техас, Соединенные Штаты).jpg"/>
          <p:cNvPicPr>
            <a:picLocks noGrp="1" noChangeAspect="1"/>
          </p:cNvPicPr>
          <p:nvPr>
            <p:ph idx="1"/>
          </p:nvPr>
        </p:nvPicPr>
        <p:blipFill>
          <a:blip r:embed="rId2" cstate="print"/>
          <a:stretch>
            <a:fillRect/>
          </a:stretch>
        </p:blipFill>
        <p:spPr>
          <a:xfrm>
            <a:off x="1688306" y="1704181"/>
            <a:ext cx="5762625" cy="43243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79"/>
            <a:ext cx="9144000" cy="844189"/>
          </a:xfrm>
        </p:spPr>
        <p:txBody>
          <a:bodyPr/>
          <a:lstStyle/>
          <a:p>
            <a:r>
              <a:rPr lang="ru-RU" dirty="0" smtClean="0"/>
              <a:t> </a:t>
            </a:r>
            <a:r>
              <a:rPr lang="ru-RU" b="1" dirty="0" smtClean="0">
                <a:solidFill>
                  <a:srgbClr val="CC66FF"/>
                </a:solidFill>
                <a:latin typeface="Monotype Corsiva" pitchFamily="66" charset="0"/>
              </a:rPr>
              <a:t>Яйцеобразное здание </a:t>
            </a:r>
            <a:r>
              <a:rPr lang="en-US" b="1" dirty="0" smtClean="0">
                <a:solidFill>
                  <a:srgbClr val="CC66FF"/>
                </a:solidFill>
                <a:latin typeface="Monotype Corsiva" pitchFamily="66" charset="0"/>
              </a:rPr>
              <a:t> </a:t>
            </a:r>
            <a:r>
              <a:rPr lang="ru-RU" b="1" dirty="0" smtClean="0">
                <a:solidFill>
                  <a:srgbClr val="CC66FF"/>
                </a:solidFill>
                <a:latin typeface="Monotype Corsiva" pitchFamily="66" charset="0"/>
              </a:rPr>
              <a:t>Бомбей, Индия</a:t>
            </a:r>
            <a:r>
              <a:rPr lang="ru-RU" b="1" dirty="0" smtClean="0">
                <a:solidFill>
                  <a:srgbClr val="CC66FF"/>
                </a:solidFill>
              </a:rPr>
              <a:t>.</a:t>
            </a:r>
            <a:endParaRPr lang="ru-RU" b="1" dirty="0">
              <a:solidFill>
                <a:srgbClr val="CC66FF"/>
              </a:solidFill>
            </a:endParaRPr>
          </a:p>
        </p:txBody>
      </p:sp>
      <p:pic>
        <p:nvPicPr>
          <p:cNvPr id="4" name="Содержимое 3" descr="58.jpg"/>
          <p:cNvPicPr>
            <a:picLocks noGrp="1" noChangeAspect="1"/>
          </p:cNvPicPr>
          <p:nvPr>
            <p:ph idx="1"/>
          </p:nvPr>
        </p:nvPicPr>
        <p:blipFill>
          <a:blip r:embed="rId2" cstate="print"/>
          <a:stretch>
            <a:fillRect/>
          </a:stretch>
        </p:blipFill>
        <p:spPr>
          <a:xfrm>
            <a:off x="2357422" y="1571612"/>
            <a:ext cx="4857784" cy="4285469"/>
          </a:xfrm>
          <a:prstGeom prst="roundRect">
            <a:avLst>
              <a:gd name="adj" fmla="val 4167"/>
            </a:avLst>
          </a:prstGeom>
          <a:solidFill>
            <a:srgbClr val="FFFFFF"/>
          </a:solidFill>
          <a:ln w="76200" cap="sq">
            <a:solidFill>
              <a:srgbClr val="92D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latin typeface="Monotype Corsiva" pitchFamily="66" charset="0"/>
              </a:rPr>
              <a:t>Музей искусств в Милуоки</a:t>
            </a:r>
            <a:endParaRPr lang="ru-RU" b="1" dirty="0">
              <a:solidFill>
                <a:srgbClr val="7030A0"/>
              </a:solidFill>
              <a:latin typeface="Monotype Corsiva" pitchFamily="66" charset="0"/>
            </a:endParaRPr>
          </a:p>
        </p:txBody>
      </p:sp>
      <p:pic>
        <p:nvPicPr>
          <p:cNvPr id="4" name="Содержимое 3" descr="Музей искусств в Милуоки.jpg"/>
          <p:cNvPicPr>
            <a:picLocks noGrp="1" noChangeAspect="1"/>
          </p:cNvPicPr>
          <p:nvPr>
            <p:ph idx="1"/>
          </p:nvPr>
        </p:nvPicPr>
        <p:blipFill>
          <a:blip r:embed="rId2" cstate="print"/>
          <a:stretch>
            <a:fillRect/>
          </a:stretch>
        </p:blipFill>
        <p:spPr>
          <a:xfrm>
            <a:off x="1712119" y="1723231"/>
            <a:ext cx="5715000" cy="428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00FF"/>
                </a:solidFill>
                <a:latin typeface="Monotype Corsiva" pitchFamily="66" charset="0"/>
              </a:rPr>
              <a:t>Дом - Стиральная машина (Мехико, Мексика)</a:t>
            </a:r>
            <a:endParaRPr lang="ru-RU" b="1" dirty="0">
              <a:solidFill>
                <a:srgbClr val="0000FF"/>
              </a:solidFill>
              <a:latin typeface="Monotype Corsiva" pitchFamily="66" charset="0"/>
            </a:endParaRPr>
          </a:p>
        </p:txBody>
      </p:sp>
      <p:pic>
        <p:nvPicPr>
          <p:cNvPr id="4" name="Содержимое 3" descr="Дом - Стиральная машина (Мехико, Мексика).jpg"/>
          <p:cNvPicPr>
            <a:picLocks noGrp="1" noChangeAspect="1"/>
          </p:cNvPicPr>
          <p:nvPr>
            <p:ph idx="1"/>
          </p:nvPr>
        </p:nvPicPr>
        <p:blipFill>
          <a:blip r:embed="rId2" cstate="print"/>
          <a:stretch>
            <a:fillRect/>
          </a:stretch>
        </p:blipFill>
        <p:spPr>
          <a:xfrm>
            <a:off x="1017409" y="1500174"/>
            <a:ext cx="7269367" cy="4842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66"/>
                </a:solidFill>
                <a:latin typeface="Monotype Corsiva" pitchFamily="66" charset="0"/>
              </a:rPr>
              <a:t>Каменный Дом (Португалия)</a:t>
            </a:r>
            <a:endParaRPr lang="ru-RU" dirty="0">
              <a:solidFill>
                <a:srgbClr val="FF0066"/>
              </a:solidFill>
              <a:latin typeface="Monotype Corsiva" pitchFamily="66" charset="0"/>
            </a:endParaRPr>
          </a:p>
        </p:txBody>
      </p:sp>
      <p:pic>
        <p:nvPicPr>
          <p:cNvPr id="4" name="Содержимое 3" descr="Каменный Дом (Португалия).jpg"/>
          <p:cNvPicPr>
            <a:picLocks noGrp="1" noChangeAspect="1"/>
          </p:cNvPicPr>
          <p:nvPr>
            <p:ph idx="1"/>
          </p:nvPr>
        </p:nvPicPr>
        <p:blipFill>
          <a:blip r:embed="rId2" cstate="print"/>
          <a:stretch>
            <a:fillRect/>
          </a:stretch>
        </p:blipFill>
        <p:spPr>
          <a:xfrm>
            <a:off x="1688306" y="1704181"/>
            <a:ext cx="5762625" cy="4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714355"/>
            <a:ext cx="7500990" cy="1000133"/>
          </a:xfrm>
        </p:spPr>
        <p:txBody>
          <a:bodyPr>
            <a:normAutofit fontScale="90000"/>
          </a:bodyPr>
          <a:lstStyle/>
          <a:p>
            <a:r>
              <a:rPr lang="ru-RU" b="1" dirty="0" smtClean="0">
                <a:solidFill>
                  <a:srgbClr val="7030A0"/>
                </a:solidFill>
                <a:latin typeface="Monotype Corsiva" pitchFamily="66" charset="0"/>
              </a:rPr>
              <a:t>Концертный зал </a:t>
            </a:r>
            <a:r>
              <a:rPr lang="ru-RU" b="1" dirty="0" err="1" smtClean="0">
                <a:solidFill>
                  <a:srgbClr val="7030A0"/>
                </a:solidFill>
                <a:latin typeface="Monotype Corsiva" pitchFamily="66" charset="0"/>
              </a:rPr>
              <a:t>Tenerife</a:t>
            </a:r>
            <a:r>
              <a:rPr lang="ru-RU" b="1" dirty="0" smtClean="0">
                <a:solidFill>
                  <a:srgbClr val="7030A0"/>
                </a:solidFill>
                <a:latin typeface="Monotype Corsiva" pitchFamily="66" charset="0"/>
              </a:rPr>
              <a:t> </a:t>
            </a:r>
            <a:r>
              <a:rPr lang="ru-RU" b="1" dirty="0" err="1" smtClean="0">
                <a:solidFill>
                  <a:srgbClr val="7030A0"/>
                </a:solidFill>
                <a:latin typeface="Monotype Corsiva" pitchFamily="66" charset="0"/>
              </a:rPr>
              <a:t>Auditorium</a:t>
            </a:r>
            <a:r>
              <a:rPr lang="ru-RU" b="1" dirty="0" smtClean="0">
                <a:solidFill>
                  <a:srgbClr val="7030A0"/>
                </a:solidFill>
                <a:latin typeface="Monotype Corsiva" pitchFamily="66" charset="0"/>
              </a:rPr>
              <a:t> на Канарских островах (Испания).</a:t>
            </a:r>
            <a:endParaRPr lang="ru-RU" b="1" dirty="0">
              <a:solidFill>
                <a:srgbClr val="7030A0"/>
              </a:solidFill>
              <a:latin typeface="Monotype Corsiva" pitchFamily="66" charset="0"/>
            </a:endParaRPr>
          </a:p>
        </p:txBody>
      </p:sp>
      <p:pic>
        <p:nvPicPr>
          <p:cNvPr id="4" name="Содержимое 3" descr="Концертный зал Tenerife Auditorium на Канарских островах (Испания)..jpg"/>
          <p:cNvPicPr>
            <a:picLocks noGrp="1" noChangeAspect="1"/>
          </p:cNvPicPr>
          <p:nvPr>
            <p:ph idx="1"/>
          </p:nvPr>
        </p:nvPicPr>
        <p:blipFill>
          <a:blip r:embed="rId2" cstate="print"/>
          <a:stretch>
            <a:fillRect/>
          </a:stretch>
        </p:blipFill>
        <p:spPr>
          <a:xfrm>
            <a:off x="1712119" y="1723231"/>
            <a:ext cx="5715000" cy="428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857231"/>
            <a:ext cx="8225280" cy="558437"/>
          </a:xfrm>
        </p:spPr>
        <p:txBody>
          <a:bodyPr>
            <a:noAutofit/>
          </a:bodyPr>
          <a:lstStyle/>
          <a:p>
            <a:r>
              <a:rPr lang="ru-RU" b="1" dirty="0" smtClean="0">
                <a:solidFill>
                  <a:schemeClr val="accent2">
                    <a:lumMod val="75000"/>
                  </a:schemeClr>
                </a:solidFill>
                <a:latin typeface="Monotype Corsiva" pitchFamily="66" charset="0"/>
              </a:rPr>
              <a:t>Необычный дом (Барселона, Испания)</a:t>
            </a:r>
            <a:endParaRPr lang="ru-RU" b="1" dirty="0">
              <a:solidFill>
                <a:schemeClr val="accent2">
                  <a:lumMod val="75000"/>
                </a:schemeClr>
              </a:solidFill>
              <a:latin typeface="Monotype Corsiva" pitchFamily="66" charset="0"/>
            </a:endParaRPr>
          </a:p>
        </p:txBody>
      </p:sp>
      <p:pic>
        <p:nvPicPr>
          <p:cNvPr id="4" name="Содержимое 3" descr="Необычный дом (Барселона, Испания).jpg"/>
          <p:cNvPicPr>
            <a:picLocks noGrp="1" noChangeAspect="1"/>
          </p:cNvPicPr>
          <p:nvPr>
            <p:ph idx="1"/>
          </p:nvPr>
        </p:nvPicPr>
        <p:blipFill>
          <a:blip r:embed="rId2" cstate="print"/>
          <a:stretch>
            <a:fillRect/>
          </a:stretch>
        </p:blipFill>
        <p:spPr>
          <a:xfrm>
            <a:off x="1688306" y="1723231"/>
            <a:ext cx="5762625" cy="4286250"/>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000108"/>
            <a:ext cx="7572428" cy="5113644"/>
          </a:xfrm>
          <a:prstGeom prst="rect">
            <a:avLst/>
          </a:prstGeom>
        </p:spPr>
        <p:txBody>
          <a:bodyPr wrap="square">
            <a:spAutoFit/>
          </a:bodyPr>
          <a:lstStyle/>
          <a:p>
            <a:pPr algn="ctr">
              <a:lnSpc>
                <a:spcPct val="150000"/>
              </a:lnSpc>
            </a:pPr>
            <a:r>
              <a:rPr lang="ru-RU" sz="2000" b="1" i="1" dirty="0" smtClean="0"/>
              <a:t>Яйцеобразное здание площадью 32 тыс. кв. метров будет сочетать в себе «знаковую архитектуру», </a:t>
            </a:r>
            <a:r>
              <a:rPr lang="ru-RU" sz="2000" b="1" i="1" dirty="0" err="1" smtClean="0"/>
              <a:t>экологичный</a:t>
            </a:r>
            <a:r>
              <a:rPr lang="ru-RU" sz="2000" b="1" i="1" dirty="0" smtClean="0"/>
              <a:t> дизайн, интеллектуальные системы и новые технологии для создания впечатляющего и внушающего трепет сооружения, расположенного в центрального части города.</a:t>
            </a:r>
          </a:p>
          <a:p>
            <a:pPr algn="ctr">
              <a:lnSpc>
                <a:spcPct val="150000"/>
              </a:lnSpc>
            </a:pPr>
            <a:r>
              <a:rPr lang="ru-RU" sz="2000" b="1" i="1" dirty="0" smtClean="0"/>
              <a:t>Компания </a:t>
            </a:r>
            <a:r>
              <a:rPr lang="ru-RU" sz="2000" b="1" i="1" dirty="0" err="1" smtClean="0"/>
              <a:t>James</a:t>
            </a:r>
            <a:r>
              <a:rPr lang="ru-RU" sz="2000" b="1" i="1" dirty="0" smtClean="0"/>
              <a:t> </a:t>
            </a:r>
            <a:r>
              <a:rPr lang="ru-RU" sz="2000" b="1" i="1" dirty="0" err="1" smtClean="0"/>
              <a:t>Law</a:t>
            </a:r>
            <a:r>
              <a:rPr lang="ru-RU" sz="2000" b="1" i="1" dirty="0" smtClean="0"/>
              <a:t> </a:t>
            </a:r>
            <a:r>
              <a:rPr lang="ru-RU" sz="2000" b="1" i="1" dirty="0" err="1" smtClean="0"/>
              <a:t>Cybertecture</a:t>
            </a:r>
            <a:r>
              <a:rPr lang="ru-RU" sz="2000" b="1" i="1" dirty="0" smtClean="0"/>
              <a:t> </a:t>
            </a:r>
            <a:r>
              <a:rPr lang="ru-RU" sz="2000" b="1" i="1" dirty="0" err="1" smtClean="0"/>
              <a:t>International</a:t>
            </a:r>
            <a:r>
              <a:rPr lang="ru-RU" sz="2000" b="1" i="1" dirty="0" smtClean="0"/>
              <a:t> на протяжении многих лет создает и проектирует высокотехнологичные решения для крупномасштабных строений посредством новаторских идей для образа жизни «</a:t>
            </a:r>
            <a:r>
              <a:rPr lang="ru-RU" sz="2000" b="1" i="1" dirty="0" smtClean="0"/>
              <a:t>Будущего».</a:t>
            </a:r>
            <a:endParaRPr lang="ru-RU" sz="20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785793"/>
            <a:ext cx="8225280" cy="629875"/>
          </a:xfrm>
        </p:spPr>
        <p:txBody>
          <a:bodyPr/>
          <a:lstStyle/>
          <a:p>
            <a:r>
              <a:rPr lang="ru-RU" sz="4800" b="1" dirty="0" smtClean="0">
                <a:solidFill>
                  <a:srgbClr val="7030A0"/>
                </a:solidFill>
                <a:latin typeface="Monotype Corsiva" pitchFamily="66" charset="0"/>
              </a:rPr>
              <a:t>Дом-музей в </a:t>
            </a:r>
            <a:r>
              <a:rPr lang="ru-RU" sz="4800" b="1" dirty="0" err="1" smtClean="0">
                <a:solidFill>
                  <a:srgbClr val="7030A0"/>
                </a:solidFill>
                <a:latin typeface="Monotype Corsiva" pitchFamily="66" charset="0"/>
              </a:rPr>
              <a:t>Орландо</a:t>
            </a:r>
            <a:r>
              <a:rPr lang="ru-RU" sz="4800" b="1" dirty="0" smtClean="0">
                <a:solidFill>
                  <a:srgbClr val="7030A0"/>
                </a:solidFill>
                <a:latin typeface="Monotype Corsiva" pitchFamily="66" charset="0"/>
              </a:rPr>
              <a:t>.</a:t>
            </a:r>
            <a:endParaRPr lang="ru-RU" sz="4800" b="1" dirty="0">
              <a:solidFill>
                <a:srgbClr val="7030A0"/>
              </a:solidFill>
              <a:latin typeface="Monotype Corsiva" pitchFamily="66" charset="0"/>
            </a:endParaRPr>
          </a:p>
        </p:txBody>
      </p:sp>
      <p:pic>
        <p:nvPicPr>
          <p:cNvPr id="4" name="Содержимое 3" descr="Дом-музей Орландо.jpg"/>
          <p:cNvPicPr>
            <a:picLocks noGrp="1" noChangeAspect="1"/>
          </p:cNvPicPr>
          <p:nvPr>
            <p:ph idx="1"/>
          </p:nvPr>
        </p:nvPicPr>
        <p:blipFill>
          <a:blip r:embed="rId2" cstate="print"/>
          <a:stretch>
            <a:fillRect/>
          </a:stretch>
        </p:blipFill>
        <p:spPr>
          <a:xfrm>
            <a:off x="1712119" y="1775619"/>
            <a:ext cx="5715000" cy="4181475"/>
          </a:xfrm>
          <a:prstGeom prst="rect">
            <a:avLst/>
          </a:prstGeom>
          <a:solidFill>
            <a:srgbClr val="FFFFFF">
              <a:shade val="85000"/>
            </a:srgbClr>
          </a:solidFill>
          <a:ln w="88900" cap="sq">
            <a:solidFill>
              <a:schemeClr val="accent1">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9"/>
            <a:ext cx="8001056" cy="5401479"/>
          </a:xfrm>
          <a:prstGeom prst="rect">
            <a:avLst/>
          </a:prstGeom>
        </p:spPr>
        <p:txBody>
          <a:bodyPr wrap="square">
            <a:spAutoFit/>
          </a:bodyPr>
          <a:lstStyle/>
          <a:p>
            <a:pPr algn="ctr"/>
            <a:r>
              <a:rPr lang="ru-RU" dirty="0" smtClean="0"/>
              <a:t> </a:t>
            </a:r>
            <a:r>
              <a:rPr lang="ru-RU" sz="2300" dirty="0" smtClean="0"/>
              <a:t>Перевернутый дом  - дом-музей. Легенда гласит, что это здание было когда-то научно-исследовательской лабораторией и находилось на одном из островов в районе Бермудского треугольника. Учеными, которые работали и проводили эксперименты в этом здании, был создан вихрь, гигантский торнадо, но они не рассчитали его силу. Вихрь подхватил это здание, и оно приземлилось, почти не поврежденное, на свою крышу в г. </a:t>
            </a:r>
            <a:r>
              <a:rPr lang="ru-RU" sz="2300" dirty="0" err="1" smtClean="0"/>
              <a:t>Орландо</a:t>
            </a:r>
            <a:r>
              <a:rPr lang="ru-RU" sz="2300" dirty="0" smtClean="0"/>
              <a:t>, штат Флорида. Здание переделали в необычный, мистический музей и ежегодно он принимает миллионы посетителей. Когда Вы войдете внутрь здания через чердачное окно, то увидите, что внутри все так же, как и снаружи, т.е. потолок - это пол, а пол - это потолок. С потолка свисают стулья, а под ногами можно обнаружить люстры.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85794"/>
            <a:ext cx="8215370" cy="5632311"/>
          </a:xfrm>
          <a:prstGeom prst="rect">
            <a:avLst/>
          </a:prstGeom>
        </p:spPr>
        <p:txBody>
          <a:bodyPr wrap="square">
            <a:spAutoFit/>
          </a:bodyPr>
          <a:lstStyle/>
          <a:p>
            <a:pPr algn="ctr"/>
            <a:r>
              <a:rPr lang="ru-RU" sz="2000" dirty="0" smtClean="0"/>
              <a:t>Музей функционирует под названием "Путешествие в неизведанное", где Вас ждут свыше 100 интерактивных аттракционов. Вам предлагается посетить несколько экстремальных аттракционов: зону звука и света, бедствий и вызова, Космическую зону и галерею иллюзий. В зоне вызова работает арена физических возможностей, где Вам предлагается бросить вызов своим страхам и сомнениям. Попробуйте прыгнуть с виртуального утеса, сыграть один на один с чемпионом по баскетболу, поплавать с акулами, пережить сильнейшее землетрясение или мощнейший ураган. В Космической зоне Вам представится возможность посадить ракету, примерить скафандр астронавта и можно испытать себя на тренажере по преодолению силы тяжести (ощущение сравнимо с катанием на американских горках).</a:t>
            </a:r>
          </a:p>
          <a:p>
            <a:pPr algn="ctr"/>
            <a:r>
              <a:rPr lang="ru-RU" sz="2000" dirty="0" smtClean="0"/>
              <a:t>Побывайте в комнате страха и испытайте на себе весь ужас присутствия в заброшенном доме заколдованного леса. Если Вы устали, то можете полежать на ложе из 3500 гвоздей. И это только не многие из возможностей </a:t>
            </a:r>
            <a:r>
              <a:rPr lang="ru-RU" sz="2000" dirty="0" err="1" smtClean="0"/>
              <a:t>Wonder</a:t>
            </a:r>
            <a:r>
              <a:rPr lang="ru-RU" sz="2000" dirty="0" smtClean="0"/>
              <a:t> </a:t>
            </a:r>
            <a:r>
              <a:rPr lang="ru-RU" sz="2000" dirty="0" err="1" smtClean="0"/>
              <a:t>Works</a:t>
            </a:r>
            <a:r>
              <a:rPr lang="ru-RU" sz="2000" dirty="0" smtClean="0"/>
              <a:t>.</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714357"/>
            <a:ext cx="8225280" cy="701312"/>
          </a:xfrm>
        </p:spPr>
        <p:txBody>
          <a:bodyPr/>
          <a:lstStyle/>
          <a:p>
            <a:r>
              <a:rPr lang="ru-RU" sz="4400" b="1" dirty="0" smtClean="0">
                <a:solidFill>
                  <a:srgbClr val="7030A0"/>
                </a:solidFill>
                <a:latin typeface="Monotype Corsiva" pitchFamily="66" charset="0"/>
              </a:rPr>
              <a:t>Библиотека в Канзас </a:t>
            </a:r>
            <a:r>
              <a:rPr lang="ru-RU" sz="4400" b="1" dirty="0" smtClean="0">
                <a:solidFill>
                  <a:srgbClr val="7030A0"/>
                </a:solidFill>
                <a:latin typeface="Monotype Corsiva" pitchFamily="66" charset="0"/>
              </a:rPr>
              <a:t>–Сити.</a:t>
            </a:r>
            <a:endParaRPr lang="ru-RU" sz="4400" b="1" dirty="0">
              <a:solidFill>
                <a:srgbClr val="7030A0"/>
              </a:solidFill>
              <a:latin typeface="Monotype Corsiva" pitchFamily="66" charset="0"/>
            </a:endParaRPr>
          </a:p>
        </p:txBody>
      </p:sp>
      <p:pic>
        <p:nvPicPr>
          <p:cNvPr id="4" name="Содержимое 3" descr="библиотека в  Канзас- сити.jpg"/>
          <p:cNvPicPr>
            <a:picLocks noGrp="1" noChangeAspect="1"/>
          </p:cNvPicPr>
          <p:nvPr>
            <p:ph idx="1"/>
          </p:nvPr>
        </p:nvPicPr>
        <p:blipFill>
          <a:blip r:embed="rId2" cstate="print"/>
          <a:stretch>
            <a:fillRect/>
          </a:stretch>
        </p:blipFill>
        <p:spPr>
          <a:xfrm>
            <a:off x="1712119" y="1956594"/>
            <a:ext cx="5715000" cy="3819525"/>
          </a:xfrm>
          <a:prstGeom prst="rect">
            <a:avLst/>
          </a:prstGeom>
          <a:solidFill>
            <a:srgbClr val="FFFFFF">
              <a:shade val="85000"/>
            </a:srgbClr>
          </a:solidFill>
          <a:ln w="88900" cap="sq">
            <a:solidFill>
              <a:srgbClr val="8FE2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5">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Gothic"/>
        <a:cs typeface=""/>
      </a:majorFont>
      <a:minorFont>
        <a:latin typeface="Arial"/>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Тема5</Template>
  <TotalTime>208</TotalTime>
  <Words>1976</Words>
  <Application>Microsoft Office PowerPoint</Application>
  <PresentationFormat>Экран (4:3)</PresentationFormat>
  <Paragraphs>75</Paragraphs>
  <Slides>44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Тема5</vt:lpstr>
      <vt:lpstr>        </vt:lpstr>
      <vt:lpstr>Атомиум в Брюсселе.(Бельгия)</vt:lpstr>
      <vt:lpstr> Атомиум – символ Брюсселя.  </vt:lpstr>
      <vt:lpstr> Яйцеобразное здание  Бомбей, Индия.</vt:lpstr>
      <vt:lpstr>Слайд 5</vt:lpstr>
      <vt:lpstr>Дом-музей в Орландо.</vt:lpstr>
      <vt:lpstr>Слайд 7</vt:lpstr>
      <vt:lpstr>Слайд 8</vt:lpstr>
      <vt:lpstr>Библиотека в Канзас –Сити.</vt:lpstr>
      <vt:lpstr>Слайд 10</vt:lpstr>
      <vt:lpstr>Кривой дом в Польше</vt:lpstr>
      <vt:lpstr>Слайд 12</vt:lpstr>
      <vt:lpstr>Слайд 13</vt:lpstr>
      <vt:lpstr>Кубические Здания (Роттердам, Нидерланды).</vt:lpstr>
      <vt:lpstr>Слайд 15</vt:lpstr>
      <vt:lpstr>Лесная Спираль – Hundertwasser Building (Дармштадт, Германия)</vt:lpstr>
      <vt:lpstr>Слайд 17</vt:lpstr>
      <vt:lpstr>Обитель 67 (Монреаль, Канада)</vt:lpstr>
      <vt:lpstr>Слайд 19</vt:lpstr>
      <vt:lpstr>Самая большая в мире корзина(Ньюарк)</vt:lpstr>
      <vt:lpstr>Слайд 21</vt:lpstr>
      <vt:lpstr>Сумасшедший Дом (Вьетнам)</vt:lpstr>
      <vt:lpstr>Слайд 23</vt:lpstr>
      <vt:lpstr>Танцующий дом (Прага, Чешская республика)</vt:lpstr>
      <vt:lpstr>Слайд 25</vt:lpstr>
      <vt:lpstr>Торре Галатея Фигерас (Испания)</vt:lpstr>
      <vt:lpstr>Слайд 27</vt:lpstr>
      <vt:lpstr>Фердинанд   Шеваль или Идеальный Дворец (Франция)</vt:lpstr>
      <vt:lpstr>Слайд 29</vt:lpstr>
      <vt:lpstr>Слайд 30</vt:lpstr>
      <vt:lpstr>Церковь в Рейкьявике.</vt:lpstr>
      <vt:lpstr>Слайд 32</vt:lpstr>
      <vt:lpstr>               Часовня в Скале   (Аризона,  Соединенные  Штаты)</vt:lpstr>
      <vt:lpstr>Слайд 34</vt:lpstr>
      <vt:lpstr>Шоппинг-центр  в Бирмингеме (Великобритания).</vt:lpstr>
      <vt:lpstr>Дом-перевертыш в Шимбарки</vt:lpstr>
      <vt:lpstr>Башня Nakagin (Токио, Япония).</vt:lpstr>
      <vt:lpstr>Дом-НЛО</vt:lpstr>
      <vt:lpstr>Дом - Чайник (Техас, Соединенные Штаты</vt:lpstr>
      <vt:lpstr>Музей искусств в Милуоки</vt:lpstr>
      <vt:lpstr>Дом - Стиральная машина (Мехико, Мексика)</vt:lpstr>
      <vt:lpstr>Каменный Дом (Португалия)</vt:lpstr>
      <vt:lpstr>Концертный зал Tenerife Auditorium на Канарских островах (Испания).</vt:lpstr>
      <vt:lpstr>Необычный дом (Барселона, Испания)</vt:lpstr>
    </vt:vector>
  </TitlesOfParts>
  <Company>Школа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Самые необычные дома мира.    </dc:title>
  <dc:creator>Химия</dc:creator>
  <cp:lastModifiedBy>ната</cp:lastModifiedBy>
  <cp:revision>21</cp:revision>
  <dcterms:created xsi:type="dcterms:W3CDTF">2011-04-14T07:18:22Z</dcterms:created>
  <dcterms:modified xsi:type="dcterms:W3CDTF">2011-04-18T06:33:37Z</dcterms:modified>
</cp:coreProperties>
</file>