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8" r:id="rId9"/>
    <p:sldId id="277" r:id="rId10"/>
    <p:sldId id="262" r:id="rId11"/>
    <p:sldId id="278" r:id="rId12"/>
    <p:sldId id="263" r:id="rId13"/>
    <p:sldId id="279" r:id="rId14"/>
    <p:sldId id="264" r:id="rId15"/>
    <p:sldId id="276" r:id="rId16"/>
    <p:sldId id="272" r:id="rId17"/>
    <p:sldId id="280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5F36DEB-06D4-4337-9B69-9EED5568B9FD}" type="datetimeFigureOut">
              <a:rPr lang="ru-RU" smtClean="0"/>
              <a:pPr/>
              <a:t>18.02.2011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D8E1534-C30D-46AD-A2A4-4E76541D07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6DEB-06D4-4337-9B69-9EED5568B9FD}" type="datetimeFigureOut">
              <a:rPr lang="ru-RU" smtClean="0"/>
              <a:pPr/>
              <a:t>18.02.2011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1534-C30D-46AD-A2A4-4E76541D07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6DEB-06D4-4337-9B69-9EED5568B9FD}" type="datetimeFigureOut">
              <a:rPr lang="ru-RU" smtClean="0"/>
              <a:pPr/>
              <a:t>18.02.2011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1534-C30D-46AD-A2A4-4E76541D07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F36DEB-06D4-4337-9B69-9EED5568B9FD}" type="datetimeFigureOut">
              <a:rPr lang="ru-RU" smtClean="0"/>
              <a:pPr/>
              <a:t>18.02.2011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8E1534-C30D-46AD-A2A4-4E76541D07E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5F36DEB-06D4-4337-9B69-9EED5568B9FD}" type="datetimeFigureOut">
              <a:rPr lang="ru-RU" smtClean="0"/>
              <a:pPr/>
              <a:t>18.02.2011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D8E1534-C30D-46AD-A2A4-4E76541D07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6DEB-06D4-4337-9B69-9EED5568B9FD}" type="datetimeFigureOut">
              <a:rPr lang="ru-RU" smtClean="0"/>
              <a:pPr/>
              <a:t>18.02.2011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1534-C30D-46AD-A2A4-4E76541D07E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6DEB-06D4-4337-9B69-9EED5568B9FD}" type="datetimeFigureOut">
              <a:rPr lang="ru-RU" smtClean="0"/>
              <a:pPr/>
              <a:t>18.02.2011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1534-C30D-46AD-A2A4-4E76541D07E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F36DEB-06D4-4337-9B69-9EED5568B9FD}" type="datetimeFigureOut">
              <a:rPr lang="ru-RU" smtClean="0"/>
              <a:pPr/>
              <a:t>18.02.2011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8E1534-C30D-46AD-A2A4-4E76541D07E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36DEB-06D4-4337-9B69-9EED5568B9FD}" type="datetimeFigureOut">
              <a:rPr lang="ru-RU" smtClean="0"/>
              <a:pPr/>
              <a:t>18.02.2011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E1534-C30D-46AD-A2A4-4E76541D07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F36DEB-06D4-4337-9B69-9EED5568B9FD}" type="datetimeFigureOut">
              <a:rPr lang="ru-RU" smtClean="0"/>
              <a:pPr/>
              <a:t>18.02.2011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8E1534-C30D-46AD-A2A4-4E76541D07E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F36DEB-06D4-4337-9B69-9EED5568B9FD}" type="datetimeFigureOut">
              <a:rPr lang="ru-RU" smtClean="0"/>
              <a:pPr/>
              <a:t>18.02.2011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8E1534-C30D-46AD-A2A4-4E76541D07E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F36DEB-06D4-4337-9B69-9EED5568B9FD}" type="datetimeFigureOut">
              <a:rPr lang="ru-RU" smtClean="0"/>
              <a:pPr/>
              <a:t>18.02.2011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8E1534-C30D-46AD-A2A4-4E76541D07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571612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Деятельность классного руководителя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000504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/>
              <a:t>Сайфутдиновой</a:t>
            </a:r>
            <a:r>
              <a:rPr lang="ru-RU" sz="3600" dirty="0" smtClean="0"/>
              <a:t> Елены Владимировны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214290"/>
            <a:ext cx="6988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МОУ Пестречинская средняя общеобразовательная школа №1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 углубленным изучение отдельных предметов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71604" y="571480"/>
            <a:ext cx="650085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 и школа</a:t>
            </a:r>
          </a:p>
          <a:p>
            <a:pPr algn="ctr"/>
            <a:r>
              <a:rPr lang="ru-RU" dirty="0" smtClean="0"/>
              <a:t>«Диалог поколений»</a:t>
            </a:r>
            <a:endParaRPr lang="ru-RU" dirty="0"/>
          </a:p>
        </p:txBody>
      </p:sp>
      <p:pic>
        <p:nvPicPr>
          <p:cNvPr id="3" name="Picture 2" descr="C:\Users\Елена\Documents\SDC12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03929"/>
            <a:ext cx="3857652" cy="2454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0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214818"/>
            <a:ext cx="3044228" cy="2283171"/>
          </a:xfrm>
          <a:prstGeom prst="rect">
            <a:avLst/>
          </a:prstGeom>
        </p:spPr>
      </p:pic>
      <p:pic>
        <p:nvPicPr>
          <p:cNvPr id="10" name="Рисунок 9" descr="DSC005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00174"/>
            <a:ext cx="2762269" cy="2071702"/>
          </a:xfrm>
          <a:prstGeom prst="rect">
            <a:avLst/>
          </a:prstGeom>
        </p:spPr>
      </p:pic>
      <p:pic>
        <p:nvPicPr>
          <p:cNvPr id="12" name="Рисунок 11" descr="DSC005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996952"/>
            <a:ext cx="2309829" cy="1732372"/>
          </a:xfrm>
          <a:prstGeom prst="rect">
            <a:avLst/>
          </a:prstGeom>
        </p:spPr>
      </p:pic>
      <p:pic>
        <p:nvPicPr>
          <p:cNvPr id="13" name="Picture 2" descr="C:\Users\Елена\Documents\SDC12377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5444232" y="1214422"/>
            <a:ext cx="3699768" cy="2774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r>
              <a:rPr lang="ru-RU" dirty="0" smtClean="0"/>
              <a:t>оказание помощи ученикам в развитии интеллектуальных и творческих </a:t>
            </a:r>
            <a:r>
              <a:rPr lang="ru-RU" dirty="0" smtClean="0"/>
              <a:t>способностей, развитие лидерских качеств</a:t>
            </a:r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Задачи: </a:t>
            </a:r>
            <a:r>
              <a:rPr lang="ru-RU" dirty="0" smtClean="0"/>
              <a:t>определение круга реальных возможностей ученика, его ближайшую зону развития, создание условий для продвижения учащихся в интеллектуальном и творческом плане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Формы внеклассной работы: </a:t>
            </a:r>
            <a:r>
              <a:rPr lang="ru-RU" dirty="0" err="1" smtClean="0"/>
              <a:t>внутриклассные</a:t>
            </a:r>
            <a:r>
              <a:rPr lang="ru-RU" dirty="0" smtClean="0"/>
              <a:t> </a:t>
            </a:r>
            <a:r>
              <a:rPr lang="ru-RU" dirty="0" smtClean="0"/>
              <a:t>конкурсы на развитие внимания, памяти, мышления; </a:t>
            </a:r>
            <a:r>
              <a:rPr lang="ru-RU" dirty="0" err="1" smtClean="0"/>
              <a:t>внутришкольные</a:t>
            </a:r>
            <a:r>
              <a:rPr lang="ru-RU" dirty="0" smtClean="0"/>
              <a:t> олимпиады, викторины, заседания клубов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Интеллектуальное </a:t>
            </a:r>
          </a:p>
          <a:p>
            <a:pPr algn="ctr"/>
            <a:r>
              <a:rPr lang="ru-RU" dirty="0" smtClean="0"/>
              <a:t>«Созвездие»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728" y="285728"/>
            <a:ext cx="600079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Интеллектуальное </a:t>
            </a:r>
          </a:p>
          <a:p>
            <a:pPr algn="ctr"/>
            <a:r>
              <a:rPr lang="ru-RU" dirty="0" smtClean="0"/>
              <a:t>«Созвездие»</a:t>
            </a:r>
            <a:endParaRPr lang="ru-RU" dirty="0"/>
          </a:p>
        </p:txBody>
      </p:sp>
      <p:pic>
        <p:nvPicPr>
          <p:cNvPr id="5" name="Рисунок 4" descr="SAM_0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256"/>
            <a:ext cx="2740390" cy="2278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SAM_0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357298"/>
            <a:ext cx="2651786" cy="19888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490113"/>
            <a:ext cx="2500330" cy="38907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DSC004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214422"/>
            <a:ext cx="2762269" cy="2071702"/>
          </a:xfrm>
          <a:prstGeom prst="rect">
            <a:avLst/>
          </a:prstGeom>
        </p:spPr>
      </p:pic>
      <p:pic>
        <p:nvPicPr>
          <p:cNvPr id="9" name="Рисунок 8" descr="DSC004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4429132"/>
            <a:ext cx="2948977" cy="2211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r>
              <a:rPr lang="ru-RU" dirty="0" smtClean="0"/>
              <a:t>формирование художественно-эстетической культуры через искусство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r>
              <a:rPr lang="ru-RU" dirty="0" smtClean="0"/>
              <a:t>: воспитание у учащихся нравственно-эстетических качеств, формирование потребности в общении, творческой деятельности и самореализации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Формы внеклассной работы: </a:t>
            </a:r>
            <a:r>
              <a:rPr lang="ru-RU" dirty="0" smtClean="0"/>
              <a:t>проведение тематических классных часов и мероприятий, вовлечение детей в кружки и секции по способностям, проведение творческих выставок, концертов и праздников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 -эстетическое </a:t>
            </a:r>
          </a:p>
          <a:p>
            <a:pPr algn="ctr"/>
            <a:r>
              <a:rPr lang="ru-RU" dirty="0" smtClean="0"/>
              <a:t>«Как прекрасен этот мир»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85918" y="285728"/>
            <a:ext cx="535785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 -эстетическое </a:t>
            </a:r>
          </a:p>
          <a:p>
            <a:pPr algn="ctr"/>
            <a:r>
              <a:rPr lang="ru-RU" dirty="0" smtClean="0"/>
              <a:t>«Как прекрасен этот мир»</a:t>
            </a:r>
            <a:endParaRPr lang="ru-RU" dirty="0"/>
          </a:p>
        </p:txBody>
      </p:sp>
      <p:pic>
        <p:nvPicPr>
          <p:cNvPr id="3" name="Рисунок 2" descr="SAM_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357694"/>
            <a:ext cx="1707084" cy="2276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SAM_0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857232"/>
            <a:ext cx="2249110" cy="2998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SAM_0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4286256"/>
            <a:ext cx="2843809" cy="2132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Изображение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908720"/>
            <a:ext cx="1926695" cy="3150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Изображени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6138" y="4143380"/>
            <a:ext cx="1876323" cy="2552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Изображен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1285860"/>
            <a:ext cx="2714644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57610" cy="45720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r>
              <a:rPr lang="ru-RU" dirty="0" smtClean="0"/>
              <a:t>сохранение нравственного, психического и физического здоровья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Задачи: </a:t>
            </a:r>
            <a:r>
              <a:rPr lang="ru-RU" dirty="0" smtClean="0"/>
              <a:t>воспитание потребности в здоровом образе жизни; формирование у детей культуры сохранения и совершенствования собственного здоровья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087966" cy="45720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Формы внеклассной работы: </a:t>
            </a:r>
            <a:r>
              <a:rPr lang="ru-RU" dirty="0" smtClean="0"/>
              <a:t>дни здоровья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	спортивные соревнования, участие в «Лыжне России», спортивные викторины, встречи с родителями, активно занимающимися спортом, цикл классных часов посвященных проведению Олимпийских игр в Сочи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Спортивно-оздоровительное «Здоровье»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214422"/>
            <a:ext cx="3429023" cy="1778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571604" y="285728"/>
            <a:ext cx="650085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Спортивно-оздоровительное «Здоровье»</a:t>
            </a:r>
            <a:endParaRPr lang="ru-RU" dirty="0"/>
          </a:p>
        </p:txBody>
      </p:sp>
      <p:pic>
        <p:nvPicPr>
          <p:cNvPr id="3" name="Рисунок 2" descr="SAM_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785926"/>
            <a:ext cx="2880320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 descr="SAM_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14554"/>
            <a:ext cx="2807296" cy="2105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Изоб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3214686"/>
            <a:ext cx="1571636" cy="2619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17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500570"/>
            <a:ext cx="2939819" cy="2204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SAM_00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4214818"/>
            <a:ext cx="2952328" cy="2258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Цель: формирование у детей чувства патриотизма, гордости за свою Отчизну и гражданской ответственности</a:t>
            </a:r>
          </a:p>
          <a:p>
            <a:r>
              <a:rPr lang="ru-RU" dirty="0" smtClean="0"/>
              <a:t>Задачи: сохранение традиций и культуры своего народа, изучение истории своей малой Родины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Формы внеклассной работы: встреча с ветеранами ВОВ и труда, экскурсии по историческим местам, посещение музеев боевой и трудовой славы, проведение военно-спортивной игры «Зарница»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Военно-патриотическое</a:t>
            </a:r>
          </a:p>
          <a:p>
            <a:pPr algn="ctr"/>
            <a:r>
              <a:rPr lang="ru-RU" dirty="0" smtClean="0"/>
              <a:t>«Мир детства- мир памяти»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728" y="285728"/>
            <a:ext cx="592935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Военно-патриотическое</a:t>
            </a:r>
          </a:p>
          <a:p>
            <a:pPr algn="ctr"/>
            <a:r>
              <a:rPr lang="ru-RU" dirty="0" smtClean="0"/>
              <a:t>«Мир детства- мир памяти»</a:t>
            </a:r>
            <a:endParaRPr lang="ru-RU" dirty="0"/>
          </a:p>
        </p:txBody>
      </p:sp>
      <p:pic>
        <p:nvPicPr>
          <p:cNvPr id="3" name="Рисунок 2" descr="Изображение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3598505" cy="2442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1010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4071942"/>
            <a:ext cx="3333742" cy="2500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Изображение 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000504"/>
            <a:ext cx="3571900" cy="2678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Изображение 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285860"/>
            <a:ext cx="3500463" cy="26253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17859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тема школы: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«Принцип  личностно-ориентированного подхода как основной принцип воспитания»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214554"/>
            <a:ext cx="7467600" cy="415939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Методическая тема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классного руководителя: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«Развитие творческих способностей детей на основе личностно-ориентированного подхода»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Педагогическое кредо: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«Ребенок –это не сосуд, который нужно наполнить, а факел – который нужно зажечь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7747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Актуальность методической темы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ru-RU" dirty="0" smtClean="0"/>
              <a:t>Проблема воспитания детей в современном обществе рассматривается как одна из главных проблем человечества. Научно-технический прогресс предъявляет всё большие требования к качеству получаемого образования. Особое место в системе образования занимает начальное образование. Именно в младшем школьном возрасте закладываются те основы знаний, которые находят своё дальнейшее развитие в  старшем возрасте. Как доказано многими исследователями, именно в этом возрасте усваивание чего-либо нового происходит наиболее продуктивно.</a:t>
            </a:r>
            <a:br>
              <a:rPr lang="ru-RU" dirty="0" smtClean="0"/>
            </a:br>
            <a:r>
              <a:rPr lang="ru-RU" dirty="0" smtClean="0"/>
              <a:t>	Необходимо отметить, что современная педагогика постепенно меняет свои основные ориентиры  на творческий подход к получению знаний, так как сегодня система образования вступает в новое пространство, где востребована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конкурентоспособная личность</a:t>
            </a:r>
            <a:r>
              <a:rPr lang="ru-RU" dirty="0" smtClean="0"/>
              <a:t>.  Поэтому, говоря о системе образования, в первую очередь необходимо подразумевать развитие у детей не просто способностей к</a:t>
            </a:r>
            <a:br>
              <a:rPr lang="ru-RU" dirty="0" smtClean="0"/>
            </a:br>
            <a:r>
              <a:rPr lang="ru-RU" dirty="0" smtClean="0"/>
              <a:t>чему-либо, а именно,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творческих </a:t>
            </a:r>
            <a:r>
              <a:rPr lang="ru-RU" dirty="0" smtClean="0"/>
              <a:t>способностей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лидерских </a:t>
            </a:r>
            <a:r>
              <a:rPr lang="ru-RU" dirty="0" smtClean="0"/>
              <a:t>качеств, </a:t>
            </a:r>
            <a:r>
              <a:rPr lang="ru-RU" dirty="0" smtClean="0"/>
              <a:t>так как только творчество позволяет производить что-то новое, уникальное. Именно поэтому выбранная тема «Развитие творческих способностей детей на основе личностно-ориентированного подхода» является актуальной.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Программа воспитательной </a:t>
            </a:r>
            <a:r>
              <a:rPr lang="ru-RU" dirty="0" smtClean="0"/>
              <a:t>системы класса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734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488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Блоки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Ступени роста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Роль классного руководителя</a:t>
                      </a:r>
                      <a:endParaRPr lang="ru-RU" dirty="0"/>
                    </a:p>
                  </a:txBody>
                  <a:tcPr/>
                </a:tc>
              </a:tr>
              <a:tr h="11066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Выявление склонностей и интересов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Наставник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11066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Формирование способностей к самоопределению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Помощник</a:t>
                      </a:r>
                      <a:endParaRPr lang="ru-RU" dirty="0"/>
                    </a:p>
                  </a:txBody>
                  <a:tcPr/>
                </a:tc>
              </a:tr>
              <a:tr h="7746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Планирование работы</a:t>
                      </a:r>
                      <a:r>
                        <a:rPr lang="ru-RU" baseline="0" dirty="0" smtClean="0"/>
                        <a:t> по интересам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Консультант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11066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Планирование коллективных творческих 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Партнер и старший товарищ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1556792"/>
            <a:ext cx="257176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Интеллектуальное </a:t>
            </a:r>
          </a:p>
          <a:p>
            <a:pPr algn="ctr"/>
            <a:r>
              <a:rPr lang="ru-RU" dirty="0" smtClean="0"/>
              <a:t>«Созвездие»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4725144"/>
            <a:ext cx="2880320" cy="1786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Военно-патриотическое</a:t>
            </a:r>
          </a:p>
          <a:p>
            <a:pPr algn="ctr"/>
            <a:r>
              <a:rPr lang="ru-RU" dirty="0" smtClean="0"/>
              <a:t>«Мир детства- мир памяти»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8144" y="4581128"/>
            <a:ext cx="2860370" cy="1929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Спортивно-оздоровительное «Здоровье»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6176" y="1556792"/>
            <a:ext cx="271464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 -эстетическое </a:t>
            </a:r>
          </a:p>
          <a:p>
            <a:pPr algn="ctr"/>
            <a:r>
              <a:rPr lang="ru-RU" dirty="0" smtClean="0"/>
              <a:t>«Как прекрасен этот мир»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3848" y="188640"/>
            <a:ext cx="264320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 и школа</a:t>
            </a:r>
          </a:p>
          <a:p>
            <a:pPr algn="ctr"/>
            <a:r>
              <a:rPr lang="ru-RU" dirty="0" smtClean="0"/>
              <a:t>«Диалог поколений»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203848" y="2492896"/>
            <a:ext cx="2664296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Реализация программы ведется в следующих направлениях:</a:t>
            </a:r>
            <a:endParaRPr lang="ru-RU" dirty="0"/>
          </a:p>
        </p:txBody>
      </p:sp>
      <p:sp>
        <p:nvSpPr>
          <p:cNvPr id="14" name="Стрелка вверх 13"/>
          <p:cNvSpPr/>
          <p:nvPr/>
        </p:nvSpPr>
        <p:spPr>
          <a:xfrm>
            <a:off x="4283968" y="1556792"/>
            <a:ext cx="484632" cy="978408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9010357">
            <a:off x="5431296" y="4060783"/>
            <a:ext cx="484632" cy="978408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12280005">
            <a:off x="3097869" y="3989545"/>
            <a:ext cx="484632" cy="978408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4413774">
            <a:off x="5803565" y="2374531"/>
            <a:ext cx="484632" cy="978408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17213900">
            <a:off x="2730656" y="2318016"/>
            <a:ext cx="484632" cy="978408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ocuments\SDC1238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8662" y="1196563"/>
            <a:ext cx="7143800" cy="5357849"/>
          </a:xfrm>
          <a:prstGeom prst="ellipse">
            <a:avLst/>
          </a:prstGeom>
          <a:ln w="190500" cap="rnd">
            <a:solidFill>
              <a:srgbClr val="00206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2000232" y="285728"/>
            <a:ext cx="485778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Мой класс 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268760"/>
            <a:ext cx="3240087" cy="48974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ru-RU" sz="1600" b="1" i="1" dirty="0" smtClean="0"/>
              <a:t>Мы на звездах не бывали,</a:t>
            </a:r>
          </a:p>
          <a:p>
            <a:pPr eaLnBrk="1" hangingPunct="1">
              <a:buFontTx/>
              <a:buNone/>
            </a:pPr>
            <a:r>
              <a:rPr lang="ru-RU" sz="1600" b="1" i="1" dirty="0" smtClean="0"/>
              <a:t>Мы пока что здесь живем!</a:t>
            </a:r>
          </a:p>
          <a:p>
            <a:pPr eaLnBrk="1" hangingPunct="1">
              <a:buFontTx/>
              <a:buNone/>
            </a:pPr>
            <a:r>
              <a:rPr lang="ru-RU" sz="1600" b="1" i="1" dirty="0" smtClean="0"/>
              <a:t>Круто в школу мы попали,</a:t>
            </a:r>
          </a:p>
          <a:p>
            <a:pPr eaLnBrk="1" hangingPunct="1">
              <a:buFontTx/>
              <a:buNone/>
            </a:pPr>
            <a:r>
              <a:rPr lang="ru-RU" sz="1600" b="1" i="1" dirty="0" smtClean="0"/>
              <a:t>Как красиво мы поем.</a:t>
            </a:r>
          </a:p>
          <a:p>
            <a:pPr eaLnBrk="1" hangingPunct="1">
              <a:buFontTx/>
              <a:buNone/>
            </a:pPr>
            <a:endParaRPr lang="ru-RU" sz="1600" b="1" i="1" dirty="0" smtClean="0"/>
          </a:p>
          <a:p>
            <a:pPr eaLnBrk="1" hangingPunct="1">
              <a:buFontTx/>
              <a:buNone/>
            </a:pPr>
            <a:r>
              <a:rPr lang="ru-RU" sz="1600" b="1" i="1" dirty="0" smtClean="0"/>
              <a:t>Круто ты попал в 1-б,</a:t>
            </a:r>
          </a:p>
          <a:p>
            <a:pPr eaLnBrk="1" hangingPunct="1">
              <a:buFontTx/>
              <a:buNone/>
            </a:pPr>
            <a:r>
              <a:rPr lang="ru-RU" sz="1600" b="1" i="1" dirty="0" smtClean="0"/>
              <a:t>Заходи и друзей с собою</a:t>
            </a:r>
          </a:p>
          <a:p>
            <a:pPr eaLnBrk="1" hangingPunct="1">
              <a:buFontTx/>
              <a:buNone/>
            </a:pPr>
            <a:r>
              <a:rPr lang="ru-RU" sz="1600" b="1" i="1" dirty="0" smtClean="0"/>
              <a:t> к нам приводи!</a:t>
            </a:r>
          </a:p>
          <a:p>
            <a:pPr eaLnBrk="1" hangingPunct="1">
              <a:buFontTx/>
              <a:buNone/>
            </a:pPr>
            <a:r>
              <a:rPr lang="ru-RU" sz="1600" b="1" i="1" dirty="0" smtClean="0"/>
              <a:t>Круто ты попал в 1-б,</a:t>
            </a:r>
          </a:p>
          <a:p>
            <a:pPr eaLnBrk="1" hangingPunct="1">
              <a:buFontTx/>
              <a:buNone/>
            </a:pPr>
            <a:r>
              <a:rPr lang="ru-RU" sz="1600" b="1" i="1" dirty="0" smtClean="0"/>
              <a:t>Заходи и друзей с собою</a:t>
            </a:r>
          </a:p>
          <a:p>
            <a:pPr eaLnBrk="1" hangingPunct="1">
              <a:buFontTx/>
              <a:buNone/>
            </a:pPr>
            <a:r>
              <a:rPr lang="ru-RU" sz="1600" b="1" i="1" dirty="0" smtClean="0"/>
              <a:t> к нам приводи!</a:t>
            </a:r>
          </a:p>
          <a:p>
            <a:pPr eaLnBrk="1" hangingPunct="1">
              <a:buFontTx/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Здесь девчата лучше всех,</a:t>
            </a:r>
          </a:p>
          <a:p>
            <a:pPr>
              <a:buNone/>
            </a:pPr>
            <a:r>
              <a:rPr lang="ru-RU" sz="1600" b="1" i="1" dirty="0" smtClean="0"/>
              <a:t>А ребята круче всех.</a:t>
            </a:r>
          </a:p>
          <a:p>
            <a:pPr>
              <a:buNone/>
            </a:pPr>
            <a:r>
              <a:rPr lang="ru-RU" sz="1600" b="1" i="1" dirty="0" smtClean="0"/>
              <a:t>Мы все будущие звезды</a:t>
            </a:r>
          </a:p>
          <a:p>
            <a:pPr>
              <a:buNone/>
            </a:pPr>
            <a:r>
              <a:rPr lang="ru-RU" sz="1600" b="1" i="1" dirty="0" smtClean="0"/>
              <a:t>В жизни ждет нас всех успех!</a:t>
            </a:r>
          </a:p>
          <a:p>
            <a:pPr eaLnBrk="1" hangingPunct="1"/>
            <a:endParaRPr lang="ru-RU" sz="1400" b="1" i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341438"/>
            <a:ext cx="3389313" cy="5040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61D1BC"/>
                </a:solidFill>
                <a:latin typeface="Times New Roman" pitchFamily="18" charset="0"/>
              </a:rPr>
              <a:t>	</a:t>
            </a:r>
            <a:r>
              <a:rPr lang="ru-RU" b="1" i="1" dirty="0" smtClean="0">
                <a:latin typeface="Times New Roman" pitchFamily="18" charset="0"/>
              </a:rPr>
              <a:t>Наш класс – это просто созвездие звезд, об этом пока знаем только мы сами. Но верим, что скоро зажгутся всерьёз звёзды с нашими именами.</a:t>
            </a:r>
          </a:p>
          <a:p>
            <a:pPr eaLnBrk="1" hangingPunct="1">
              <a:buFontTx/>
              <a:buNone/>
            </a:pPr>
            <a:endParaRPr lang="ru-RU" b="1" i="1" dirty="0" smtClean="0">
              <a:solidFill>
                <a:srgbClr val="FF9900"/>
              </a:solidFill>
            </a:endParaRPr>
          </a:p>
        </p:txBody>
      </p:sp>
      <p:sp>
        <p:nvSpPr>
          <p:cNvPr id="4101" name="Rectangle 9"/>
          <p:cNvSpPr>
            <a:spLocks noChangeArrowheads="1"/>
          </p:cNvSpPr>
          <p:nvPr/>
        </p:nvSpPr>
        <p:spPr bwMode="auto">
          <a:xfrm>
            <a:off x="827584" y="260648"/>
            <a:ext cx="252979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Гимн</a:t>
            </a:r>
            <a:r>
              <a:rPr lang="ru-RU" sz="6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188640"/>
            <a:ext cx="28803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Девиз:</a:t>
            </a:r>
            <a:endParaRPr lang="ru-RU" sz="6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Рисунок 5" descr="SAM_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4357694"/>
            <a:ext cx="2857520" cy="2333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3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5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35696" y="3356992"/>
            <a:ext cx="59046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Comic Sans MS" pitchFamily="66" charset="0"/>
              </a:rPr>
              <a:t>Наша эмблема </a:t>
            </a:r>
            <a:endParaRPr lang="ru-RU" sz="2000" b="1" i="1" dirty="0" smtClean="0">
              <a:latin typeface="Comic Sans MS" pitchFamily="66" charset="0"/>
            </a:endParaRPr>
          </a:p>
          <a:p>
            <a:pPr algn="ctr"/>
            <a:r>
              <a:rPr lang="ru-RU" sz="2000" b="1" i="1" dirty="0" smtClean="0">
                <a:latin typeface="Comic Sans MS" pitchFamily="66" charset="0"/>
              </a:rPr>
              <a:t>символизирует </a:t>
            </a:r>
            <a:r>
              <a:rPr lang="ru-RU" sz="2000" b="1" i="1" dirty="0" smtClean="0">
                <a:latin typeface="Comic Sans MS" pitchFamily="66" charset="0"/>
              </a:rPr>
              <a:t>единство всех детей, педагогов, родителей нашего класса. </a:t>
            </a:r>
          </a:p>
          <a:p>
            <a:pPr algn="ctr"/>
            <a:r>
              <a:rPr lang="ru-RU" sz="2000" b="1" i="1" dirty="0" smtClean="0">
                <a:latin typeface="Comic Sans MS" pitchFamily="66" charset="0"/>
              </a:rPr>
              <a:t>Основа эмблемы – круг – символ гармонии, красоты, доброты и  дружбы. </a:t>
            </a:r>
          </a:p>
          <a:p>
            <a:pPr algn="ctr"/>
            <a:r>
              <a:rPr lang="ru-RU" sz="2000" b="1" i="1" dirty="0" smtClean="0">
                <a:solidFill>
                  <a:srgbClr val="FFC000"/>
                </a:solidFill>
                <a:latin typeface="Comic Sans MS" pitchFamily="66" charset="0"/>
              </a:rPr>
              <a:t>Желтый цвет </a:t>
            </a:r>
            <a:r>
              <a:rPr lang="ru-RU" sz="2000" b="1" i="1" dirty="0" smtClean="0">
                <a:latin typeface="Comic Sans MS" pitchFamily="66" charset="0"/>
              </a:rPr>
              <a:t>несет в себе тепло солнечных лучей, </a:t>
            </a:r>
            <a:r>
              <a:rPr lang="ru-RU" sz="2000" b="1" i="1" dirty="0" smtClean="0">
                <a:latin typeface="Comic Sans MS" pitchFamily="66" charset="0"/>
              </a:rPr>
              <a:t>а </a:t>
            </a:r>
            <a:r>
              <a:rPr lang="ru-RU" sz="2000" b="1" i="1" dirty="0" smtClean="0">
                <a:solidFill>
                  <a:srgbClr val="FF0000"/>
                </a:solidFill>
                <a:latin typeface="Comic Sans MS" pitchFamily="66" charset="0"/>
              </a:rPr>
              <a:t>красный </a:t>
            </a:r>
            <a:r>
              <a:rPr lang="ru-RU" sz="2000" b="1" i="1" dirty="0" smtClean="0">
                <a:solidFill>
                  <a:srgbClr val="FF0000"/>
                </a:solidFill>
                <a:latin typeface="Comic Sans MS" pitchFamily="66" charset="0"/>
              </a:rPr>
              <a:t>цвет</a:t>
            </a:r>
            <a:r>
              <a:rPr lang="ru-RU" sz="2000" b="1" i="1" dirty="0" smtClean="0">
                <a:latin typeface="Comic Sans MS" pitchFamily="66" charset="0"/>
              </a:rPr>
              <a:t>- </a:t>
            </a:r>
            <a:r>
              <a:rPr lang="ru-RU" sz="2000" b="1" i="1" dirty="0" smtClean="0">
                <a:latin typeface="Comic Sans MS" pitchFamily="66" charset="0"/>
              </a:rPr>
              <a:t>огонь  наших сердец</a:t>
            </a:r>
            <a:r>
              <a:rPr lang="ru-RU" sz="2400" b="1" i="1" dirty="0" smtClean="0">
                <a:latin typeface="Comic Sans MS" pitchFamily="66" charset="0"/>
              </a:rPr>
              <a:t>.</a:t>
            </a:r>
            <a:endParaRPr lang="ru-RU" sz="2400" b="1" i="1" dirty="0"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00364" y="214290"/>
            <a:ext cx="2928958" cy="2643206"/>
          </a:xfrm>
          <a:prstGeom prst="ellipse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2-конечная звезда 4"/>
          <p:cNvSpPr/>
          <p:nvPr/>
        </p:nvSpPr>
        <p:spPr>
          <a:xfrm>
            <a:off x="3071802" y="285728"/>
            <a:ext cx="2786082" cy="2571768"/>
          </a:xfrm>
          <a:prstGeom prst="star1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3829080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Цель: </a:t>
            </a:r>
            <a:r>
              <a:rPr lang="ru-RU" dirty="0" smtClean="0"/>
              <a:t>максимальное сближение интересов родителей и педагогов по формированию личности ребенка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Задачи: </a:t>
            </a:r>
            <a:r>
              <a:rPr lang="ru-RU" dirty="0" smtClean="0"/>
              <a:t>создание условий для благоприятного взаимодействия педагогов, детей и родителей, организация и совместное проведение досуга, организация просвещения родителей по вопросам воспитания детей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Формы внеклассных мероприятий: </a:t>
            </a:r>
            <a:r>
              <a:rPr lang="ru-RU" dirty="0" smtClean="0"/>
              <a:t>тематические классные часы посвященные семейным корням, индивидуальные и групповые консультации, беседы с детьми и родителями, походы выходного дня, дни открытых дверей, проведение родительских собраний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Семья и школа</a:t>
            </a:r>
          </a:p>
          <a:p>
            <a:pPr algn="ctr"/>
            <a:r>
              <a:rPr lang="ru-RU" dirty="0" smtClean="0"/>
              <a:t>«Диалог поколений»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442</TotalTime>
  <Words>669</Words>
  <Application>Microsoft Office PowerPoint</Application>
  <PresentationFormat>Экран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Деятельность классного руководителя </vt:lpstr>
      <vt:lpstr>Методическая тема школы: «Принцип  личностно-ориентированного подхода как основной принцип воспитания»</vt:lpstr>
      <vt:lpstr>Актуальность методической темы </vt:lpstr>
      <vt:lpstr>Программа воспитательной системы класса</vt:lpstr>
      <vt:lpstr>Слайд 5</vt:lpstr>
      <vt:lpstr>Слайд 6</vt:lpstr>
      <vt:lpstr>Слайд 7</vt:lpstr>
      <vt:lpstr>Слайд 8</vt:lpstr>
      <vt:lpstr>Семья и школа «Диалог поколений»</vt:lpstr>
      <vt:lpstr>Слайд 10</vt:lpstr>
      <vt:lpstr>Интеллектуальное  «Созвездие»</vt:lpstr>
      <vt:lpstr>Слайд 12</vt:lpstr>
      <vt:lpstr>Художественно -эстетическое  «Как прекрасен этот мир»</vt:lpstr>
      <vt:lpstr>Слайд 14</vt:lpstr>
      <vt:lpstr>Спортивно-оздоровительное «Здоровье»</vt:lpstr>
      <vt:lpstr>Слайд 16</vt:lpstr>
      <vt:lpstr>Военно-патриотическое «Мир детства- мир памяти»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классного руководителя </dc:title>
  <dc:creator>Администратор</dc:creator>
  <cp:lastModifiedBy>Мария Фёдоровна</cp:lastModifiedBy>
  <cp:revision>95</cp:revision>
  <dcterms:created xsi:type="dcterms:W3CDTF">2011-02-15T16:38:16Z</dcterms:created>
  <dcterms:modified xsi:type="dcterms:W3CDTF">2011-02-18T09:45:54Z</dcterms:modified>
</cp:coreProperties>
</file>