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99"/>
    <a:srgbClr val="93FFFF"/>
    <a:srgbClr val="FFDC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4E36-0C7A-4774-B3D2-E249B07836CA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E5DA-F6FD-44C1-8A96-975D7F40D7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071547"/>
            <a:ext cx="6786610" cy="1357322"/>
          </a:xfr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Правописание суффиксов </a:t>
            </a:r>
            <a:b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имен существительных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2500306"/>
            <a:ext cx="2000264" cy="428628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класс</a:t>
            </a: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b="5121"/>
          <a:stretch>
            <a:fillRect/>
          </a:stretch>
        </p:blipFill>
        <p:spPr bwMode="auto">
          <a:xfrm>
            <a:off x="285720" y="3286124"/>
            <a:ext cx="4267200" cy="332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57884" y="5786454"/>
            <a:ext cx="300075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Ахметшина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Н.Ю.</a:t>
            </a:r>
          </a:p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гимназия № 148 им.Сервантеса</a:t>
            </a:r>
          </a:p>
          <a:p>
            <a:r>
              <a:rPr lang="ru-RU" sz="1400" b="1" dirty="0">
                <a:latin typeface="Arial" pitchFamily="34" charset="0"/>
                <a:cs typeface="Arial" pitchFamily="34" charset="0"/>
              </a:rPr>
              <a:t>г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. Санкт-Петербург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143800" cy="830997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Суффиксы существительных,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образованных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основ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глаголов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2285992"/>
            <a:ext cx="2071702" cy="114300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-СТВ-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-ОВСТВ-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214422"/>
            <a:ext cx="657229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бег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(бегать), пачк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(пачкать), руг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(ругать), толк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 (толкать)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20" y="1357298"/>
            <a:ext cx="1928826" cy="7143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-ОТН-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357430"/>
            <a:ext cx="657229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воров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колдов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сват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овств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хваст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овств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шут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овств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4282" y="3571876"/>
            <a:ext cx="1928826" cy="7143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-ЕСТВ-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3500438"/>
            <a:ext cx="657229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жульнич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кустарнич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лодырнич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мошеннич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еств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4572008"/>
            <a:ext cx="8429684" cy="1938992"/>
          </a:xfrm>
          <a:prstGeom prst="rect">
            <a:avLst/>
          </a:prstGeom>
          <a:solidFill>
            <a:srgbClr val="93FFFF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Запомнить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написание существительных,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образованных </a:t>
            </a:r>
            <a:r>
              <a:rPr lang="ru-RU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глаголов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помощью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суффиксов 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-ив-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ев-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мес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жар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круж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кур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ев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топл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ив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214290"/>
            <a:ext cx="7715304" cy="830997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Окончания  существительных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после  суффикса -ИЩ-</a:t>
            </a:r>
            <a:endParaRPr lang="ru-RU" sz="24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1500174"/>
            <a:ext cx="714380" cy="64633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-е</a:t>
            </a:r>
            <a:endParaRPr lang="ru-RU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2714620"/>
            <a:ext cx="714380" cy="64633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-а</a:t>
            </a:r>
            <a:endParaRPr lang="ru-RU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4357694"/>
            <a:ext cx="714380" cy="64633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-и</a:t>
            </a:r>
            <a:endParaRPr lang="ru-RU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214554"/>
            <a:ext cx="2907912" cy="400110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динственное число</a:t>
            </a:r>
            <a:endParaRPr lang="ru-RU" sz="20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929198"/>
            <a:ext cx="3124125" cy="400110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множественное число</a:t>
            </a:r>
            <a:endParaRPr lang="ru-RU" sz="20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5572140"/>
            <a:ext cx="714380" cy="646331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-а</a:t>
            </a:r>
            <a:endParaRPr lang="ru-RU" sz="36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071546"/>
            <a:ext cx="407196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существительных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мужского и среднего рода: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рбузищ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волчищ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дружищ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болотищ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бревнищ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винищ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500306"/>
            <a:ext cx="407196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существительных женского рода: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бородищ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головищ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скучищ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туфлищ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7" idx="3"/>
            <a:endCxn id="4" idx="1"/>
          </p:cNvCxnSpPr>
          <p:nvPr/>
        </p:nvCxnSpPr>
        <p:spPr>
          <a:xfrm flipV="1">
            <a:off x="3193632" y="1823340"/>
            <a:ext cx="521112" cy="591269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3"/>
            <a:endCxn id="5" idx="1"/>
          </p:cNvCxnSpPr>
          <p:nvPr/>
        </p:nvCxnSpPr>
        <p:spPr>
          <a:xfrm>
            <a:off x="3193632" y="2414609"/>
            <a:ext cx="521112" cy="6231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643438" y="4000504"/>
            <a:ext cx="4000528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существительных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мужского и женского рода: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заборищ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сапожищ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ладонищ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мозолищ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5429264"/>
            <a:ext cx="400052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существительных  среднего рода: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болотищ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бревнищ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оконищ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>
            <a:stCxn id="8" idx="3"/>
            <a:endCxn id="6" idx="1"/>
          </p:cNvCxnSpPr>
          <p:nvPr/>
        </p:nvCxnSpPr>
        <p:spPr>
          <a:xfrm flipV="1">
            <a:off x="3409845" y="4680860"/>
            <a:ext cx="376337" cy="44839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3"/>
          </p:cNvCxnSpPr>
          <p:nvPr/>
        </p:nvCxnSpPr>
        <p:spPr>
          <a:xfrm>
            <a:off x="3409845" y="5129253"/>
            <a:ext cx="304899" cy="585763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4282" y="214290"/>
            <a:ext cx="145815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357166"/>
            <a:ext cx="3659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-ЕК- 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 </a:t>
            </a:r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-ИК-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00174"/>
            <a:ext cx="3500462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Станоч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Кирпич…к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Листоч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Ключ…к 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Человеч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...к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Денёч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 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Ящич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</a:t>
            </a:r>
          </a:p>
          <a:p>
            <a:pPr>
              <a:buNone/>
            </a:pP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еноч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...к </a:t>
            </a:r>
          </a:p>
          <a:p>
            <a:pPr>
              <a:buNone/>
            </a:pP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возд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...к</a:t>
            </a:r>
          </a:p>
          <a:p>
            <a:pPr>
              <a:buNone/>
            </a:pP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Осл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…к</a:t>
            </a:r>
          </a:p>
          <a:p>
            <a:pPr>
              <a:buNone/>
            </a:pPr>
            <a:r>
              <a:rPr lang="ru-RU" sz="2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рянич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500174"/>
            <a:ext cx="3500462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Станоч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Кирпич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Листоч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Ключ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Человеч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Денёч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Ящич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Веноч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Гвозд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Осл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Прянич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500174"/>
            <a:ext cx="3500462" cy="48577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Рисунок6"/>
          <p:cNvPicPr/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5857884" y="2857496"/>
            <a:ext cx="1560576" cy="156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-ЕЦ-  </a:t>
            </a:r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-ИЦ-?</a:t>
            </a:r>
            <a:endParaRPr lang="ru-RU" sz="36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14422"/>
            <a:ext cx="3500462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Скитал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ца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Однофамил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ца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Копь…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цо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Кресл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Счастлив…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ца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Честолюб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Письм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цо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Варень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Масл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Имень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Страдал…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Страдал…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ца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214422"/>
            <a:ext cx="3500462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Скитал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ца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Однофамил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ца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Копь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цо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Кресл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це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Счастлив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ца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Честолюб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Письм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цо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Варень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це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Масл</a:t>
            </a: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це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Имень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це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Страдал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Страдал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ца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1214422"/>
            <a:ext cx="3500462" cy="52864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Рисунок6"/>
          <p:cNvPicPr/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5857884" y="2786058"/>
            <a:ext cx="1560576" cy="156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5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36687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§ 40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Упр. 218 (4, 5)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219</a:t>
            </a:r>
            <a:endParaRPr lang="ru-RU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44409"/>
          <a:stretch>
            <a:fillRect/>
          </a:stretch>
        </p:blipFill>
        <p:spPr bwMode="auto">
          <a:xfrm>
            <a:off x="5857884" y="4714884"/>
            <a:ext cx="3007584" cy="18868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кругленный прямоугольник 57"/>
          <p:cNvSpPr/>
          <p:nvPr/>
        </p:nvSpPr>
        <p:spPr>
          <a:xfrm>
            <a:off x="3000364" y="285728"/>
            <a:ext cx="3571900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1428760" cy="714380"/>
          </a:xfr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-ЧИК-  </a:t>
            </a:r>
            <a:endParaRPr lang="ru-RU" sz="3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472" y="44291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214678" y="2143116"/>
            <a:ext cx="2857500" cy="707886"/>
          </a:xfrm>
          <a:prstGeom prst="rect">
            <a:avLst/>
          </a:prstGeom>
          <a:ln w="19050">
            <a:solidFill>
              <a:srgbClr val="0033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исходная </a:t>
            </a:r>
          </a:p>
          <a:p>
            <a:pPr algn="ctr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часть слова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00166" y="3286124"/>
            <a:ext cx="2251075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33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Оканчивается на  </a:t>
            </a:r>
          </a:p>
          <a:p>
            <a:pPr algn="ctr">
              <a:defRPr/>
            </a:pPr>
            <a:r>
              <a:rPr lang="ru-RU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- т, </a:t>
            </a:r>
            <a:r>
              <a:rPr lang="ru-RU" b="1" i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- с, ж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00694" y="3357562"/>
            <a:ext cx="2124075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330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Оканчивается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</a:t>
            </a:r>
          </a:p>
          <a:p>
            <a:pPr algn="ctr">
              <a:defRPr/>
            </a:pPr>
            <a:r>
              <a:rPr lang="ru-RU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   </a:t>
            </a:r>
            <a:r>
              <a:rPr lang="ru-RU" b="1" i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- т, </a:t>
            </a:r>
            <a:r>
              <a:rPr lang="ru-RU" b="1" i="1" dirty="0" err="1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b="1" i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- с, ж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215074" y="4572008"/>
            <a:ext cx="928694" cy="369332"/>
          </a:xfrm>
          <a:prstGeom prst="rect">
            <a:avLst/>
          </a:prstGeom>
          <a:solidFill>
            <a:srgbClr val="E6FEEB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-</a:t>
            </a:r>
            <a:r>
              <a:rPr lang="ru-RU" b="1" dirty="0">
                <a:solidFill>
                  <a:srgbClr val="FF3300"/>
                </a:solidFill>
                <a:latin typeface="Arial" charset="0"/>
                <a:cs typeface="Arial" charset="0"/>
              </a:rPr>
              <a:t>Щ</a:t>
            </a:r>
            <a:r>
              <a:rPr lang="ru-RU" b="1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ИК-</a:t>
            </a:r>
            <a:endParaRPr lang="ru-RU" b="1" dirty="0">
              <a:solidFill>
                <a:srgbClr val="FF3300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143108" y="4500570"/>
            <a:ext cx="808037" cy="369888"/>
          </a:xfrm>
          <a:prstGeom prst="rect">
            <a:avLst/>
          </a:prstGeom>
          <a:solidFill>
            <a:srgbClr val="E6FEEB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Arial" charset="0"/>
                <a:cs typeface="Arial" charset="0"/>
              </a:rPr>
              <a:t>-ЧИК-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71670" y="1500174"/>
            <a:ext cx="522034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значение лица по профессии, роду занятий</a:t>
            </a:r>
            <a:endParaRPr lang="ru-RU" dirty="0"/>
          </a:p>
        </p:txBody>
      </p:sp>
      <p:cxnSp>
        <p:nvCxnSpPr>
          <p:cNvPr id="41" name="Прямая со стрелкой 40"/>
          <p:cNvCxnSpPr>
            <a:stCxn id="34" idx="2"/>
          </p:cNvCxnSpPr>
          <p:nvPr/>
        </p:nvCxnSpPr>
        <p:spPr>
          <a:xfrm rot="5400000">
            <a:off x="3497178" y="2068436"/>
            <a:ext cx="363684" cy="19288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4" idx="2"/>
          </p:cNvCxnSpPr>
          <p:nvPr/>
        </p:nvCxnSpPr>
        <p:spPr>
          <a:xfrm rot="16200000" flipH="1">
            <a:off x="5390285" y="2104145"/>
            <a:ext cx="435122" cy="19288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низ 48"/>
          <p:cNvSpPr/>
          <p:nvPr/>
        </p:nvSpPr>
        <p:spPr>
          <a:xfrm>
            <a:off x="2428860" y="4000504"/>
            <a:ext cx="285752" cy="50006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6500826" y="4071942"/>
            <a:ext cx="285752" cy="50006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857224" y="5072074"/>
            <a:ext cx="350852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Перевод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ить – 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перевод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чик</a:t>
            </a:r>
          </a:p>
          <a:p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Воз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ить – 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воз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чик</a:t>
            </a:r>
          </a:p>
          <a:p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Разнос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ить – 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разнос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чик</a:t>
            </a:r>
          </a:p>
          <a:p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Перебеж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ать – 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перебеж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чик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29190" y="5072074"/>
            <a:ext cx="3838936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Бето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бето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щик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Компьюте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компьюте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щик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Экскавато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экскавато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щик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Лакиро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ать – лакиро</a:t>
            </a:r>
            <a:r>
              <a:rPr lang="ru-RU" sz="20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щик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57224" y="5072074"/>
            <a:ext cx="7929618" cy="132343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Помнить!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Перед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суффиксом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щик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пишется только после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крове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щик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, пи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щик, прогу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щик,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тексти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ль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щик</a:t>
            </a: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6715140" y="428604"/>
            <a:ext cx="1428760" cy="714380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-ЩИК-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9" grpId="0" animBg="1"/>
      <p:bldP spid="50" grpId="0" animBg="1"/>
      <p:bldP spid="52" grpId="0" build="allAtOnce" animBg="1"/>
      <p:bldP spid="53" grpId="0" uiExpand="1" build="allAtOnce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85852" y="500042"/>
            <a:ext cx="1357322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-ЕК-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3641831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 склонении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гласный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-Е-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выпадает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643182"/>
            <a:ext cx="287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Кусоч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кусоч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Платоч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платоч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1643050"/>
            <a:ext cx="410029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ри склонении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гласный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-И-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выпадает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2643182"/>
            <a:ext cx="2842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Ключ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ключ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Пальч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пальч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285984" y="3857628"/>
            <a:ext cx="107157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-ОК-  </a:t>
            </a: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000628" y="3857628"/>
            <a:ext cx="107157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-ЕК-  </a:t>
            </a: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786050" y="4357694"/>
            <a:ext cx="2857520" cy="428628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после шипящих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928796" y="4429132"/>
            <a:ext cx="857254" cy="5000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43570" y="4429132"/>
            <a:ext cx="785818" cy="5000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4348" y="5000636"/>
            <a:ext cx="211109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од ударением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43570" y="5000636"/>
            <a:ext cx="1928826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без ударения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28662" y="5429264"/>
            <a:ext cx="1426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крюч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земляч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0760" y="5429264"/>
            <a:ext cx="128573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горОш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6572264" y="500042"/>
            <a:ext cx="1357322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-ИК-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857488" y="285728"/>
            <a:ext cx="3571900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1785918" y="1142984"/>
            <a:ext cx="357190" cy="35719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072330" y="1142984"/>
            <a:ext cx="357190" cy="35719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0" grpId="0" animBg="1"/>
      <p:bldP spid="11" grpId="0" animBg="1"/>
      <p:bldP spid="20" grpId="0" animBg="1"/>
      <p:bldP spid="21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572264" y="357166"/>
            <a:ext cx="107157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-ИЦ-  </a:t>
            </a: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500166" y="357166"/>
            <a:ext cx="107157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-ЕЦ-  </a:t>
            </a: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3929090" cy="1200329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существительных 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u="sng" dirty="0" smtClean="0">
                <a:latin typeface="Arial" pitchFamily="34" charset="0"/>
                <a:cs typeface="Arial" pitchFamily="34" charset="0"/>
              </a:rPr>
              <a:t>мужского рода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(гласная  </a:t>
            </a:r>
            <a:r>
              <a:rPr lang="ru-RU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Е-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 суффиксе при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склонении исчезает)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1214422"/>
            <a:ext cx="3786198" cy="1200329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у существительных  </a:t>
            </a:r>
          </a:p>
          <a:p>
            <a:pPr algn="ctr"/>
            <a:r>
              <a:rPr lang="ru-RU" b="1" u="sng" dirty="0" smtClean="0">
                <a:latin typeface="Arial" pitchFamily="34" charset="0"/>
                <a:cs typeface="Arial" pitchFamily="34" charset="0"/>
              </a:rPr>
              <a:t>женского рода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гласная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-И- 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склонении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сохраняется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571744"/>
            <a:ext cx="4000528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владел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(владель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капитал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(капиталь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мороз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endParaRPr lang="ru-RU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рассказ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2643182"/>
            <a:ext cx="3852465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книж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 (книж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расав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 (красав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ы) 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владел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луж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286256"/>
            <a:ext cx="4332212" cy="369332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у существительных  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среднего рода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714884"/>
            <a:ext cx="2786082" cy="923330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-ЕЦ-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если ударение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падает на окончание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4714884"/>
            <a:ext cx="3143256" cy="923330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-ИЦ-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если ударение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 предшествует суффиксу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5643578"/>
            <a:ext cx="355276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пальт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письм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ружь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ец</a:t>
            </a:r>
            <a:r>
              <a:rPr lang="ru-RU" sz="2400" b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5643578"/>
            <a:ext cx="3857652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здАнь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здорОвь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крЕсл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214290"/>
            <a:ext cx="3571900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57290" y="428604"/>
            <a:ext cx="1143008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-ИЧК-  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500826" y="428604"/>
            <a:ext cx="1214446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-ЕЧК-  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3643338" cy="1323439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существительных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женского рода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образованных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5929330"/>
            <a:ext cx="671517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Помни!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русском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языке нет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безударного суффикса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ячк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496"/>
            <a:ext cx="364333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лестн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ичк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(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лестниц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луков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ичк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(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луковиц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пугов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ичк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(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пуговиц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умн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ичк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умниц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1142984"/>
            <a:ext cx="3643338" cy="1323439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остальных случаях: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пеш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(пешка)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(сито)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утр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(утро)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643182"/>
            <a:ext cx="3643338" cy="1323439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образованиях от слов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-МЯ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врем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 плем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стрем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о, тем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4143380"/>
            <a:ext cx="3643338" cy="1631216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именах собственных: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Зо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Кол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ечк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(у этих слов основа не оканчивается на -</a:t>
            </a:r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иц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2" y="285728"/>
            <a:ext cx="3571900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00364" y="285728"/>
            <a:ext cx="3571900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1538" y="428604"/>
            <a:ext cx="142876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-ОНЬК-  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16" y="428604"/>
            <a:ext cx="142876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-ЕНЬК-  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142984"/>
            <a:ext cx="3571900" cy="1323439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существительных,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корень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которых оканчивается 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твердый согласный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857496"/>
            <a:ext cx="3143272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берез-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голов-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дев-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кос-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Лиз-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лис-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полос-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Марфа – 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Марф'-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142984"/>
            <a:ext cx="3929090" cy="1323439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существительных,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корень 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которых оканчивается на </a:t>
            </a:r>
            <a:r>
              <a:rPr lang="ru-RU" sz="20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мягкий согласный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0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шипящий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2857496"/>
            <a:ext cx="2428892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'-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дорож-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доч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'-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ноч</a:t>
            </a:r>
            <a:r>
              <a:rPr lang="ru-RU" sz="2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'-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подруж-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Саш-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4786322"/>
            <a:ext cx="192882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Исключение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иньк</a:t>
            </a:r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иньк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иньк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00364" y="214290"/>
            <a:ext cx="3571900" cy="42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уффиксы существительных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1071546"/>
            <a:ext cx="142876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-ЫШК-  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857620" y="1071546"/>
            <a:ext cx="142876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-УШК-  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58016" y="1071546"/>
            <a:ext cx="1428760" cy="571504"/>
          </a:xfrm>
          <a:prstGeom prst="rect">
            <a:avLst/>
          </a:prstGeom>
          <a:ln w="9525" cap="flat" cmpd="sng" algn="ctr">
            <a:solidFill>
              <a:srgbClr val="002060"/>
            </a:solidFill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-ЮШК-  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950" y="428625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1857364"/>
            <a:ext cx="2714644" cy="25003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существительных </a:t>
            </a:r>
          </a:p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среднего рода: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гнезд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Исключение: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 – кол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клин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 – клин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43636" y="1857364"/>
            <a:ext cx="2714644" cy="25003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существительных</a:t>
            </a:r>
          </a:p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всех трех родов: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– ж. р.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дяд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– м. р.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– ср. р.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4282" y="4429132"/>
            <a:ext cx="6643734" cy="2143140"/>
          </a:xfrm>
          <a:prstGeom prst="roundRect">
            <a:avLst/>
          </a:prstGeom>
          <a:solidFill>
            <a:srgbClr val="93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ВАЖНО!</a:t>
            </a:r>
          </a:p>
          <a:p>
            <a:pPr algn="ctr"/>
            <a:r>
              <a:rPr lang="ru-RU" sz="20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Стилистические отличия: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вороб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ышек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вороб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ушек</a:t>
            </a:r>
          </a:p>
          <a:p>
            <a:r>
              <a:rPr lang="ru-RU" sz="2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ам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ешек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кам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ушек 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ышек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ешек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стилистически нейтральные</a:t>
            </a:r>
          </a:p>
          <a:p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-ушек-  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разговорные или диалектные</a:t>
            </a:r>
          </a:p>
          <a:p>
            <a:endParaRPr lang="ru-RU" sz="2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14678" y="1857364"/>
            <a:ext cx="2714644" cy="25003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существительных </a:t>
            </a:r>
          </a:p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мужского и женского</a:t>
            </a:r>
          </a:p>
          <a:p>
            <a:pPr algn="ctr"/>
            <a:r>
              <a:rPr lang="ru-RU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рода: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дед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голов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ушк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b="1" i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145815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ВАЖНО!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285728"/>
            <a:ext cx="7000924" cy="1138773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Окончания существительных с суффиксами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ушк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-, -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юшк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-, -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ышк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-, -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именительном падеже единственного числа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1643050"/>
            <a:ext cx="714380" cy="70788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-а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1643050"/>
            <a:ext cx="714380" cy="707886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-о</a:t>
            </a:r>
            <a:endParaRPr lang="ru-RU" sz="4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643183"/>
            <a:ext cx="3429024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существительных  женского рода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дум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зим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вол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юшк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страст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214818"/>
            <a:ext cx="3429024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одушевленных 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существительных 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мужского рода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болтун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вор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колдун</a:t>
            </a:r>
            <a:r>
              <a:rPr lang="ru-RU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купч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2643182"/>
            <a:ext cx="3329181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существительных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среднего рода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юшк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здоровь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молоч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пальт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57818" y="4214818"/>
            <a:ext cx="3357586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 неодушевленных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существительных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мужского рода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голос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город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рубл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забор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ишк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143800" cy="830997"/>
          </a:xfrm>
          <a:prstGeom prst="rect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Суффиксы существительных,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образованных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основ прилагательных</a:t>
            </a:r>
          </a:p>
        </p:txBody>
      </p:sp>
      <p:sp>
        <p:nvSpPr>
          <p:cNvPr id="4" name="Овал 3"/>
          <p:cNvSpPr/>
          <p:nvPr/>
        </p:nvSpPr>
        <p:spPr>
          <a:xfrm>
            <a:off x="428596" y="1214422"/>
            <a:ext cx="1571636" cy="71438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-ИЗН-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214422"/>
            <a:ext cx="657229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бел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голуб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желт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крив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нов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8596" y="2143116"/>
            <a:ext cx="1571636" cy="7143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-ИН-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2143116"/>
            <a:ext cx="657229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ыш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глуб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стар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сед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толщ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596" y="3071810"/>
            <a:ext cx="1571636" cy="7143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-ОТ-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071810"/>
            <a:ext cx="6572296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красн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мелк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наг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пестр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прям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слеп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20" y="4000504"/>
            <a:ext cx="1714512" cy="7143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ОСТЬ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4000504"/>
            <a:ext cx="6572296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2000" b="1" i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 основ прилагательных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ветх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ость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дик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ость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деловит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ость</a:t>
            </a:r>
          </a:p>
          <a:p>
            <a:r>
              <a:rPr lang="ru-RU" sz="2000" b="1" i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 основ причастий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воспитанн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ость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изолированн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ость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5715016"/>
            <a:ext cx="878687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Возможны образования от основ прилагательных с суффиксом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-НОСТЬ-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будущ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будущ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ий), 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всеобщ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горяч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готов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сущ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ий)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869</Words>
  <Application>Microsoft Office PowerPoint</Application>
  <PresentationFormat>Экран (4:3)</PresentationFormat>
  <Paragraphs>275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Правописание суффиксов  имен существительных</vt:lpstr>
      <vt:lpstr>-ЧИК-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-ЕЦ-  или  -ИЦ-?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суффиксов  имен существительных</dc:title>
  <dc:creator>Ахметшина</dc:creator>
  <cp:lastModifiedBy>Ахметшина</cp:lastModifiedBy>
  <cp:revision>48</cp:revision>
  <dcterms:created xsi:type="dcterms:W3CDTF">2011-02-14T06:23:46Z</dcterms:created>
  <dcterms:modified xsi:type="dcterms:W3CDTF">2011-02-20T12:31:35Z</dcterms:modified>
</cp:coreProperties>
</file>