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61" r:id="rId2"/>
    <p:sldId id="258" r:id="rId3"/>
    <p:sldId id="259" r:id="rId4"/>
    <p:sldId id="272" r:id="rId5"/>
    <p:sldId id="270" r:id="rId6"/>
    <p:sldId id="266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B4FE9A"/>
    <a:srgbClr val="FFFFCC"/>
    <a:srgbClr val="FFCCFF"/>
    <a:srgbClr val="CCECFF"/>
    <a:srgbClr val="A9E1AE"/>
    <a:srgbClr val="5F9127"/>
    <a:srgbClr val="66CCFF"/>
    <a:srgbClr val="E8E89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895C-5532-493E-A782-AAAEFAD4BC73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7323-1810-4FA3-861D-DC87D1A8F7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895C-5532-493E-A782-AAAEFAD4BC73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7323-1810-4FA3-861D-DC87D1A8F7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895C-5532-493E-A782-AAAEFAD4BC73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7323-1810-4FA3-861D-DC87D1A8F7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895C-5532-493E-A782-AAAEFAD4BC73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7323-1810-4FA3-861D-DC87D1A8F7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895C-5532-493E-A782-AAAEFAD4BC73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7323-1810-4FA3-861D-DC87D1A8F7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895C-5532-493E-A782-AAAEFAD4BC73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7323-1810-4FA3-861D-DC87D1A8F7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895C-5532-493E-A782-AAAEFAD4BC73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7323-1810-4FA3-861D-DC87D1A8F7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895C-5532-493E-A782-AAAEFAD4BC73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7323-1810-4FA3-861D-DC87D1A8F7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895C-5532-493E-A782-AAAEFAD4BC73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7323-1810-4FA3-861D-DC87D1A8F7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895C-5532-493E-A782-AAAEFAD4BC73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7323-1810-4FA3-861D-DC87D1A8F7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895C-5532-493E-A782-AAAEFAD4BC73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7323-1810-4FA3-861D-DC87D1A8F7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F895C-5532-493E-A782-AAAEFAD4BC73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67323-1810-4FA3-861D-DC87D1A8F7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Documents\Мамик\Мамик 1\Шаблоны ppt\Фон для презентации. 100 штук\My_new_fons_next 100\32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953"/>
            <a:ext cx="9144000" cy="685895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214422"/>
            <a:ext cx="7772400" cy="2428892"/>
          </a:xfrm>
        </p:spPr>
        <p:txBody>
          <a:bodyPr anchor="t"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Именительный падеж</a:t>
            </a:r>
            <a:b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множественного числа</a:t>
            </a:r>
            <a:b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существительных мужского рода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/>
          <a:srcRect b="5121"/>
          <a:stretch>
            <a:fillRect/>
          </a:stretch>
        </p:blipFill>
        <p:spPr bwMode="auto">
          <a:xfrm>
            <a:off x="357158" y="3214686"/>
            <a:ext cx="4267200" cy="332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41163" y="5643578"/>
            <a:ext cx="3465628" cy="8617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ru-RU" b="1" i="1" dirty="0" err="1" smtClean="0">
                <a:latin typeface="Arial" pitchFamily="34" charset="0"/>
                <a:cs typeface="Arial" pitchFamily="34" charset="0"/>
              </a:rPr>
              <a:t>Ахметшина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 Н.Ю.</a:t>
            </a:r>
          </a:p>
          <a:p>
            <a:pPr algn="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г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имназия № 148 им. Сервантеса</a:t>
            </a:r>
          </a:p>
          <a:p>
            <a:pPr algn="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г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.Санкт-Петербург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D:\Documents\Мамик\Мамик 1\Шаблоны ppt\Фон для презентации. 100 штук\My_new_fons_next 100\32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953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2071670" y="357166"/>
            <a:ext cx="4643470" cy="714380"/>
          </a:xfrm>
          <a:prstGeom prst="roundRect">
            <a:avLst/>
          </a:prstGeom>
          <a:solidFill>
            <a:srgbClr val="A9E1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>
            <a:stCxn id="3" idx="2"/>
          </p:cNvCxnSpPr>
          <p:nvPr/>
        </p:nvCxnSpPr>
        <p:spPr>
          <a:xfrm rot="5400000">
            <a:off x="3195912" y="83689"/>
            <a:ext cx="292248" cy="2254975"/>
          </a:xfrm>
          <a:prstGeom prst="straightConnector1">
            <a:avLst/>
          </a:prstGeom>
          <a:ln w="38100">
            <a:solidFill>
              <a:srgbClr val="5F912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3" idx="2"/>
          </p:cNvCxnSpPr>
          <p:nvPr/>
        </p:nvCxnSpPr>
        <p:spPr>
          <a:xfrm rot="16200000" flipH="1">
            <a:off x="5481928" y="52646"/>
            <a:ext cx="363684" cy="2388495"/>
          </a:xfrm>
          <a:prstGeom prst="straightConnector1">
            <a:avLst/>
          </a:prstGeom>
          <a:ln w="38100">
            <a:solidFill>
              <a:srgbClr val="5F912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85786" y="1428736"/>
            <a:ext cx="2822376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itchFamily="34" charset="0"/>
                <a:ea typeface="Times New Roman"/>
                <a:cs typeface="Arial" pitchFamily="34" charset="0"/>
              </a:rPr>
              <a:t>окончание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-</a:t>
            </a:r>
            <a:r>
              <a:rPr lang="ru-RU" sz="2400" b="1" i="1" dirty="0" err="1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ы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 (-и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)</a:t>
            </a:r>
            <a:endParaRPr lang="ru-RU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29256" y="1500174"/>
            <a:ext cx="2724592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Arial" pitchFamily="34" charset="0"/>
                <a:ea typeface="Times New Roman"/>
                <a:cs typeface="Arial" pitchFamily="34" charset="0"/>
              </a:rPr>
              <a:t>окончание</a:t>
            </a:r>
            <a:r>
              <a:rPr lang="ru-RU" sz="2400" b="1" i="1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-а (-я)</a:t>
            </a:r>
            <a:endParaRPr lang="ru-RU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5720" y="2214554"/>
            <a:ext cx="2323778" cy="3416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fontAlgn="t"/>
            <a:r>
              <a:rPr lang="ru-RU" sz="2400" b="1" dirty="0">
                <a:latin typeface="Arial" pitchFamily="34" charset="0"/>
                <a:cs typeface="Arial" pitchFamily="34" charset="0"/>
              </a:rPr>
              <a:t>бухгалтеры</a:t>
            </a:r>
          </a:p>
          <a:p>
            <a:pPr fontAlgn="t"/>
            <a:r>
              <a:rPr lang="ru-RU" sz="2400" b="1" dirty="0">
                <a:latin typeface="Arial" pitchFamily="34" charset="0"/>
                <a:cs typeface="Arial" pitchFamily="34" charset="0"/>
              </a:rPr>
              <a:t>выборы</a:t>
            </a:r>
          </a:p>
          <a:p>
            <a:pPr fontAlgn="t"/>
            <a:r>
              <a:rPr lang="ru-RU" sz="2400" b="1" dirty="0">
                <a:latin typeface="Arial" pitchFamily="34" charset="0"/>
                <a:cs typeface="Arial" pitchFamily="34" charset="0"/>
              </a:rPr>
              <a:t>договоры</a:t>
            </a:r>
          </a:p>
          <a:p>
            <a:pPr fontAlgn="t"/>
            <a:r>
              <a:rPr lang="ru-RU" sz="2400" b="1" dirty="0">
                <a:latin typeface="Arial" pitchFamily="34" charset="0"/>
                <a:cs typeface="Arial" pitchFamily="34" charset="0"/>
              </a:rPr>
              <a:t>инженеры</a:t>
            </a:r>
          </a:p>
          <a:p>
            <a:pPr fontAlgn="t"/>
            <a:r>
              <a:rPr lang="ru-RU" sz="2400" b="1" dirty="0">
                <a:latin typeface="Arial" pitchFamily="34" charset="0"/>
                <a:cs typeface="Arial" pitchFamily="34" charset="0"/>
              </a:rPr>
              <a:t>инструкторы</a:t>
            </a:r>
          </a:p>
          <a:p>
            <a:pPr fontAlgn="t"/>
            <a:r>
              <a:rPr lang="ru-RU" sz="2400" b="1" dirty="0">
                <a:latin typeface="Arial" pitchFamily="34" charset="0"/>
                <a:cs typeface="Arial" pitchFamily="34" charset="0"/>
              </a:rPr>
              <a:t>кондукторы</a:t>
            </a:r>
          </a:p>
          <a:p>
            <a:pPr fontAlgn="t"/>
            <a:r>
              <a:rPr lang="ru-RU" sz="2400" b="1" dirty="0">
                <a:latin typeface="Arial" pitchFamily="34" charset="0"/>
                <a:cs typeface="Arial" pitchFamily="34" charset="0"/>
              </a:rPr>
              <a:t>конструкторы</a:t>
            </a:r>
          </a:p>
          <a:p>
            <a:pPr fontAlgn="t"/>
            <a:r>
              <a:rPr lang="ru-RU" sz="2400" b="1" dirty="0">
                <a:latin typeface="Arial" pitchFamily="34" charset="0"/>
                <a:cs typeface="Arial" pitchFamily="34" charset="0"/>
              </a:rPr>
              <a:t>лекторы</a:t>
            </a:r>
          </a:p>
          <a:p>
            <a:pPr fontAlgn="t"/>
            <a:r>
              <a:rPr lang="ru-RU" sz="2400" b="1" dirty="0">
                <a:latin typeface="Arial" pitchFamily="34" charset="0"/>
                <a:cs typeface="Arial" pitchFamily="34" charset="0"/>
              </a:rPr>
              <a:t>офицеры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71736" y="2214554"/>
            <a:ext cx="1968937" cy="3416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t"/>
            <a:r>
              <a:rPr lang="ru-RU" sz="2400" b="1" dirty="0">
                <a:latin typeface="Arial" pitchFamily="34" charset="0"/>
                <a:cs typeface="Arial" pitchFamily="34" charset="0"/>
              </a:rPr>
              <a:t>рапорты</a:t>
            </a:r>
          </a:p>
          <a:p>
            <a:pPr fontAlgn="t"/>
            <a:r>
              <a:rPr lang="ru-RU" sz="2400" b="1" dirty="0">
                <a:latin typeface="Arial" pitchFamily="34" charset="0"/>
                <a:cs typeface="Arial" pitchFamily="34" charset="0"/>
              </a:rPr>
              <a:t>редакторы</a:t>
            </a:r>
          </a:p>
          <a:p>
            <a:pPr fontAlgn="t"/>
            <a:r>
              <a:rPr lang="ru-RU" sz="2400" b="1" dirty="0">
                <a:latin typeface="Arial" pitchFamily="34" charset="0"/>
                <a:cs typeface="Arial" pitchFamily="34" charset="0"/>
              </a:rPr>
              <a:t>ректоры</a:t>
            </a:r>
          </a:p>
          <a:p>
            <a:pPr fontAlgn="t"/>
            <a:r>
              <a:rPr lang="ru-RU" sz="2400" b="1" dirty="0">
                <a:latin typeface="Arial" pitchFamily="34" charset="0"/>
                <a:cs typeface="Arial" pitchFamily="34" charset="0"/>
              </a:rPr>
              <a:t>секторы</a:t>
            </a:r>
          </a:p>
          <a:p>
            <a:pPr fontAlgn="t"/>
            <a:r>
              <a:rPr lang="ru-RU" sz="2400" b="1" dirty="0">
                <a:latin typeface="Arial" pitchFamily="34" charset="0"/>
                <a:cs typeface="Arial" pitchFamily="34" charset="0"/>
              </a:rPr>
              <a:t>слесари</a:t>
            </a:r>
          </a:p>
          <a:p>
            <a:pPr fontAlgn="t"/>
            <a:r>
              <a:rPr lang="ru-RU" sz="2400" b="1" dirty="0">
                <a:latin typeface="Arial" pitchFamily="34" charset="0"/>
                <a:cs typeface="Arial" pitchFamily="34" charset="0"/>
              </a:rPr>
              <a:t>торты</a:t>
            </a:r>
          </a:p>
          <a:p>
            <a:pPr fontAlgn="t"/>
            <a:r>
              <a:rPr lang="ru-RU" sz="2400" b="1" dirty="0">
                <a:latin typeface="Arial" pitchFamily="34" charset="0"/>
                <a:cs typeface="Arial" pitchFamily="34" charset="0"/>
              </a:rPr>
              <a:t>фронты</a:t>
            </a:r>
          </a:p>
          <a:p>
            <a:pPr fontAlgn="t"/>
            <a:r>
              <a:rPr lang="ru-RU" sz="2400" b="1" dirty="0">
                <a:latin typeface="Arial" pitchFamily="34" charset="0"/>
                <a:cs typeface="Arial" pitchFamily="34" charset="0"/>
              </a:rPr>
              <a:t>шоферы</a:t>
            </a:r>
          </a:p>
          <a:p>
            <a:pPr fontAlgn="t"/>
            <a:r>
              <a:rPr lang="ru-RU" sz="2400" b="1" dirty="0">
                <a:latin typeface="Arial" pitchFamily="34" charset="0"/>
                <a:cs typeface="Arial" pitchFamily="34" charset="0"/>
              </a:rPr>
              <a:t>цехи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929190" y="2214554"/>
            <a:ext cx="1775614" cy="3416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fontAlgn="t"/>
            <a:r>
              <a:rPr lang="ru-RU" sz="2400" b="1" dirty="0">
                <a:latin typeface="Arial" pitchFamily="34" charset="0"/>
                <a:cs typeface="Arial" pitchFamily="34" charset="0"/>
              </a:rPr>
              <a:t>адреса</a:t>
            </a:r>
          </a:p>
          <a:p>
            <a:pPr fontAlgn="t"/>
            <a:r>
              <a:rPr lang="ru-RU" sz="2400" b="1" dirty="0">
                <a:latin typeface="Arial" pitchFamily="34" charset="0"/>
                <a:cs typeface="Arial" pitchFamily="34" charset="0"/>
              </a:rPr>
              <a:t>векселя</a:t>
            </a:r>
          </a:p>
          <a:p>
            <a:pPr fontAlgn="t"/>
            <a:r>
              <a:rPr lang="ru-RU" sz="2400" b="1" dirty="0">
                <a:latin typeface="Arial" pitchFamily="34" charset="0"/>
                <a:cs typeface="Arial" pitchFamily="34" charset="0"/>
              </a:rPr>
              <a:t>директора</a:t>
            </a:r>
          </a:p>
          <a:p>
            <a:pPr fontAlgn="t"/>
            <a:r>
              <a:rPr lang="ru-RU" sz="2400" b="1" dirty="0">
                <a:latin typeface="Arial" pitchFamily="34" charset="0"/>
                <a:cs typeface="Arial" pitchFamily="34" charset="0"/>
              </a:rPr>
              <a:t>доктора</a:t>
            </a:r>
          </a:p>
          <a:p>
            <a:pPr fontAlgn="t"/>
            <a:r>
              <a:rPr lang="ru-RU" sz="2400" b="1" dirty="0">
                <a:latin typeface="Arial" pitchFamily="34" charset="0"/>
                <a:cs typeface="Arial" pitchFamily="34" charset="0"/>
              </a:rPr>
              <a:t>катера</a:t>
            </a:r>
          </a:p>
          <a:p>
            <a:pPr fontAlgn="t"/>
            <a:r>
              <a:rPr lang="ru-RU" sz="2400" b="1" dirty="0">
                <a:latin typeface="Arial" pitchFamily="34" charset="0"/>
                <a:cs typeface="Arial" pitchFamily="34" charset="0"/>
              </a:rPr>
              <a:t>кителя</a:t>
            </a:r>
          </a:p>
          <a:p>
            <a:pPr fontAlgn="t"/>
            <a:r>
              <a:rPr lang="ru-RU" sz="2400" b="1" dirty="0">
                <a:latin typeface="Arial" pitchFamily="34" charset="0"/>
                <a:cs typeface="Arial" pitchFamily="34" charset="0"/>
              </a:rPr>
              <a:t>колокола</a:t>
            </a:r>
          </a:p>
          <a:p>
            <a:pPr fontAlgn="t"/>
            <a:r>
              <a:rPr lang="ru-RU" sz="2400" b="1" dirty="0">
                <a:latin typeface="Arial" pitchFamily="34" charset="0"/>
                <a:cs typeface="Arial" pitchFamily="34" charset="0"/>
              </a:rPr>
              <a:t>кузова</a:t>
            </a:r>
          </a:p>
          <a:p>
            <a:pPr fontAlgn="t"/>
            <a:r>
              <a:rPr lang="ru-RU" sz="2400" b="1" dirty="0">
                <a:latin typeface="Arial" pitchFamily="34" charset="0"/>
                <a:cs typeface="Arial" pitchFamily="34" charset="0"/>
              </a:rPr>
              <a:t>купола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72264" y="2214554"/>
            <a:ext cx="2068130" cy="3416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fontAlgn="t"/>
            <a:r>
              <a:rPr lang="ru-RU" sz="2400" b="1" dirty="0">
                <a:latin typeface="Arial" pitchFamily="34" charset="0"/>
                <a:cs typeface="Arial" pitchFamily="34" charset="0"/>
              </a:rPr>
              <a:t>округа</a:t>
            </a:r>
          </a:p>
          <a:p>
            <a:pPr fontAlgn="t"/>
            <a:r>
              <a:rPr lang="ru-RU" sz="2400" b="1" dirty="0">
                <a:latin typeface="Arial" pitchFamily="34" charset="0"/>
                <a:cs typeface="Arial" pitchFamily="34" charset="0"/>
              </a:rPr>
              <a:t>ордера</a:t>
            </a:r>
          </a:p>
          <a:p>
            <a:pPr fontAlgn="t"/>
            <a:r>
              <a:rPr lang="ru-RU" sz="2400" b="1" dirty="0">
                <a:latin typeface="Arial" pitchFamily="34" charset="0"/>
                <a:cs typeface="Arial" pitchFamily="34" charset="0"/>
              </a:rPr>
              <a:t>отпуска</a:t>
            </a:r>
          </a:p>
          <a:p>
            <a:pPr fontAlgn="t"/>
            <a:r>
              <a:rPr lang="ru-RU" sz="2400" b="1" dirty="0">
                <a:latin typeface="Arial" pitchFamily="34" charset="0"/>
                <a:cs typeface="Arial" pitchFamily="34" charset="0"/>
              </a:rPr>
              <a:t>паспорта</a:t>
            </a:r>
          </a:p>
          <a:p>
            <a:pPr fontAlgn="t"/>
            <a:r>
              <a:rPr lang="ru-RU" sz="2400" b="1" dirty="0">
                <a:latin typeface="Arial" pitchFamily="34" charset="0"/>
                <a:cs typeface="Arial" pitchFamily="34" charset="0"/>
              </a:rPr>
              <a:t>повара</a:t>
            </a:r>
          </a:p>
          <a:p>
            <a:pPr fontAlgn="t"/>
            <a:r>
              <a:rPr lang="ru-RU" sz="2400" b="1" dirty="0">
                <a:latin typeface="Arial" pitchFamily="34" charset="0"/>
                <a:cs typeface="Arial" pitchFamily="34" charset="0"/>
              </a:rPr>
              <a:t>погреба</a:t>
            </a:r>
          </a:p>
          <a:p>
            <a:pPr fontAlgn="t"/>
            <a:r>
              <a:rPr lang="ru-RU" sz="2400" b="1" dirty="0">
                <a:latin typeface="Arial" pitchFamily="34" charset="0"/>
                <a:cs typeface="Arial" pitchFamily="34" charset="0"/>
              </a:rPr>
              <a:t>профессора</a:t>
            </a:r>
          </a:p>
          <a:p>
            <a:pPr fontAlgn="t"/>
            <a:r>
              <a:rPr lang="ru-RU" sz="2400" b="1" dirty="0">
                <a:latin typeface="Arial" pitchFamily="34" charset="0"/>
                <a:cs typeface="Arial" pitchFamily="34" charset="0"/>
              </a:rPr>
              <a:t>сорта</a:t>
            </a:r>
          </a:p>
          <a:p>
            <a:pPr fontAlgn="t"/>
            <a:r>
              <a:rPr lang="ru-RU" sz="2400" b="1" dirty="0">
                <a:latin typeface="Arial" pitchFamily="34" charset="0"/>
                <a:cs typeface="Arial" pitchFamily="34" charset="0"/>
              </a:rPr>
              <a:t>штемпеля</a:t>
            </a:r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/>
          <a:srcRect l="44409"/>
          <a:stretch>
            <a:fillRect/>
          </a:stretch>
        </p:blipFill>
        <p:spPr bwMode="auto">
          <a:xfrm>
            <a:off x="6771821" y="0"/>
            <a:ext cx="2372179" cy="14881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2214546" y="357166"/>
            <a:ext cx="45099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Существительные мужского рода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менительный падеж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D:\Documents\Мамик\Мамик 1\Шаблоны ppt\Фон для презентации. 100 штук\My_new_fons_next 100\32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1000100" y="285728"/>
            <a:ext cx="7072362" cy="121444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 смысла – к форме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(выбор формы на </a:t>
            </a:r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-а-(-я-)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или на </a:t>
            </a:r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2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ы</a:t>
            </a:r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-(-и-)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зависит от смысла)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7158" y="3714752"/>
            <a:ext cx="5286412" cy="707886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8100000" scaled="0"/>
            <a:tileRect/>
          </a:grad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корпус</a:t>
            </a: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ы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(туловища)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корпус</a:t>
            </a: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(здания, войсковые соединения)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 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2285992"/>
            <a:ext cx="6286544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лагер</a:t>
            </a: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(общественно-политические группировки)</a:t>
            </a:r>
            <a:endParaRPr lang="ru-RU" sz="2000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лагер</a:t>
            </a: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(спортивные, туристические, военные)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7158" y="5143512"/>
            <a:ext cx="3357586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i="1" dirty="0" err="1" smtClean="0">
                <a:latin typeface="Arial" pitchFamily="34" charset="0"/>
                <a:cs typeface="Arial" pitchFamily="34" charset="0"/>
              </a:rPr>
              <a:t>пояс</a:t>
            </a:r>
            <a:r>
              <a:rPr lang="ru-RU" sz="20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ы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(географические)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пояс</a:t>
            </a: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(части одежды)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7158" y="3000372"/>
            <a:ext cx="6072230" cy="707886"/>
          </a:xfrm>
          <a:prstGeom prst="rect">
            <a:avLst/>
          </a:prstGeom>
          <a:solidFill>
            <a:srgbClr val="E8E898"/>
          </a:solid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орден</a:t>
            </a: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ы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организация с определенным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уставом) </a:t>
            </a:r>
          </a:p>
          <a:p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орден</a:t>
            </a: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(награды)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57158" y="4429132"/>
            <a:ext cx="4786346" cy="707886"/>
          </a:xfrm>
          <a:prstGeom prst="rect">
            <a:avLst/>
          </a:prstGeom>
          <a:solidFill>
            <a:srgbClr val="FFCCFF"/>
          </a:solidFill>
          <a:ln w="381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образ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ы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(обобщенное представление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образ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(то же, что икона)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57158" y="1571612"/>
            <a:ext cx="6858048" cy="707886"/>
          </a:xfrm>
          <a:prstGeom prst="rect">
            <a:avLst/>
          </a:prstGeom>
          <a:solidFill>
            <a:srgbClr val="FFFFCC"/>
          </a:solidFill>
          <a:ln w="381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пропуск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(что-нибудь пропущенное, недосмотренное)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пропуск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(документ на право входа куда-либо)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57158" y="5857892"/>
            <a:ext cx="3714776" cy="707886"/>
          </a:xfrm>
          <a:prstGeom prst="rect">
            <a:avLst/>
          </a:prstGeom>
          <a:solidFill>
            <a:srgbClr val="CCECFF"/>
          </a:solidFill>
          <a:ln w="381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учител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(глава учения)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учител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(преподаватель)</a:t>
            </a: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4"/>
          <a:srcRect l="44409"/>
          <a:stretch>
            <a:fillRect/>
          </a:stretch>
        </p:blipFill>
        <p:spPr bwMode="auto">
          <a:xfrm>
            <a:off x="5572132" y="4286256"/>
            <a:ext cx="3007584" cy="188680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  <p:bldP spid="14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D:\Documents\Мамик\Мамик 1\Шаблоны ppt\Фон для презентации. 100 штук\My_new_fons_next 100\32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1000100" y="285728"/>
            <a:ext cx="7072362" cy="114300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 смысла – к форме</a:t>
            </a:r>
            <a:r>
              <a:rPr lang="ru-RU" sz="2400" dirty="0" smtClean="0"/>
              <a:t> 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(при другом соотношении окончаний)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8596" y="2786058"/>
            <a:ext cx="6286544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кóрн</a:t>
            </a:r>
            <a:r>
              <a:rPr lang="ru-RU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(у растений; термин в математике) </a:t>
            </a:r>
          </a:p>
          <a:p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корéнь</a:t>
            </a:r>
            <a:r>
              <a:rPr lang="ru-RU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(овощи)</a:t>
            </a:r>
            <a:endParaRPr lang="ru-RU" sz="20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96" y="5214950"/>
            <a:ext cx="3357586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лист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ы́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(в книге)	</a:t>
            </a:r>
          </a:p>
          <a:p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лúсть</a:t>
            </a:r>
            <a:r>
              <a:rPr lang="ru-RU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(на дереве)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596" y="3643314"/>
            <a:ext cx="6072230" cy="707886"/>
          </a:xfrm>
          <a:prstGeom prst="rect">
            <a:avLst/>
          </a:prstGeom>
          <a:solidFill>
            <a:srgbClr val="E8E898"/>
          </a:solid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муж</a:t>
            </a:r>
            <a:r>
              <a:rPr lang="ru-RU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ú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(государственные деятели)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мужь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я́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(в семье)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28596" y="4429132"/>
            <a:ext cx="4786346" cy="707886"/>
          </a:xfrm>
          <a:prstGeom prst="rect">
            <a:avLst/>
          </a:prstGeom>
          <a:solidFill>
            <a:srgbClr val="FFCCFF"/>
          </a:solidFill>
          <a:ln w="381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сын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ы́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(родины)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сыновь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я́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(у родителей)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28596" y="1928802"/>
            <a:ext cx="6858048" cy="707886"/>
          </a:xfrm>
          <a:prstGeom prst="rect">
            <a:avLst/>
          </a:prstGeom>
          <a:solidFill>
            <a:srgbClr val="FFFFCC"/>
          </a:solidFill>
          <a:ln w="381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зýб</a:t>
            </a:r>
            <a:r>
              <a:rPr lang="ru-RU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ы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(у животных)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зубь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(у пилы, у бороны) </a:t>
            </a:r>
            <a:r>
              <a:rPr lang="ru-RU" sz="2000" dirty="0" smtClean="0"/>
              <a:t>	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4"/>
          <a:srcRect l="44409"/>
          <a:stretch>
            <a:fillRect/>
          </a:stretch>
        </p:blipFill>
        <p:spPr bwMode="auto">
          <a:xfrm>
            <a:off x="5786446" y="4572008"/>
            <a:ext cx="3007584" cy="188680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D:\Documents\Мамик\Мамик 1\Шаблоны ppt\Фон для презентации. 100 штук\My_new_fons_next 100\32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95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1714480" y="428604"/>
            <a:ext cx="5214974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Смысловое различие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1928802"/>
          <a:ext cx="8429684" cy="2712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14842"/>
                <a:gridCol w="42148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существительные, образующие множественное число при помощи окончания -а(-я)</a:t>
                      </a:r>
                      <a:endParaRPr lang="ru-RU" sz="2000" i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существительные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с окончанием -</a:t>
                      </a:r>
                      <a:r>
                        <a:rPr lang="ru-RU" sz="2000" b="0" i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ы</a:t>
                      </a:r>
                      <a:r>
                        <a:rPr lang="ru-RU" sz="2000" b="0" i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-(-и), употребляющиеся только во множественном числе</a:t>
                      </a:r>
                      <a:endParaRPr lang="ru-RU" sz="2000" b="0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latin typeface="Arial" pitchFamily="34" charset="0"/>
                          <a:cs typeface="Arial" pitchFamily="34" charset="0"/>
                        </a:rPr>
                        <a:t>провод</a:t>
                      </a:r>
                      <a:r>
                        <a:rPr lang="ru-RU" sz="20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á</a:t>
                      </a: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 (электрические)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000" b="1" dirty="0" err="1" smtClean="0">
                          <a:latin typeface="Arial" pitchFamily="34" charset="0"/>
                          <a:cs typeface="Arial" pitchFamily="34" charset="0"/>
                        </a:rPr>
                        <a:t>прóвод</a:t>
                      </a:r>
                      <a:r>
                        <a:rPr lang="ru-RU" sz="20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ы</a:t>
                      </a: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 (при отъезде)</a:t>
                      </a:r>
                    </a:p>
                    <a:p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latin typeface="Arial" pitchFamily="34" charset="0"/>
                          <a:cs typeface="Arial" pitchFamily="34" charset="0"/>
                        </a:rPr>
                        <a:t>счет</a:t>
                      </a:r>
                      <a:r>
                        <a:rPr lang="ru-RU" sz="20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á</a:t>
                      </a: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 (документы)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счёт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ы</a:t>
                      </a: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 (прибор; взаимные отношения)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 l="44409"/>
          <a:stretch>
            <a:fillRect/>
          </a:stretch>
        </p:blipFill>
        <p:spPr bwMode="auto">
          <a:xfrm>
            <a:off x="5786446" y="4643446"/>
            <a:ext cx="3007584" cy="188680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D:\Documents\Мамик\Мамик 1\Шаблоны ppt\Фон для презентации. 100 штук\My_new_fons_next 100\32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95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28662" y="285728"/>
            <a:ext cx="7405169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5F9127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Равноправные варианты существительных </a:t>
            </a:r>
          </a:p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мужского рода множественного числа </a:t>
            </a:r>
            <a:endParaRPr lang="ru-RU" sz="24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85720" y="1142984"/>
            <a:ext cx="3571900" cy="150019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285860"/>
            <a:ext cx="29289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dirty="0" smtClean="0">
                <a:latin typeface="Arial" pitchFamily="34" charset="0"/>
                <a:cs typeface="Arial" pitchFamily="34" charset="0"/>
              </a:rPr>
              <a:t>бу́нкер</a:t>
            </a:r>
            <a:r>
              <a:rPr lang="vi-VN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ы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 – бункер</a:t>
            </a:r>
            <a:r>
              <a:rPr lang="vi-VN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а́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пе́кар</a:t>
            </a:r>
            <a:r>
              <a:rPr lang="vi-VN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 – пекар</a:t>
            </a:r>
            <a:r>
              <a:rPr lang="vi-VN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я́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во́рох</a:t>
            </a:r>
            <a:r>
              <a:rPr lang="vi-VN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 – ворох</a:t>
            </a:r>
            <a:r>
              <a:rPr lang="vi-VN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а́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12" name="Овал 11"/>
          <p:cNvSpPr/>
          <p:nvPr/>
        </p:nvSpPr>
        <p:spPr>
          <a:xfrm>
            <a:off x="4143372" y="1142984"/>
            <a:ext cx="3571900" cy="150019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429124" y="1285860"/>
            <a:ext cx="33575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</a:t>
            </a:r>
            <a:r>
              <a:rPr lang="vi-VN" sz="2400" dirty="0" smtClean="0"/>
              <a:t>сле́сар</a:t>
            </a:r>
            <a:r>
              <a:rPr lang="vi-VN" sz="2400" dirty="0" smtClean="0">
                <a:solidFill>
                  <a:srgbClr val="C00000"/>
                </a:solidFill>
              </a:rPr>
              <a:t>и</a:t>
            </a:r>
            <a:r>
              <a:rPr lang="vi-VN" sz="2400" dirty="0" smtClean="0"/>
              <a:t> – слесар</a:t>
            </a:r>
            <a:r>
              <a:rPr lang="vi-VN" sz="2400" dirty="0" smtClean="0">
                <a:solidFill>
                  <a:srgbClr val="C00000"/>
                </a:solidFill>
              </a:rPr>
              <a:t>я́</a:t>
            </a:r>
          </a:p>
          <a:p>
            <a:r>
              <a:rPr lang="vi-VN" sz="2400" dirty="0" smtClean="0"/>
              <a:t>кре́йсер</a:t>
            </a:r>
            <a:r>
              <a:rPr lang="vi-VN" sz="2400" dirty="0" smtClean="0">
                <a:solidFill>
                  <a:srgbClr val="C00000"/>
                </a:solidFill>
              </a:rPr>
              <a:t>ы</a:t>
            </a:r>
            <a:r>
              <a:rPr lang="vi-VN" sz="2400" dirty="0" smtClean="0"/>
              <a:t> – крейсер</a:t>
            </a:r>
            <a:r>
              <a:rPr lang="vi-VN" sz="2400" dirty="0" smtClean="0">
                <a:solidFill>
                  <a:srgbClr val="C00000"/>
                </a:solidFill>
              </a:rPr>
              <a:t>а́</a:t>
            </a:r>
          </a:p>
          <a:p>
            <a:r>
              <a:rPr lang="ru-RU" sz="2400" dirty="0" smtClean="0"/>
              <a:t>     </a:t>
            </a:r>
            <a:r>
              <a:rPr lang="vi-VN" sz="2400" dirty="0" smtClean="0"/>
              <a:t>то́кар</a:t>
            </a:r>
            <a:r>
              <a:rPr lang="vi-VN" sz="2400" dirty="0" smtClean="0">
                <a:solidFill>
                  <a:srgbClr val="C00000"/>
                </a:solidFill>
              </a:rPr>
              <a:t>и</a:t>
            </a:r>
            <a:r>
              <a:rPr lang="vi-VN" sz="2400" dirty="0" smtClean="0"/>
              <a:t> – токар</a:t>
            </a:r>
            <a:r>
              <a:rPr lang="vi-VN" sz="2400" dirty="0" smtClean="0">
                <a:solidFill>
                  <a:srgbClr val="C00000"/>
                </a:solidFill>
              </a:rPr>
              <a:t>я́</a:t>
            </a:r>
          </a:p>
        </p:txBody>
      </p:sp>
      <p:sp>
        <p:nvSpPr>
          <p:cNvPr id="13" name="Овал 12"/>
          <p:cNvSpPr/>
          <p:nvPr/>
        </p:nvSpPr>
        <p:spPr>
          <a:xfrm>
            <a:off x="4286248" y="2857496"/>
            <a:ext cx="4357718" cy="1643074"/>
          </a:xfrm>
          <a:prstGeom prst="ellipse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429124" y="3143248"/>
            <a:ext cx="43577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</a:t>
            </a:r>
            <a:r>
              <a:rPr lang="vi-VN" sz="2400" dirty="0" smtClean="0"/>
              <a:t>реда́ктор</a:t>
            </a:r>
            <a:r>
              <a:rPr lang="vi-VN" sz="2400" dirty="0" smtClean="0">
                <a:solidFill>
                  <a:srgbClr val="C00000"/>
                </a:solidFill>
              </a:rPr>
              <a:t>ы</a:t>
            </a:r>
            <a:r>
              <a:rPr lang="vi-VN" sz="2400" dirty="0" smtClean="0"/>
              <a:t> – редактор</a:t>
            </a:r>
            <a:r>
              <a:rPr lang="vi-VN" sz="2400" dirty="0" smtClean="0">
                <a:solidFill>
                  <a:srgbClr val="C00000"/>
                </a:solidFill>
              </a:rPr>
              <a:t>а́</a:t>
            </a:r>
          </a:p>
          <a:p>
            <a:r>
              <a:rPr lang="vi-VN" sz="2400" dirty="0" smtClean="0"/>
              <a:t>инстру́ктор</a:t>
            </a:r>
            <a:r>
              <a:rPr lang="vi-VN" sz="2400" dirty="0" smtClean="0">
                <a:solidFill>
                  <a:srgbClr val="C00000"/>
                </a:solidFill>
              </a:rPr>
              <a:t>ы</a:t>
            </a:r>
            <a:r>
              <a:rPr lang="vi-VN" sz="2400" dirty="0" smtClean="0"/>
              <a:t> – инструктор</a:t>
            </a:r>
            <a:r>
              <a:rPr lang="vi-VN" sz="2400" dirty="0" smtClean="0">
                <a:solidFill>
                  <a:srgbClr val="C00000"/>
                </a:solidFill>
              </a:rPr>
              <a:t>а́</a:t>
            </a:r>
          </a:p>
          <a:p>
            <a:r>
              <a:rPr lang="ru-RU" sz="2400" dirty="0" smtClean="0"/>
              <a:t>         </a:t>
            </a:r>
            <a:r>
              <a:rPr lang="vi-VN" sz="2400" dirty="0" smtClean="0"/>
              <a:t>се́ктор</a:t>
            </a:r>
            <a:r>
              <a:rPr lang="vi-VN" sz="2400" dirty="0" smtClean="0">
                <a:solidFill>
                  <a:srgbClr val="C00000"/>
                </a:solidFill>
              </a:rPr>
              <a:t>ы</a:t>
            </a:r>
            <a:r>
              <a:rPr lang="vi-VN" sz="2400" dirty="0" smtClean="0"/>
              <a:t> – сектор</a:t>
            </a:r>
            <a:r>
              <a:rPr lang="vi-VN" sz="2400" dirty="0" smtClean="0">
                <a:solidFill>
                  <a:srgbClr val="C00000"/>
                </a:solidFill>
              </a:rPr>
              <a:t>а́</a:t>
            </a:r>
          </a:p>
        </p:txBody>
      </p:sp>
      <p:sp>
        <p:nvSpPr>
          <p:cNvPr id="14" name="Овал 13"/>
          <p:cNvSpPr/>
          <p:nvPr/>
        </p:nvSpPr>
        <p:spPr>
          <a:xfrm>
            <a:off x="285720" y="2857496"/>
            <a:ext cx="3786214" cy="1928826"/>
          </a:xfrm>
          <a:prstGeom prst="ellipse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3000372"/>
            <a:ext cx="31432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 </a:t>
            </a:r>
            <a:r>
              <a:rPr lang="vi-VN" sz="2400" dirty="0" smtClean="0"/>
              <a:t>ку́зов</a:t>
            </a:r>
            <a:r>
              <a:rPr lang="vi-VN" sz="2400" dirty="0" smtClean="0">
                <a:solidFill>
                  <a:srgbClr val="C00000"/>
                </a:solidFill>
              </a:rPr>
              <a:t>ы</a:t>
            </a:r>
            <a:r>
              <a:rPr lang="vi-VN" sz="2400" dirty="0" smtClean="0"/>
              <a:t> – кузов</a:t>
            </a:r>
            <a:r>
              <a:rPr lang="vi-VN" sz="2400" dirty="0" smtClean="0">
                <a:solidFill>
                  <a:srgbClr val="C00000"/>
                </a:solidFill>
              </a:rPr>
              <a:t>а́</a:t>
            </a:r>
            <a:r>
              <a:rPr lang="vi-VN" sz="2400" dirty="0" smtClean="0"/>
              <a:t>	</a:t>
            </a:r>
          </a:p>
          <a:p>
            <a:r>
              <a:rPr lang="ru-RU" sz="2400" dirty="0" smtClean="0"/>
              <a:t>       </a:t>
            </a:r>
            <a:r>
              <a:rPr lang="vi-VN" sz="2400" dirty="0" smtClean="0"/>
              <a:t>це́х</a:t>
            </a:r>
            <a:r>
              <a:rPr lang="vi-VN" sz="2400" dirty="0" smtClean="0">
                <a:solidFill>
                  <a:srgbClr val="C00000"/>
                </a:solidFill>
              </a:rPr>
              <a:t>и </a:t>
            </a:r>
            <a:r>
              <a:rPr lang="vi-VN" sz="2400" dirty="0" smtClean="0"/>
              <a:t>– цех</a:t>
            </a:r>
            <a:r>
              <a:rPr lang="vi-VN" sz="2400" dirty="0" smtClean="0">
                <a:solidFill>
                  <a:srgbClr val="C00000"/>
                </a:solidFill>
              </a:rPr>
              <a:t>а́</a:t>
            </a:r>
          </a:p>
          <a:p>
            <a:r>
              <a:rPr lang="ru-RU" sz="2400" dirty="0" smtClean="0"/>
              <a:t> </a:t>
            </a:r>
            <a:r>
              <a:rPr lang="vi-VN" sz="2400" dirty="0" smtClean="0"/>
              <a:t>не́вод</a:t>
            </a:r>
            <a:r>
              <a:rPr lang="vi-VN" sz="2400" dirty="0" smtClean="0">
                <a:solidFill>
                  <a:srgbClr val="C00000"/>
                </a:solidFill>
              </a:rPr>
              <a:t>ы</a:t>
            </a:r>
            <a:r>
              <a:rPr lang="vi-VN" sz="2400" dirty="0" smtClean="0"/>
              <a:t> – невод</a:t>
            </a:r>
            <a:r>
              <a:rPr lang="vi-VN" sz="2400" dirty="0" smtClean="0">
                <a:solidFill>
                  <a:srgbClr val="C00000"/>
                </a:solidFill>
              </a:rPr>
              <a:t>а́</a:t>
            </a:r>
            <a:r>
              <a:rPr lang="vi-VN" sz="2400" dirty="0" smtClean="0"/>
              <a:t>	</a:t>
            </a:r>
          </a:p>
          <a:p>
            <a:r>
              <a:rPr lang="vi-VN" sz="2400" dirty="0" smtClean="0"/>
              <a:t>я́стреб</a:t>
            </a:r>
            <a:r>
              <a:rPr lang="vi-VN" sz="2400" dirty="0" smtClean="0">
                <a:solidFill>
                  <a:srgbClr val="C00000"/>
                </a:solidFill>
              </a:rPr>
              <a:t>ы</a:t>
            </a:r>
            <a:r>
              <a:rPr lang="vi-VN" sz="2400" dirty="0" smtClean="0"/>
              <a:t> – ястреб</a:t>
            </a:r>
            <a:r>
              <a:rPr lang="vi-VN" sz="2400" dirty="0" smtClean="0">
                <a:solidFill>
                  <a:srgbClr val="C00000"/>
                </a:solidFill>
              </a:rPr>
              <a:t>а́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429124" y="4857760"/>
            <a:ext cx="4357718" cy="1500198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714876" y="4929198"/>
            <a:ext cx="42148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400" dirty="0" smtClean="0"/>
              <a:t>го́д</a:t>
            </a:r>
            <a:r>
              <a:rPr lang="vi-VN" sz="2400" dirty="0" smtClean="0">
                <a:solidFill>
                  <a:srgbClr val="C00000"/>
                </a:solidFill>
              </a:rPr>
              <a:t>ы</a:t>
            </a:r>
            <a:r>
              <a:rPr lang="vi-VN" sz="2400" dirty="0" smtClean="0"/>
              <a:t> – год</a:t>
            </a:r>
            <a:r>
              <a:rPr lang="vi-VN" sz="2400" dirty="0" smtClean="0">
                <a:solidFill>
                  <a:srgbClr val="C00000"/>
                </a:solidFill>
              </a:rPr>
              <a:t>а́</a:t>
            </a:r>
            <a:r>
              <a:rPr lang="vi-VN" sz="2400" dirty="0" smtClean="0"/>
              <a:t>	</a:t>
            </a:r>
          </a:p>
          <a:p>
            <a:r>
              <a:rPr lang="vi-VN" sz="2400" dirty="0" smtClean="0"/>
              <a:t>проже́ктор</a:t>
            </a:r>
            <a:r>
              <a:rPr lang="vi-VN" sz="2400" dirty="0" smtClean="0">
                <a:solidFill>
                  <a:srgbClr val="C00000"/>
                </a:solidFill>
              </a:rPr>
              <a:t>ы</a:t>
            </a:r>
            <a:r>
              <a:rPr lang="vi-VN" sz="2400" dirty="0" smtClean="0"/>
              <a:t> – прожектор</a:t>
            </a:r>
            <a:r>
              <a:rPr lang="vi-VN" sz="2400" dirty="0" smtClean="0">
                <a:solidFill>
                  <a:srgbClr val="C00000"/>
                </a:solidFill>
              </a:rPr>
              <a:t>а́</a:t>
            </a:r>
          </a:p>
          <a:p>
            <a:r>
              <a:rPr lang="vi-VN" sz="2400" dirty="0" smtClean="0"/>
              <a:t>инспе́ктор</a:t>
            </a:r>
            <a:r>
              <a:rPr lang="vi-VN" sz="2400" dirty="0" smtClean="0">
                <a:solidFill>
                  <a:srgbClr val="C00000"/>
                </a:solidFill>
              </a:rPr>
              <a:t>ы</a:t>
            </a:r>
            <a:r>
              <a:rPr lang="vi-VN" sz="2400" dirty="0" smtClean="0"/>
              <a:t> – инспектор</a:t>
            </a:r>
            <a:r>
              <a:rPr lang="vi-VN" sz="2400" dirty="0" smtClean="0">
                <a:solidFill>
                  <a:srgbClr val="C00000"/>
                </a:solidFill>
              </a:rPr>
              <a:t>а́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142844" y="4857760"/>
            <a:ext cx="4214874" cy="1571636"/>
          </a:xfrm>
          <a:prstGeom prst="ellipse">
            <a:avLst/>
          </a:prstGeom>
          <a:solidFill>
            <a:srgbClr val="B4FE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5143512"/>
            <a:ext cx="40719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dirty="0" smtClean="0"/>
              <a:t>корре́ктор</a:t>
            </a:r>
            <a:r>
              <a:rPr lang="vi-VN" sz="2400" dirty="0" smtClean="0">
                <a:solidFill>
                  <a:srgbClr val="C00000"/>
                </a:solidFill>
              </a:rPr>
              <a:t>ы</a:t>
            </a:r>
            <a:r>
              <a:rPr lang="vi-VN" sz="2400" dirty="0" smtClean="0"/>
              <a:t> – корректор</a:t>
            </a:r>
            <a:r>
              <a:rPr lang="vi-VN" sz="2400" dirty="0" smtClean="0">
                <a:solidFill>
                  <a:srgbClr val="C00000"/>
                </a:solidFill>
              </a:rPr>
              <a:t>а́</a:t>
            </a:r>
            <a:r>
              <a:rPr lang="vi-VN" sz="2400" dirty="0" smtClean="0"/>
              <a:t>	</a:t>
            </a:r>
          </a:p>
          <a:p>
            <a:r>
              <a:rPr lang="ru-RU" sz="2400" dirty="0" smtClean="0"/>
              <a:t>        </a:t>
            </a:r>
            <a:r>
              <a:rPr lang="vi-VN" sz="2400" dirty="0" smtClean="0"/>
              <a:t>ску́тер</a:t>
            </a:r>
            <a:r>
              <a:rPr lang="vi-VN" sz="2400" dirty="0" smtClean="0">
                <a:solidFill>
                  <a:srgbClr val="C00000"/>
                </a:solidFill>
              </a:rPr>
              <a:t>ы</a:t>
            </a:r>
            <a:r>
              <a:rPr lang="vi-VN" sz="2400" dirty="0" smtClean="0"/>
              <a:t> – скутер</a:t>
            </a:r>
            <a:r>
              <a:rPr lang="vi-VN" sz="2400" dirty="0" smtClean="0">
                <a:solidFill>
                  <a:srgbClr val="C00000"/>
                </a:solidFill>
              </a:rPr>
              <a:t>а́</a:t>
            </a:r>
          </a:p>
          <a:p>
            <a:r>
              <a:rPr lang="ru-RU" sz="2400" dirty="0" smtClean="0"/>
              <a:t>         </a:t>
            </a:r>
            <a:r>
              <a:rPr lang="vi-VN" sz="2400" dirty="0" smtClean="0"/>
              <a:t>ко́роб</a:t>
            </a:r>
            <a:r>
              <a:rPr lang="vi-VN" sz="2400" dirty="0" smtClean="0">
                <a:solidFill>
                  <a:srgbClr val="C00000"/>
                </a:solidFill>
              </a:rPr>
              <a:t>ы</a:t>
            </a:r>
            <a:r>
              <a:rPr lang="vi-VN" sz="2400" dirty="0" smtClean="0"/>
              <a:t> – короб</a:t>
            </a:r>
            <a:r>
              <a:rPr lang="vi-VN" sz="2400" dirty="0" smtClean="0">
                <a:solidFill>
                  <a:srgbClr val="C00000"/>
                </a:solidFill>
              </a:rPr>
              <a:t>а́</a:t>
            </a:r>
            <a:r>
              <a:rPr lang="vi-VN" sz="2400" dirty="0" smtClean="0"/>
              <a:t>	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003704">
            <a:off x="2673451" y="1462161"/>
            <a:ext cx="3286125" cy="4775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1" animBg="1"/>
      <p:bldP spid="1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:\Documents\Мамик\Мамик 1\Шаблоны ppt\Фон для презентации. 100 штук\My_new_fons_next 100\32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953"/>
            <a:ext cx="9144000" cy="685895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28596" y="285728"/>
            <a:ext cx="8286808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Какое слово в форме именительного падежа множественного числа имеет окончание -Ы (-И)?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1285860"/>
            <a:ext cx="31432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а)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договор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б)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вексель</a:t>
            </a: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в)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паспорт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г)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профессор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86314" y="1357298"/>
            <a:ext cx="264320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)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отпуск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б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)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округ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)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парус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г)  бухгалтер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3286124"/>
            <a:ext cx="8143932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Укажите пример с ошибкой в образовании формы слова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4286256"/>
            <a:ext cx="392909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1) острова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2) повара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3) корректоры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4) темно-синие тоны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072066" y="4286256"/>
            <a:ext cx="27146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1) офицеры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2) договоры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3) шофера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4) лидеры 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/>
          <a:srcRect l="44409"/>
          <a:stretch>
            <a:fillRect/>
          </a:stretch>
        </p:blipFill>
        <p:spPr bwMode="auto">
          <a:xfrm>
            <a:off x="6517659" y="1071546"/>
            <a:ext cx="2626341" cy="164763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7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D:\Documents\Мамик\Мамик 1\Шаблоны ppt\Фон для презентации. 100 штук\My_new_fons_next 100\32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953"/>
            <a:ext cx="9144000" cy="685895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28596" y="428604"/>
            <a:ext cx="83582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Вставьте правильный вариант окончания формы множественного числа существительного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357299"/>
            <a:ext cx="85725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3038"/>
            <a:r>
              <a:rPr lang="ru-RU" dirty="0" smtClean="0"/>
              <a:t>  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1) Медали и орден... являются символами не только боевых заслуг.</a:t>
            </a:r>
          </a:p>
          <a:p>
            <a:pPr indent="173038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2) Для проведения бесед и докладов были приглашены опытные лектор... .</a:t>
            </a:r>
          </a:p>
          <a:p>
            <a:pPr indent="173038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3) На холсте Левитана нежные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голубые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тон... неба передают прозрачность утреннего воздуха.</a:t>
            </a:r>
          </a:p>
          <a:p>
            <a:pPr indent="173038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4) Выбор... губернатора области показывают, что многие политические противники заключают договор... о сотрудничестве.</a:t>
            </a:r>
          </a:p>
          <a:p>
            <a:pPr indent="173038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5) В летнее время у многих людей начинаются отпуск... .</a:t>
            </a:r>
          </a:p>
          <a:p>
            <a:pPr marL="266700" indent="-93663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6) В нашем кондитерском отделе всегда свежие торт... .      7) Многие цех... завода переориентированы на выпуск новой продукции.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D:\Documents\Мамик\Мамик 1\Шаблоны ppt\Фон для презентации. 100 штук\My_new_fons_next 100\32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953"/>
            <a:ext cx="9144000" cy="685895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14414" y="1285860"/>
            <a:ext cx="672049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Домашнее задание</a:t>
            </a:r>
          </a:p>
          <a:p>
            <a:pPr algn="ctr"/>
            <a:endParaRPr lang="ru-RU" sz="5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§ 37 </a:t>
            </a:r>
          </a:p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упр. 203</a:t>
            </a:r>
            <a:endParaRPr lang="ru-RU" sz="5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l="44409"/>
          <a:stretch>
            <a:fillRect/>
          </a:stretch>
        </p:blipFill>
        <p:spPr bwMode="auto">
          <a:xfrm>
            <a:off x="5572132" y="4500570"/>
            <a:ext cx="3007584" cy="188680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20а</Template>
  <TotalTime>358</TotalTime>
  <Words>413</Words>
  <Application>Microsoft Office PowerPoint</Application>
  <PresentationFormat>Экран (4:3)</PresentationFormat>
  <Paragraphs>129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20а</vt:lpstr>
      <vt:lpstr>Именительный падеж множественного числа существительных мужского рода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Ахметшина</dc:creator>
  <cp:lastModifiedBy>Ахметшина</cp:lastModifiedBy>
  <cp:revision>37</cp:revision>
  <dcterms:created xsi:type="dcterms:W3CDTF">2011-02-07T11:40:00Z</dcterms:created>
  <dcterms:modified xsi:type="dcterms:W3CDTF">2011-02-14T15:56:09Z</dcterms:modified>
</cp:coreProperties>
</file>