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76" r:id="rId4"/>
    <p:sldId id="277" r:id="rId5"/>
    <p:sldId id="278" r:id="rId6"/>
    <p:sldId id="279" r:id="rId7"/>
    <p:sldId id="280" r:id="rId8"/>
    <p:sldId id="281" r:id="rId9"/>
    <p:sldId id="267" r:id="rId10"/>
    <p:sldId id="275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0E4"/>
    <a:srgbClr val="FFE3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C352-A4D8-434D-9AAC-C87BFAB7F34E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C71B-8DD3-4190-BEC1-DA6285B79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D7E5-C1EB-4B59-BF06-7317EA5DA6A5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6565-8BB9-4F1B-B707-43BE855D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9509-3C83-4BAC-A53B-1F68D88008C2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B873-F662-4252-A093-E55A102CF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8BD5-A36C-4F7A-8E7F-6DA9CC733234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8A03-A05A-4546-80D0-5347BB7E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FE66-78F2-4CE0-8542-8FAB26C813F1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F3B1-00E7-4DFA-AD0C-F991A7B8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F730-1FB8-4D85-AD26-E27CE2D7C1D3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A81D-255D-4A83-9B16-E6F4E086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3A49-BCAA-45C7-A32A-983BAEA74ACF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66AB-5F00-4A7F-9C3F-BF21D099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BFDC-1796-4442-BF45-CE807A98D134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8F8E-A63B-4753-A935-37AF6654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1AC2-622A-41D5-9006-336C36AF3AFA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FEE2-52CD-4ACB-A4FC-46A0D793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8F1E-AD91-4687-8B2E-D365CB6842EF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7D91-3BE0-44A8-98FC-420EE299D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58A8-5E02-46CA-BB1F-044339B7F952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F56B-3B90-4676-8368-9196D91F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DADD52-948E-488C-B0F9-F4CEA7651E20}" type="datetimeFigureOut">
              <a:rPr lang="ru-RU"/>
              <a:pPr>
                <a:defRPr/>
              </a:pPr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44268-77FD-41B4-B1D5-28F36EF8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Понятие об имени числительном</a:t>
            </a:r>
            <a:endParaRPr lang="ru-RU" sz="48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5121"/>
          <a:stretch>
            <a:fillRect/>
          </a:stretch>
        </p:blipFill>
        <p:spPr bwMode="auto">
          <a:xfrm>
            <a:off x="285720" y="3143248"/>
            <a:ext cx="4267200" cy="33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80" y="5500702"/>
            <a:ext cx="3608808" cy="10156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Ахметшина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Н.Ю.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читель русского языка и литературы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имназия № 148 им.Сервантеса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г. Санкт-Петербург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1214422"/>
            <a:ext cx="8786873" cy="5357812"/>
          </a:xfrm>
        </p:spPr>
        <p:txBody>
          <a:bodyPr rtlCol="0">
            <a:normAutofit fontScale="25000" lnSpcReduction="20000"/>
          </a:bodyPr>
          <a:lstStyle/>
          <a:p>
            <a:pPr marL="0" indent="45085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Древнерусские имена давались не по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святцам,  а по порядку появления на свет детей. Первыми именами стали числительные. И если в крестьянской семье было семеро детей, то их могли назвать так: </a:t>
            </a:r>
            <a:r>
              <a:rPr lang="ru-RU" sz="9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Первуш</a:t>
            </a:r>
            <a:r>
              <a:rPr lang="ru-RU" sz="9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9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Второк</a:t>
            </a:r>
            <a:r>
              <a:rPr lang="ru-RU" sz="9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Третьяк, Четвертак, Пяток, Шесток, </a:t>
            </a:r>
            <a:r>
              <a:rPr lang="ru-RU" sz="9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Семый</a:t>
            </a:r>
            <a:r>
              <a:rPr lang="ru-RU" sz="9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5085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этим именам добавлялись еще и клички, например: </a:t>
            </a:r>
            <a:r>
              <a:rPr lang="ru-RU" sz="9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Ждан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Первуш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(то есть желанный первенец), 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Неждан </a:t>
            </a:r>
            <a:r>
              <a:rPr lang="ru-RU" sz="9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Семый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(то есть нежеланный седьмой ребенок), 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Крикун Пяток, Егоза Шесток, Пузан Четвертак, Веселка Третьяк.</a:t>
            </a:r>
          </a:p>
          <a:p>
            <a:pPr marL="0" indent="45085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имена числительные впоследствии стали фамилиями. </a:t>
            </a:r>
            <a:endParaRPr lang="ru-RU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428750" y="571500"/>
            <a:ext cx="4572000" cy="612775"/>
          </a:xfrm>
          <a:prstGeom prst="wedgeRoundRectCallout">
            <a:avLst>
              <a:gd name="adj1" fmla="val 87774"/>
              <a:gd name="adj2" fmla="val -3007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интересно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4676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75" y="2928938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1563" y="1071563"/>
            <a:ext cx="6786562" cy="10001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endParaRPr lang="ru-RU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4500562" y="2214554"/>
            <a:ext cx="29699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§ 108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Упр. </a:t>
            </a:r>
            <a:r>
              <a:rPr lang="ru-RU" sz="5400" b="1" dirty="0" smtClean="0">
                <a:solidFill>
                  <a:srgbClr val="002060"/>
                </a:solidFill>
              </a:rPr>
              <a:t>460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1000125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214282" y="2143116"/>
            <a:ext cx="7786718" cy="4143385"/>
          </a:xfrm>
          <a:prstGeom prst="wedgeEllipseCallout">
            <a:avLst>
              <a:gd name="adj1" fmla="val 47205"/>
              <a:gd name="adj2" fmla="val -57039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2857496"/>
            <a:ext cx="7000924" cy="3071817"/>
          </a:xfrm>
        </p:spPr>
        <p:txBody>
          <a:bodyPr rtlCol="0"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Сколько тебе лет?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В каком классе ты учишься?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Сколько в кабинете парт?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За какой партой ты сидишь?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Назови любое число до 10.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Имя числительное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Общее значение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Рисунок 4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000125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71500" y="3357563"/>
            <a:ext cx="6429375" cy="2143125"/>
          </a:xfrm>
          <a:prstGeom prst="wedgeRoundRectCallout">
            <a:avLst>
              <a:gd name="adj1" fmla="val 60205"/>
              <a:gd name="adj2" fmla="val -1191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Обозначает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число, количество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предметов и их порядок  при счете, отвечает на вопросы 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сколько? который? (какой?)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000125"/>
            <a:ext cx="421481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rot="5400000">
            <a:off x="2760663" y="868362"/>
            <a:ext cx="585788" cy="267811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16200000" flipH="1">
            <a:off x="5368132" y="939006"/>
            <a:ext cx="585788" cy="253682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63" y="2643188"/>
            <a:ext cx="2143125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Обозначают количество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СКОЛЬКО?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4714875"/>
            <a:ext cx="3357563" cy="914400"/>
          </a:xfrm>
          <a:prstGeom prst="rect">
            <a:avLst/>
          </a:prstGeom>
          <a:solidFill>
            <a:srgbClr val="98E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количественные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72125" y="2571750"/>
            <a:ext cx="3000375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Обозначают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при счете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КАКОЙ?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КОТОРЫЙ?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2125" y="4714875"/>
            <a:ext cx="3357563" cy="914400"/>
          </a:xfrm>
          <a:prstGeom prst="rect">
            <a:avLst/>
          </a:prstGeom>
          <a:solidFill>
            <a:srgbClr val="98E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порядковые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2938" y="2071688"/>
            <a:ext cx="6572250" cy="2714625"/>
          </a:xfrm>
          <a:prstGeom prst="wedgeRoundRectCallout">
            <a:avLst>
              <a:gd name="adj1" fmla="val 60355"/>
              <a:gd name="adj2" fmla="val -9526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Вспомните и запишите как можно больше названий литературных произведений, в которых есть имена числительные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/>
          <a:srcRect t="13063"/>
          <a:stretch>
            <a:fillRect/>
          </a:stretch>
        </p:blipFill>
        <p:spPr bwMode="auto">
          <a:xfrm>
            <a:off x="5929322" y="1285860"/>
            <a:ext cx="2705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/>
          <a:srcRect b="6802"/>
          <a:stretch>
            <a:fillRect/>
          </a:stretch>
        </p:blipFill>
        <p:spPr bwMode="auto">
          <a:xfrm>
            <a:off x="2928938" y="0"/>
            <a:ext cx="30575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/>
          <a:srcRect t="5907"/>
          <a:stretch>
            <a:fillRect/>
          </a:stretch>
        </p:blipFill>
        <p:spPr bwMode="auto">
          <a:xfrm>
            <a:off x="0" y="2843213"/>
            <a:ext cx="28575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789238"/>
            <a:ext cx="30099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2647950"/>
            <a:ext cx="317373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 l="29606" t="14173" r="20787" b="9449"/>
          <a:stretch>
            <a:fillRect/>
          </a:stretch>
        </p:blipFill>
        <p:spPr bwMode="auto">
          <a:xfrm>
            <a:off x="357158" y="4357694"/>
            <a:ext cx="2268032" cy="2328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Рисунок 3" descr="owl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71563" y="785813"/>
            <a:ext cx="5357812" cy="612775"/>
          </a:xfrm>
          <a:prstGeom prst="wedgeRoundRectCallout">
            <a:avLst>
              <a:gd name="adj1" fmla="val 77678"/>
              <a:gd name="adj2" fmla="val -52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Определите часть речи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 l="11810" t="6096" r="14172"/>
          <a:stretch>
            <a:fillRect/>
          </a:stretch>
        </p:blipFill>
        <p:spPr bwMode="auto">
          <a:xfrm rot="612456">
            <a:off x="6419850" y="1958975"/>
            <a:ext cx="22574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 l="7509" t="7559" r="8760" b="7559"/>
          <a:stretch>
            <a:fillRect/>
          </a:stretch>
        </p:blipFill>
        <p:spPr bwMode="auto">
          <a:xfrm>
            <a:off x="4286250" y="3143250"/>
            <a:ext cx="21923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229600" cy="3168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Пятый этаж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Пятиэтажный дом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Пять этажей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Пятерка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Пятилетний малыш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29600" cy="464347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В трех тетрадях.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Семь книг.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Десятью минутами позже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Пять и восемь будет тринадцать.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К восьми прибавьте два.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Сложите шестьдесят  и один.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Четвертую тарелку.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Первого сентября.</a:t>
            </a:r>
          </a:p>
        </p:txBody>
      </p:sp>
      <p:pic>
        <p:nvPicPr>
          <p:cNvPr id="8195" name="Рисунок 3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313" y="571500"/>
            <a:ext cx="6643687" cy="1112838"/>
          </a:xfrm>
          <a:prstGeom prst="wedgeRoundRectCallout">
            <a:avLst>
              <a:gd name="adj1" fmla="val 64361"/>
              <a:gd name="adj2" fmla="val -35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Выпишите в три колонки числительные, которые обозначают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1)число; 2)количество предметов; 3)порядок предметов по счету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286000"/>
            <a:ext cx="8858250" cy="3929063"/>
          </a:xfrm>
        </p:spPr>
        <p:txBody>
          <a:bodyPr/>
          <a:lstStyle/>
          <a:p>
            <a:pPr marL="0" indent="625475" eaLnBrk="1" hangingPunct="1">
              <a:buFont typeface="Wingdings" pitchFamily="2" charset="2"/>
              <a:buChar char="v"/>
            </a:pPr>
            <a:r>
              <a:rPr lang="ru-RU" sz="4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Три девицы под окном пряли поздно вечерком…</a:t>
            </a:r>
          </a:p>
          <a:p>
            <a:pPr marL="0" indent="625475" eaLnBrk="1" hangingPunct="1">
              <a:buFont typeface="Wingdings" pitchFamily="2" charset="2"/>
              <a:buChar char="v"/>
            </a:pPr>
            <a:r>
              <a:rPr lang="ru-RU" sz="4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Первый луч солнца пробился в окно.</a:t>
            </a:r>
          </a:p>
          <a:p>
            <a:pPr marL="0" indent="625475" eaLnBrk="1" hangingPunct="1">
              <a:buFont typeface="Wingdings" pitchFamily="2" charset="2"/>
              <a:buChar char="v"/>
            </a:pPr>
            <a:r>
              <a:rPr 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Доброе дело три века живет.</a:t>
            </a:r>
            <a:endParaRPr lang="ru-RU" sz="4000" b="1" smtClean="0">
              <a:latin typeface="Arial" charset="0"/>
              <a:cs typeface="Arial" charset="0"/>
            </a:endParaRPr>
          </a:p>
          <a:p>
            <a:pPr marL="0" indent="625475" eaLnBrk="1" hangingPunct="1">
              <a:buFont typeface="Wingdings 2" pitchFamily="18" charset="2"/>
              <a:buNone/>
            </a:pPr>
            <a:endParaRPr lang="ru-RU" sz="40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220" name="Рисунок 3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1500" y="642938"/>
            <a:ext cx="5286375" cy="1041400"/>
          </a:xfrm>
          <a:prstGeom prst="wedgeRoundRectCallout">
            <a:avLst>
              <a:gd name="adj1" fmla="val 86695"/>
              <a:gd name="adj2" fmla="val -397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 синтаксическую роль числительных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500188" y="928688"/>
            <a:ext cx="3714750" cy="612775"/>
          </a:xfrm>
          <a:prstGeom prst="wedgeRoundRectCallout">
            <a:avLst>
              <a:gd name="adj1" fmla="val 122496"/>
              <a:gd name="adj2" fmla="val -678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Реши ребус</a:t>
            </a:r>
            <a:endParaRPr lang="ru-RU" sz="3600" dirty="0"/>
          </a:p>
        </p:txBody>
      </p:sp>
      <p:sp>
        <p:nvSpPr>
          <p:cNvPr id="11267" name="Содержимое 6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Прежде чем вся  7я  о5 сядет за 100л, пре2рительно вы3 клеенку.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5" name="Рисунок 14" descr="¦¬¦-TЖ¦-¦- ¦+TГ¦-¦-TОTЙ¦¬¦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25209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575</TotalTime>
  <Words>317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Тема3</vt:lpstr>
      <vt:lpstr>Понятие об имени числительном</vt:lpstr>
      <vt:lpstr>Слайд 2</vt:lpstr>
      <vt:lpstr>Имя числительное I. Общее значение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 как часть речи</dc:title>
  <dc:creator>Ахметшина</dc:creator>
  <cp:lastModifiedBy>Ахметшина</cp:lastModifiedBy>
  <cp:revision>88</cp:revision>
  <dcterms:created xsi:type="dcterms:W3CDTF">2008-07-04T14:08:03Z</dcterms:created>
  <dcterms:modified xsi:type="dcterms:W3CDTF">2011-02-13T14:28:21Z</dcterms:modified>
</cp:coreProperties>
</file>