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doc" ContentType="application/msword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67" r:id="rId4"/>
    <p:sldId id="258" r:id="rId5"/>
    <p:sldId id="262" r:id="rId6"/>
    <p:sldId id="260" r:id="rId7"/>
    <p:sldId id="263" r:id="rId8"/>
    <p:sldId id="261" r:id="rId9"/>
    <p:sldId id="265" r:id="rId10"/>
    <p:sldId id="264" r:id="rId11"/>
    <p:sldId id="266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9" r:id="rId21"/>
    <p:sldId id="276" r:id="rId22"/>
    <p:sldId id="277" r:id="rId23"/>
    <p:sldId id="278" r:id="rId24"/>
    <p:sldId id="283" r:id="rId25"/>
    <p:sldId id="284" r:id="rId26"/>
    <p:sldId id="280" r:id="rId27"/>
    <p:sldId id="281" r:id="rId28"/>
    <p:sldId id="282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A30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F51B1B-8DD7-41AB-B7E1-AF41D75FB415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/>
    </dgm:pt>
    <dgm:pt modelId="{A6C2B4A4-BD13-4C0D-9AC3-F94A98670517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Региональные сети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72F8BABD-A4DA-460C-B787-C551FB0DA8DD}" type="parTrans" cxnId="{8EA31F80-39E5-41D4-BF27-2B88CE97172B}">
      <dgm:prSet/>
      <dgm:spPr/>
      <dgm:t>
        <a:bodyPr/>
        <a:lstStyle/>
        <a:p>
          <a:endParaRPr lang="ru-RU"/>
        </a:p>
      </dgm:t>
    </dgm:pt>
    <dgm:pt modelId="{9525AB2F-AAC9-4FC2-B3B3-D39C2EB615FB}" type="sibTrans" cxnId="{8EA31F80-39E5-41D4-BF27-2B88CE97172B}">
      <dgm:prSet/>
      <dgm:spPr/>
      <dgm:t>
        <a:bodyPr/>
        <a:lstStyle/>
        <a:p>
          <a:endParaRPr lang="ru-RU"/>
        </a:p>
      </dgm:t>
    </dgm:pt>
    <dgm:pt modelId="{803713F4-5F95-481F-BA1A-75C7E127AA04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Корпоративные сети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4258EF18-073A-4593-B52C-FC63D62760DB}" type="parTrans" cxnId="{2C35D1D6-D7AB-423D-9F1F-810EE5971F07}">
      <dgm:prSet/>
      <dgm:spPr/>
      <dgm:t>
        <a:bodyPr/>
        <a:lstStyle/>
        <a:p>
          <a:endParaRPr lang="ru-RU"/>
        </a:p>
      </dgm:t>
    </dgm:pt>
    <dgm:pt modelId="{FD639567-9FFD-448C-B6C2-E9FFEB47E7F6}" type="sibTrans" cxnId="{2C35D1D6-D7AB-423D-9F1F-810EE5971F07}">
      <dgm:prSet/>
      <dgm:spPr/>
      <dgm:t>
        <a:bodyPr/>
        <a:lstStyle/>
        <a:p>
          <a:endParaRPr lang="ru-RU"/>
        </a:p>
      </dgm:t>
    </dgm:pt>
    <dgm:pt modelId="{8106D61A-2B71-4A68-A3CA-69997E5D2A62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Глобальная сеть Интернет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21D9C8E5-5640-4651-AAFC-B13A2194284C}" type="parTrans" cxnId="{416F3CE9-572E-4F36-AD17-5FC2FC167193}">
      <dgm:prSet/>
      <dgm:spPr/>
      <dgm:t>
        <a:bodyPr/>
        <a:lstStyle/>
        <a:p>
          <a:endParaRPr lang="ru-RU"/>
        </a:p>
      </dgm:t>
    </dgm:pt>
    <dgm:pt modelId="{A3FD03CB-55FA-4778-A60D-61467C951FC7}" type="sibTrans" cxnId="{416F3CE9-572E-4F36-AD17-5FC2FC167193}">
      <dgm:prSet/>
      <dgm:spPr/>
      <dgm:t>
        <a:bodyPr/>
        <a:lstStyle/>
        <a:p>
          <a:endParaRPr lang="ru-RU"/>
        </a:p>
      </dgm:t>
    </dgm:pt>
    <dgm:pt modelId="{3BC42D72-878A-4F63-9103-C95541A33A1C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Локальные </a:t>
          </a:r>
        </a:p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сети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E012BBA7-9352-443E-BCDF-476000AB50F1}" type="parTrans" cxnId="{E6559528-829C-4AD0-BAD9-B604D4C16FFE}">
      <dgm:prSet/>
      <dgm:spPr/>
      <dgm:t>
        <a:bodyPr/>
        <a:lstStyle/>
        <a:p>
          <a:endParaRPr lang="ru-RU"/>
        </a:p>
      </dgm:t>
    </dgm:pt>
    <dgm:pt modelId="{36B7FD50-B924-476D-803D-0AEFF07E9270}" type="sibTrans" cxnId="{E6559528-829C-4AD0-BAD9-B604D4C16FFE}">
      <dgm:prSet/>
      <dgm:spPr/>
      <dgm:t>
        <a:bodyPr/>
        <a:lstStyle/>
        <a:p>
          <a:endParaRPr lang="ru-RU"/>
        </a:p>
      </dgm:t>
    </dgm:pt>
    <dgm:pt modelId="{3052BE09-6312-4CC8-8861-FE555D9D62DD}" type="pres">
      <dgm:prSet presAssocID="{D7F51B1B-8DD7-41AB-B7E1-AF41D75FB415}" presName="Name0" presStyleCnt="0">
        <dgm:presLayoutVars>
          <dgm:dir/>
          <dgm:animLvl val="lvl"/>
          <dgm:resizeHandles val="exact"/>
        </dgm:presLayoutVars>
      </dgm:prSet>
      <dgm:spPr/>
    </dgm:pt>
    <dgm:pt modelId="{15C6A5A3-5AD1-47FD-9F12-9EC3C4F14151}" type="pres">
      <dgm:prSet presAssocID="{3BC42D72-878A-4F63-9103-C95541A33A1C}" presName="Name8" presStyleCnt="0"/>
      <dgm:spPr/>
    </dgm:pt>
    <dgm:pt modelId="{5ABB6DAD-D4FF-4B09-A7EA-48D1FD06E7C8}" type="pres">
      <dgm:prSet presAssocID="{3BC42D72-878A-4F63-9103-C95541A33A1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4DAB6-A49D-4700-986D-0F6F430B7C38}" type="pres">
      <dgm:prSet presAssocID="{3BC42D72-878A-4F63-9103-C95541A33A1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660D8-9E87-4237-9067-2983238845F5}" type="pres">
      <dgm:prSet presAssocID="{A6C2B4A4-BD13-4C0D-9AC3-F94A98670517}" presName="Name8" presStyleCnt="0"/>
      <dgm:spPr/>
    </dgm:pt>
    <dgm:pt modelId="{A6243ABA-042B-46FF-91E0-F2A6F27486D7}" type="pres">
      <dgm:prSet presAssocID="{A6C2B4A4-BD13-4C0D-9AC3-F94A98670517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C0FCB-E30D-455C-8DFB-8EE807DD75A6}" type="pres">
      <dgm:prSet presAssocID="{A6C2B4A4-BD13-4C0D-9AC3-F94A986705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492E3-C2FD-45DB-AB4A-721F83A6FAD5}" type="pres">
      <dgm:prSet presAssocID="{803713F4-5F95-481F-BA1A-75C7E127AA04}" presName="Name8" presStyleCnt="0"/>
      <dgm:spPr/>
    </dgm:pt>
    <dgm:pt modelId="{78B0FC2E-11FA-4C71-BC02-371AD2C508C4}" type="pres">
      <dgm:prSet presAssocID="{803713F4-5F95-481F-BA1A-75C7E127AA04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42738-642E-4765-A9FE-C2D45C89292A}" type="pres">
      <dgm:prSet presAssocID="{803713F4-5F95-481F-BA1A-75C7E127AA0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DF9E1-B2D9-42A2-8543-80B561B2AE41}" type="pres">
      <dgm:prSet presAssocID="{8106D61A-2B71-4A68-A3CA-69997E5D2A62}" presName="Name8" presStyleCnt="0"/>
      <dgm:spPr/>
    </dgm:pt>
    <dgm:pt modelId="{00C1FE84-C950-40E2-A3A7-49B5B9E80F02}" type="pres">
      <dgm:prSet presAssocID="{8106D61A-2B71-4A68-A3CA-69997E5D2A62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A7855-3D3E-4398-80FC-0A76E891B85E}" type="pres">
      <dgm:prSet presAssocID="{8106D61A-2B71-4A68-A3CA-69997E5D2A6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7DE390-3C58-4457-B80A-DD158AD5EFAB}" type="presOf" srcId="{803713F4-5F95-481F-BA1A-75C7E127AA04}" destId="{78B0FC2E-11FA-4C71-BC02-371AD2C508C4}" srcOrd="0" destOrd="0" presId="urn:microsoft.com/office/officeart/2005/8/layout/pyramid1"/>
    <dgm:cxn modelId="{8EA31F80-39E5-41D4-BF27-2B88CE97172B}" srcId="{D7F51B1B-8DD7-41AB-B7E1-AF41D75FB415}" destId="{A6C2B4A4-BD13-4C0D-9AC3-F94A98670517}" srcOrd="1" destOrd="0" parTransId="{72F8BABD-A4DA-460C-B787-C551FB0DA8DD}" sibTransId="{9525AB2F-AAC9-4FC2-B3B3-D39C2EB615FB}"/>
    <dgm:cxn modelId="{CFA19A1A-ABAA-48EE-8FB8-86A805FFFE8B}" type="presOf" srcId="{D7F51B1B-8DD7-41AB-B7E1-AF41D75FB415}" destId="{3052BE09-6312-4CC8-8861-FE555D9D62DD}" srcOrd="0" destOrd="0" presId="urn:microsoft.com/office/officeart/2005/8/layout/pyramid1"/>
    <dgm:cxn modelId="{C2222747-B3D4-49A3-B31A-D32C364A79AD}" type="presOf" srcId="{3BC42D72-878A-4F63-9103-C95541A33A1C}" destId="{3254DAB6-A49D-4700-986D-0F6F430B7C38}" srcOrd="1" destOrd="0" presId="urn:microsoft.com/office/officeart/2005/8/layout/pyramid1"/>
    <dgm:cxn modelId="{DC919CCD-80D4-4034-B914-709EDFA7C402}" type="presOf" srcId="{3BC42D72-878A-4F63-9103-C95541A33A1C}" destId="{5ABB6DAD-D4FF-4B09-A7EA-48D1FD06E7C8}" srcOrd="0" destOrd="0" presId="urn:microsoft.com/office/officeart/2005/8/layout/pyramid1"/>
    <dgm:cxn modelId="{95FAFB88-8C71-4966-9CAA-CC0EE4DED16C}" type="presOf" srcId="{A6C2B4A4-BD13-4C0D-9AC3-F94A98670517}" destId="{8FFC0FCB-E30D-455C-8DFB-8EE807DD75A6}" srcOrd="1" destOrd="0" presId="urn:microsoft.com/office/officeart/2005/8/layout/pyramid1"/>
    <dgm:cxn modelId="{E6559528-829C-4AD0-BAD9-B604D4C16FFE}" srcId="{D7F51B1B-8DD7-41AB-B7E1-AF41D75FB415}" destId="{3BC42D72-878A-4F63-9103-C95541A33A1C}" srcOrd="0" destOrd="0" parTransId="{E012BBA7-9352-443E-BCDF-476000AB50F1}" sibTransId="{36B7FD50-B924-476D-803D-0AEFF07E9270}"/>
    <dgm:cxn modelId="{BEE921A0-CC04-4BF4-B22C-AFF8A79E2FF2}" type="presOf" srcId="{8106D61A-2B71-4A68-A3CA-69997E5D2A62}" destId="{00C1FE84-C950-40E2-A3A7-49B5B9E80F02}" srcOrd="0" destOrd="0" presId="urn:microsoft.com/office/officeart/2005/8/layout/pyramid1"/>
    <dgm:cxn modelId="{416F3CE9-572E-4F36-AD17-5FC2FC167193}" srcId="{D7F51B1B-8DD7-41AB-B7E1-AF41D75FB415}" destId="{8106D61A-2B71-4A68-A3CA-69997E5D2A62}" srcOrd="3" destOrd="0" parTransId="{21D9C8E5-5640-4651-AAFC-B13A2194284C}" sibTransId="{A3FD03CB-55FA-4778-A60D-61467C951FC7}"/>
    <dgm:cxn modelId="{9EA8A27D-B0C6-42FE-89F6-D61E8064807C}" type="presOf" srcId="{803713F4-5F95-481F-BA1A-75C7E127AA04}" destId="{61A42738-642E-4765-A9FE-C2D45C89292A}" srcOrd="1" destOrd="0" presId="urn:microsoft.com/office/officeart/2005/8/layout/pyramid1"/>
    <dgm:cxn modelId="{0D718C18-BB75-4CF7-9B0F-977D60319382}" type="presOf" srcId="{A6C2B4A4-BD13-4C0D-9AC3-F94A98670517}" destId="{A6243ABA-042B-46FF-91E0-F2A6F27486D7}" srcOrd="0" destOrd="0" presId="urn:microsoft.com/office/officeart/2005/8/layout/pyramid1"/>
    <dgm:cxn modelId="{2C35D1D6-D7AB-423D-9F1F-810EE5971F07}" srcId="{D7F51B1B-8DD7-41AB-B7E1-AF41D75FB415}" destId="{803713F4-5F95-481F-BA1A-75C7E127AA04}" srcOrd="2" destOrd="0" parTransId="{4258EF18-073A-4593-B52C-FC63D62760DB}" sibTransId="{FD639567-9FFD-448C-B6C2-E9FFEB47E7F6}"/>
    <dgm:cxn modelId="{9F53601E-BD24-4CD0-AF02-4F43D45E59D5}" type="presOf" srcId="{8106D61A-2B71-4A68-A3CA-69997E5D2A62}" destId="{C6BA7855-3D3E-4398-80FC-0A76E891B85E}" srcOrd="1" destOrd="0" presId="urn:microsoft.com/office/officeart/2005/8/layout/pyramid1"/>
    <dgm:cxn modelId="{8F679CFF-11E1-4660-B143-8EE4FC91529E}" type="presParOf" srcId="{3052BE09-6312-4CC8-8861-FE555D9D62DD}" destId="{15C6A5A3-5AD1-47FD-9F12-9EC3C4F14151}" srcOrd="0" destOrd="0" presId="urn:microsoft.com/office/officeart/2005/8/layout/pyramid1"/>
    <dgm:cxn modelId="{E21A1E22-259F-4B37-A5D8-463FE7ECC170}" type="presParOf" srcId="{15C6A5A3-5AD1-47FD-9F12-9EC3C4F14151}" destId="{5ABB6DAD-D4FF-4B09-A7EA-48D1FD06E7C8}" srcOrd="0" destOrd="0" presId="urn:microsoft.com/office/officeart/2005/8/layout/pyramid1"/>
    <dgm:cxn modelId="{217C2EEF-6949-4DEE-9F0A-C988D4CEF602}" type="presParOf" srcId="{15C6A5A3-5AD1-47FD-9F12-9EC3C4F14151}" destId="{3254DAB6-A49D-4700-986D-0F6F430B7C38}" srcOrd="1" destOrd="0" presId="urn:microsoft.com/office/officeart/2005/8/layout/pyramid1"/>
    <dgm:cxn modelId="{452E72D0-E905-49C0-9090-BBFB97C16098}" type="presParOf" srcId="{3052BE09-6312-4CC8-8861-FE555D9D62DD}" destId="{261660D8-9E87-4237-9067-2983238845F5}" srcOrd="1" destOrd="0" presId="urn:microsoft.com/office/officeart/2005/8/layout/pyramid1"/>
    <dgm:cxn modelId="{4937DEE7-3AB9-412C-94C2-164A5C1E87BA}" type="presParOf" srcId="{261660D8-9E87-4237-9067-2983238845F5}" destId="{A6243ABA-042B-46FF-91E0-F2A6F27486D7}" srcOrd="0" destOrd="0" presId="urn:microsoft.com/office/officeart/2005/8/layout/pyramid1"/>
    <dgm:cxn modelId="{D460C23C-8673-490E-BA7D-C5681BBAAD46}" type="presParOf" srcId="{261660D8-9E87-4237-9067-2983238845F5}" destId="{8FFC0FCB-E30D-455C-8DFB-8EE807DD75A6}" srcOrd="1" destOrd="0" presId="urn:microsoft.com/office/officeart/2005/8/layout/pyramid1"/>
    <dgm:cxn modelId="{7D36012F-3DB9-46F0-AB61-73B8285103AD}" type="presParOf" srcId="{3052BE09-6312-4CC8-8861-FE555D9D62DD}" destId="{B16492E3-C2FD-45DB-AB4A-721F83A6FAD5}" srcOrd="2" destOrd="0" presId="urn:microsoft.com/office/officeart/2005/8/layout/pyramid1"/>
    <dgm:cxn modelId="{23F65BE7-9C7C-4551-8D66-DB4CFFF186C4}" type="presParOf" srcId="{B16492E3-C2FD-45DB-AB4A-721F83A6FAD5}" destId="{78B0FC2E-11FA-4C71-BC02-371AD2C508C4}" srcOrd="0" destOrd="0" presId="urn:microsoft.com/office/officeart/2005/8/layout/pyramid1"/>
    <dgm:cxn modelId="{A37F887D-5F63-4BA3-8E62-79BF518DF945}" type="presParOf" srcId="{B16492E3-C2FD-45DB-AB4A-721F83A6FAD5}" destId="{61A42738-642E-4765-A9FE-C2D45C89292A}" srcOrd="1" destOrd="0" presId="urn:microsoft.com/office/officeart/2005/8/layout/pyramid1"/>
    <dgm:cxn modelId="{08C1793C-A229-403A-B885-DB3D6C58B266}" type="presParOf" srcId="{3052BE09-6312-4CC8-8861-FE555D9D62DD}" destId="{E1ADF9E1-B2D9-42A2-8543-80B561B2AE41}" srcOrd="3" destOrd="0" presId="urn:microsoft.com/office/officeart/2005/8/layout/pyramid1"/>
    <dgm:cxn modelId="{5B6F6E2C-A5DA-465A-9F7B-FE9E206C2B18}" type="presParOf" srcId="{E1ADF9E1-B2D9-42A2-8543-80B561B2AE41}" destId="{00C1FE84-C950-40E2-A3A7-49B5B9E80F02}" srcOrd="0" destOrd="0" presId="urn:microsoft.com/office/officeart/2005/8/layout/pyramid1"/>
    <dgm:cxn modelId="{ABA17450-BD3F-4713-BAE1-BAF776FF0286}" type="presParOf" srcId="{E1ADF9E1-B2D9-42A2-8543-80B561B2AE41}" destId="{C6BA7855-3D3E-4398-80FC-0A76E891B85E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69C8A-57FE-4108-8740-1D062751005F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FCB13-4E20-4DF7-B5DD-59B6C1AAD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0226E0-668F-4EE6-8566-7CD94163366B}" type="slidenum">
              <a:rPr lang="ru-RU"/>
              <a:pPr/>
              <a:t>4</a:t>
            </a:fld>
            <a:endParaRPr lang="ru-RU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814CE-F14A-4EBB-B1FE-D5F71C9F2337}" type="slidenum">
              <a:rPr lang="ru-RU"/>
              <a:pPr/>
              <a:t>6</a:t>
            </a:fld>
            <a:endParaRPr lang="ru-RU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z="3600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57E49-E935-4F8B-AA10-2E93E169FD76}" type="slidenum">
              <a:rPr lang="ru-RU"/>
              <a:pPr/>
              <a:t>8</a:t>
            </a:fld>
            <a:endParaRPr lang="ru-RU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b="1">
                <a:solidFill>
                  <a:srgbClr val="800000"/>
                </a:solidFill>
                <a:latin typeface="Arial" charset="0"/>
              </a:rPr>
              <a:t>физическое устройство передающих каналов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58E4-46AA-43DC-B619-251409E3D51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E812E-5241-4BC9-8C84-BDD420360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58E4-46AA-43DC-B619-251409E3D51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E812E-5241-4BC9-8C84-BDD420360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58E4-46AA-43DC-B619-251409E3D51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E812E-5241-4BC9-8C84-BDD420360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58E4-46AA-43DC-B619-251409E3D51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E812E-5241-4BC9-8C84-BDD420360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58E4-46AA-43DC-B619-251409E3D51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E812E-5241-4BC9-8C84-BDD420360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58E4-46AA-43DC-B619-251409E3D51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E812E-5241-4BC9-8C84-BDD420360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58E4-46AA-43DC-B619-251409E3D51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E812E-5241-4BC9-8C84-BDD420360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58E4-46AA-43DC-B619-251409E3D51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E812E-5241-4BC9-8C84-BDD420360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58E4-46AA-43DC-B619-251409E3D51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E812E-5241-4BC9-8C84-BDD420360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58E4-46AA-43DC-B619-251409E3D51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E812E-5241-4BC9-8C84-BDD420360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F58E4-46AA-43DC-B619-251409E3D51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1E812E-5241-4BC9-8C84-BDD4203605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EF58E4-46AA-43DC-B619-251409E3D513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21E812E-5241-4BC9-8C84-BDD420360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oleObject" Target="../embeddings/_________Microsoft_Office_Word_97_-_20031.doc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07276" cy="1751670"/>
          </a:xfrm>
        </p:spPr>
        <p:txBody>
          <a:bodyPr/>
          <a:lstStyle/>
          <a:p>
            <a:r>
              <a:rPr lang="ru-RU" dirty="0" smtClean="0"/>
              <a:t>Коммуникационные технологии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786190"/>
            <a:ext cx="7772400" cy="1500198"/>
          </a:xfrm>
        </p:spPr>
        <p:txBody>
          <a:bodyPr>
            <a:noAutofit/>
          </a:bodyPr>
          <a:lstStyle/>
          <a:p>
            <a:pPr marL="493776" indent="-457200" algn="l">
              <a:buFont typeface="+mj-lt"/>
              <a:buAutoNum type="arabicPeriod"/>
            </a:pPr>
            <a:r>
              <a:rPr lang="ru-RU" sz="2400" dirty="0" smtClean="0">
                <a:hlinkClick r:id="rId2" action="ppaction://hlinksldjump"/>
              </a:rPr>
              <a:t>Передача информации</a:t>
            </a:r>
            <a:endParaRPr lang="ru-RU" sz="2400" dirty="0" smtClean="0"/>
          </a:p>
          <a:p>
            <a:pPr marL="493776" indent="-457200" algn="l">
              <a:buFont typeface="+mj-lt"/>
              <a:buAutoNum type="arabicPeriod"/>
            </a:pPr>
            <a:r>
              <a:rPr lang="ru-RU" sz="2400" dirty="0" smtClean="0">
                <a:hlinkClick r:id="rId3" action="ppaction://hlinksldjump"/>
              </a:rPr>
              <a:t>Локальные компьютерные сети</a:t>
            </a:r>
            <a:endParaRPr lang="ru-RU" sz="2400" dirty="0" smtClean="0"/>
          </a:p>
          <a:p>
            <a:pPr marL="493776" indent="-457200" algn="l">
              <a:buFont typeface="+mj-lt"/>
              <a:buAutoNum type="arabicPeriod"/>
            </a:pPr>
            <a:r>
              <a:rPr lang="ru-RU" sz="2400" dirty="0" smtClean="0">
                <a:hlinkClick r:id="rId4" action="ppaction://hlinksldjump"/>
              </a:rPr>
              <a:t>Глобальная компьютерная сеть Интернет</a:t>
            </a:r>
            <a:endParaRPr lang="ru-RU" sz="2400" dirty="0" smtClean="0"/>
          </a:p>
          <a:p>
            <a:pPr marL="493776" indent="-457200" algn="l">
              <a:buFont typeface="+mj-lt"/>
              <a:buAutoNum type="arabicPeriod"/>
            </a:pPr>
            <a:r>
              <a:rPr lang="ru-RU" sz="2400" dirty="0" smtClean="0">
                <a:hlinkClick r:id="rId5" action="ppaction://hlinksldjump"/>
              </a:rPr>
              <a:t>Электронная почта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12" y="571480"/>
            <a:ext cx="2286000" cy="365125"/>
          </a:xfrm>
        </p:spPr>
        <p:txBody>
          <a:bodyPr/>
          <a:lstStyle/>
          <a:p>
            <a:pPr algn="ctr"/>
            <a:fld id="{B2EF58E4-46AA-43DC-B619-251409E3D513}" type="datetimeFigureOut">
              <a:rPr lang="ru-RU" sz="1400" b="1" smtClean="0">
                <a:solidFill>
                  <a:schemeClr val="accent1">
                    <a:lumMod val="75000"/>
                  </a:schemeClr>
                </a:solidFill>
              </a:rPr>
              <a:pPr algn="ctr"/>
              <a:t>24.11.2010</a:t>
            </a:fld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62559" y="5429264"/>
            <a:ext cx="44814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чителя ГОУ СОШ № 186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Калининского района Санкт-Петербурга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Лихолетовой Н. 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428604"/>
            <a:ext cx="63946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Глобальная компьютерная сеть Интернет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071546"/>
            <a:ext cx="664373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Региональные сети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объединяют компьютеры в пределах одного региона (город, страна, континент)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357430"/>
            <a:ext cx="664373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Корпоративные сети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объединение компьютеров одной организации, размещённых в различных странах и городах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5429264"/>
            <a:ext cx="7643866" cy="10715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Интернет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глобальная компьютерная сеть, объединяющая многие локальные, региональные и корпоративные сети и включающая сотни миллионов компьютеров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КОТЁНОК\AppData\Local\Microsoft\Windows\Temporary Internet Files\Content.IE5\5ILP1ODH\MC90019530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429000"/>
            <a:ext cx="1271016" cy="182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2785110"/>
          <a:ext cx="6096000" cy="12877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http://www.5byte.ru/9/images/inet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5"/>
            <a:ext cx="8221987" cy="502911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71736" y="428604"/>
            <a:ext cx="60722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Различные варианты подключения к глобальной компьютерной сети Интернет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КОТЁНОК\AppData\Local\Microsoft\Windows\Temporary Internet Files\Content.IE5\5ILP1ODH\MC900437629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28604"/>
            <a:ext cx="2614390" cy="242889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4714884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3. Какую топологию целесообразно использовать в локальной сети компьютерного класса?</a:t>
            </a:r>
          </a:p>
          <a:p>
            <a:pPr algn="ctr"/>
            <a:r>
              <a:rPr lang="ru-RU" sz="2400" dirty="0" smtClean="0"/>
              <a:t> Локальной сети учебного заведения?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571744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+mj-lt"/>
                <a:ea typeface="Times New Roman" pitchFamily="18" charset="0"/>
                <a:cs typeface="Arial" pitchFamily="34" charset="0"/>
              </a:rPr>
              <a:t>1. К какой сети принадлежит компьютер школьной сети, которая не подключена к Интернету?</a:t>
            </a:r>
            <a:endParaRPr lang="ru-RU" sz="2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5929330"/>
            <a:ext cx="1189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4"/>
                </a:solidFill>
                <a:hlinkClick r:id="rId3" action="ppaction://hlinksldjump"/>
              </a:rPr>
              <a:t>Ответ</a:t>
            </a:r>
            <a:endParaRPr lang="ru-RU" sz="2400" b="1" dirty="0">
              <a:solidFill>
                <a:schemeClr val="accent4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786190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j-lt"/>
                <a:ea typeface="Times New Roman" pitchFamily="18" charset="0"/>
                <a:cs typeface="Arial" pitchFamily="34" charset="0"/>
              </a:rPr>
              <a:t>2. К какой сети принадлежит домашний компьютер, который подключен к Интернету?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571612"/>
            <a:ext cx="70262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1 байт/с = 8 бит/с</a:t>
            </a:r>
          </a:p>
          <a:p>
            <a:pPr algn="ctr"/>
            <a:r>
              <a:rPr lang="ru-RU" sz="2800" dirty="0" smtClean="0"/>
              <a:t>100 Мбит/с : 8 бит/с = 12,5 Мбайт/с</a:t>
            </a:r>
            <a:endParaRPr lang="ru-RU" sz="2800" dirty="0"/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286776" y="6286520"/>
            <a:ext cx="542350" cy="256598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7" y="1071546"/>
            <a:ext cx="8358247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вопрос: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какой сети принадлежит компьютер школьной сети, которая не подключена к Интернету?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компьютер локальной сети.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опрос: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какой сети принадлежит домашний компьютер, который подключен к Интернету?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компьютер глобальной сети.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3 вопрос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Какую топологию целесообразно использовать в локальной сети компьютерного класса? Локальной сети учебного заведения?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Тип – звезда; смешанную типологию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типа дерево (иерархическую).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215338" y="6215082"/>
            <a:ext cx="542350" cy="256598"/>
          </a:xfrm>
          <a:prstGeom prst="actionButtonBackPrevio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500042"/>
            <a:ext cx="7143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</a:t>
            </a:r>
            <a:r>
              <a:rPr lang="ru-RU" dirty="0" smtClean="0"/>
              <a:t> – объединение нескольких десятков тысяч</a:t>
            </a:r>
          </a:p>
          <a:p>
            <a:pPr algn="ctr"/>
            <a:r>
              <a:rPr lang="ru-RU" dirty="0" smtClean="0"/>
              <a:t> различных локальных сетей (Сеть сетей)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7" y="1285860"/>
            <a:ext cx="8286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Узел (сайт)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каждая ЛВС.</a:t>
            </a:r>
          </a:p>
          <a:p>
            <a:pPr lvl="2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Состоит из нескольких компьютеров –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серверов</a:t>
            </a:r>
          </a:p>
          <a:p>
            <a:pPr lvl="2"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(предназначен для хранения информации определённого типа и в определённом формате, имеет уникальное имя)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Провайдер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юридическое лицо, обеспечивающее работу сайта.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Связь с провайдером может быть организована: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коммутируемому телефонному каналу с помощью модема;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помощью постоянно действующего выделенного канала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5143512"/>
            <a:ext cx="8429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компьютерных сетях используются различные марки компьютеров, типы модемов, линии связи, операционные системы и другие программы. 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«понимания» создан набор правил –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протокол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4578" name="Picture 2" descr="C:\Users\КОТЁНОК\AppData\Local\Microsoft\Windows\Temporary Internet Files\Content.IE5\R1GCXWVM\MC90029554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786190"/>
            <a:ext cx="1754285" cy="1422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Протокол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стандарт, установленный по взаимному соглашению и  определяющий: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форма представления  сообщений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способы пересылки сообщений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процедуры их интерпретации сообщений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правила совместной работы различного оборудования в</a:t>
            </a:r>
          </a:p>
          <a:p>
            <a:pPr lvl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сетях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3857628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Единый протокол передачи данных </a:t>
            </a:r>
            <a:r>
              <a:rPr lang="en-US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TCP/IP</a:t>
            </a:r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C:\Users\КОТЁНОК\AppData\Local\Microsoft\Windows\Temporary Internet Files\Content.IE5\R1GCXWVM\MC90023352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500306"/>
            <a:ext cx="2071670" cy="1371949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4357694"/>
          <a:ext cx="8358246" cy="198597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79123"/>
                <a:gridCol w="4179123"/>
              </a:tblGrid>
              <a:tr h="198597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Transmission Control Protocol (TCP) –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транспортный протокол</a:t>
                      </a:r>
                    </a:p>
                    <a:p>
                      <a:pPr algn="ctr"/>
                      <a:r>
                        <a:rPr lang="ru-RU" sz="1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обеспечивает разбиение файлов на</a:t>
                      </a:r>
                    </a:p>
                    <a:p>
                      <a:pPr algn="ctr"/>
                      <a:r>
                        <a:rPr lang="ru-RU" sz="1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IP</a:t>
                      </a:r>
                      <a:r>
                        <a:rPr lang="ru-RU" sz="1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-пакеты</a:t>
                      </a:r>
                      <a:r>
                        <a:rPr lang="ru-RU" sz="18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процессе передачи и сборку файлов в процессе получения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Internet Protocol (IP) –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протокол маршрутизации</a:t>
                      </a:r>
                    </a:p>
                    <a:p>
                      <a:pPr algn="ctr"/>
                      <a:r>
                        <a:rPr lang="ru-RU" sz="1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обеспечивает маршрутизацию</a:t>
                      </a:r>
                    </a:p>
                    <a:p>
                      <a:pPr algn="ctr"/>
                      <a:r>
                        <a:rPr lang="ru-RU" sz="1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IP</a:t>
                      </a:r>
                      <a:r>
                        <a:rPr lang="ru-RU" sz="18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-пакетов, то есть доставку информации от компьютера-отправителя к компьютеру-получателю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8072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Internet Protocol (IP) –</a:t>
            </a:r>
            <a:r>
              <a:rPr lang="ru-RU" sz="20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 протокол маршрутизации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786" y="714356"/>
            <a:ext cx="78066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–адрес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последовательность из 4 чисел, разделённых точками;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уникальный 32-битный адрес</a:t>
            </a: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Каждое из чисел занимает 1 байт, т.к. 1 байт=8 бит, то числа называют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октетами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571612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 зависимости от количества компьютеров в сети, адреса разделяют на 3 класса: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Класс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используется для работы с небольшим количеством сетей (до 126),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содержащих большое число компьютеров (≈16,8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2500306"/>
            <a:ext cx="77152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2500306"/>
            <a:ext cx="77152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2500306"/>
            <a:ext cx="77152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2500306"/>
            <a:ext cx="77152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3000364" y="271462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429124" y="271462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643570" y="271462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142976" y="3071810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сетевой идентификатор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4810" y="3143248"/>
            <a:ext cx="2221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идентификатор компьютера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58" y="3357562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для работы со средним количеством сетей (до 16384), содержащих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среднее число компьютеров (до 65534)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00760" y="4000504"/>
            <a:ext cx="77152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714876" y="4000504"/>
            <a:ext cx="77152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357554" y="4000504"/>
            <a:ext cx="77152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928794" y="4000504"/>
            <a:ext cx="77152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Блок-схема: узел 25"/>
          <p:cNvSpPr/>
          <p:nvPr/>
        </p:nvSpPr>
        <p:spPr>
          <a:xfrm>
            <a:off x="3000364" y="421481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4357686" y="421481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5643570" y="4214818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072198" y="5643578"/>
            <a:ext cx="77152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786314" y="5643578"/>
            <a:ext cx="77152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571868" y="5643578"/>
            <a:ext cx="77152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000232" y="5643578"/>
            <a:ext cx="77152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Блок-схема: узел 32"/>
          <p:cNvSpPr/>
          <p:nvPr/>
        </p:nvSpPr>
        <p:spPr>
          <a:xfrm>
            <a:off x="3071802" y="585789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4500562" y="585789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5715008" y="585789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643042" y="4643446"/>
            <a:ext cx="29289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сетевой идентификатор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786446" y="6215082"/>
            <a:ext cx="22216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идентификатор компьютера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7158" y="5000636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для работы с большим количеством сетей (до ≈2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содержащих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малое число компьютеров (до 254)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авая фигурная скобка 38"/>
          <p:cNvSpPr/>
          <p:nvPr/>
        </p:nvSpPr>
        <p:spPr>
          <a:xfrm rot="16200000" flipH="1">
            <a:off x="2225689" y="2632039"/>
            <a:ext cx="214314" cy="808104"/>
          </a:xfrm>
          <a:prstGeom prst="rightBrace">
            <a:avLst>
              <a:gd name="adj1" fmla="val 8333"/>
              <a:gd name="adj2" fmla="val 523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авая фигурная скобка 39"/>
          <p:cNvSpPr/>
          <p:nvPr/>
        </p:nvSpPr>
        <p:spPr>
          <a:xfrm rot="16200000" flipH="1">
            <a:off x="5143504" y="1428736"/>
            <a:ext cx="142876" cy="3286148"/>
          </a:xfrm>
          <a:prstGeom prst="rightBrace">
            <a:avLst>
              <a:gd name="adj1" fmla="val 8333"/>
              <a:gd name="adj2" fmla="val 523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авая фигурная скобка 40"/>
          <p:cNvSpPr/>
          <p:nvPr/>
        </p:nvSpPr>
        <p:spPr>
          <a:xfrm rot="16200000" flipH="1">
            <a:off x="3047226" y="3739328"/>
            <a:ext cx="214314" cy="1593922"/>
          </a:xfrm>
          <a:prstGeom prst="rightBrace">
            <a:avLst>
              <a:gd name="adj1" fmla="val 8333"/>
              <a:gd name="adj2" fmla="val 523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авая фигурная скобка 41"/>
          <p:cNvSpPr/>
          <p:nvPr/>
        </p:nvSpPr>
        <p:spPr>
          <a:xfrm rot="16200000" flipH="1">
            <a:off x="5572132" y="3571876"/>
            <a:ext cx="285752" cy="2000264"/>
          </a:xfrm>
          <a:prstGeom prst="rightBrace">
            <a:avLst>
              <a:gd name="adj1" fmla="val 8333"/>
              <a:gd name="adj2" fmla="val 523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авая фигурная скобка 42"/>
          <p:cNvSpPr/>
          <p:nvPr/>
        </p:nvSpPr>
        <p:spPr>
          <a:xfrm rot="16200000" flipH="1">
            <a:off x="3643306" y="4429132"/>
            <a:ext cx="285752" cy="3571900"/>
          </a:xfrm>
          <a:prstGeom prst="rightBrace">
            <a:avLst>
              <a:gd name="adj1" fmla="val 8333"/>
              <a:gd name="adj2" fmla="val 523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928794" y="6286520"/>
            <a:ext cx="36433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сетевой идентификатор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авая фигурная скобка 44"/>
          <p:cNvSpPr/>
          <p:nvPr/>
        </p:nvSpPr>
        <p:spPr>
          <a:xfrm rot="16200000" flipH="1">
            <a:off x="6607983" y="5322107"/>
            <a:ext cx="142876" cy="1643074"/>
          </a:xfrm>
          <a:prstGeom prst="rightBrace">
            <a:avLst>
              <a:gd name="adj1" fmla="val 8333"/>
              <a:gd name="adj2" fmla="val 523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4643438" y="4714884"/>
            <a:ext cx="25582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идентификатор компьютера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58314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в первом октете число от 1 до 126 – класс А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в первом октете число от 128 до 191 – класс В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в первом октете число от 192 до 223 – класс С</a:t>
            </a:r>
          </a:p>
          <a:p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071678"/>
            <a:ext cx="29051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857224" y="2786058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Передаваемая по сети информация «упаковывается в конверт», на котором пишутся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-адреса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-пакет, представляющий набор байтов)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компьютеров отправителя и получателя.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643050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Протокол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обеспечивает передачу информации между компьютерами сети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857628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-пакеты на пути к компьютеру-получателю проходят через многочисленные промежуточные серверы Интернета, на которых производится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операция маршрутизации</a:t>
            </a:r>
            <a:endParaRPr lang="ru-RU" i="1" dirty="0"/>
          </a:p>
        </p:txBody>
      </p:sp>
      <p:pic>
        <p:nvPicPr>
          <p:cNvPr id="26630" name="Picture 6" descr="http://www.5byte.ru/9/images/inet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714884"/>
            <a:ext cx="2714644" cy="1571636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3286116" y="4929198"/>
            <a:ext cx="54292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Маршруты доставки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Интернет-пакетов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могут быть совершенно разными, и поэтому первые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Интернет-пакеты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могут достичь компьютера-получателя в последнюю очередь. </a:t>
            </a:r>
          </a:p>
          <a:p>
            <a:pPr lvl="0" algn="ctr"/>
            <a:r>
              <a:rPr lang="ru-RU" sz="1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процессе передачи файла от сервера От к серверу Кому маршрут первого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Интернет-пакета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может быть От-1-2-Кому, второго -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От-Кому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третьего - От-3-4-5-Кому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6578" y="571480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Например: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195.34.32.11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Transmission Control Protocol (TCP) –</a:t>
            </a:r>
            <a:endParaRPr lang="ru-RU" sz="2000" b="1" dirty="0" smtClean="0">
              <a:solidFill>
                <a:schemeClr val="accent2"/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транспортный протокол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071546"/>
            <a:ext cx="8429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Транспортировка данных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производится путем разбиения файлов на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Интернет-пакеты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компьютере-отправителе, индивидуальной маршрутизации каждого пакета и сборки файлов из пакетов в первоначальном порядке на компьютере-получателе.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357694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компьютере-отправителе большой файл разбивается на мелкие части, которые нумеруются и транспортируются в отдельных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-пакетах до компьютера-получателя.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C:\Users\КОТЁНОК\AppData\Local\Microsoft\Windows\Temporary Internet Files\Content.IE5\T11R3H0D\MC900431535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1584060" cy="1214446"/>
          </a:xfrm>
          <a:prstGeom prst="rect">
            <a:avLst/>
          </a:prstGeom>
          <a:noFill/>
        </p:spPr>
      </p:pic>
      <p:pic>
        <p:nvPicPr>
          <p:cNvPr id="24579" name="Picture 3" descr="C:\Users\КОТЁНОК\AppData\Local\Microsoft\Windows\Temporary Internet Files\Content.IE5\R1GCXWVM\MC900431623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57554" y="3571876"/>
            <a:ext cx="714374" cy="714374"/>
          </a:xfrm>
          <a:prstGeom prst="rect">
            <a:avLst/>
          </a:prstGeom>
          <a:noFill/>
        </p:spPr>
      </p:pic>
      <p:pic>
        <p:nvPicPr>
          <p:cNvPr id="7" name="Picture 3" descr="C:\Users\КОТЁНОК\AppData\Local\Microsoft\Windows\Temporary Internet Files\Content.IE5\R1GCXWVM\MC900431623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71802" y="2357430"/>
            <a:ext cx="714374" cy="714374"/>
          </a:xfrm>
          <a:prstGeom prst="rect">
            <a:avLst/>
          </a:prstGeom>
          <a:noFill/>
        </p:spPr>
      </p:pic>
      <p:pic>
        <p:nvPicPr>
          <p:cNvPr id="8" name="Picture 3" descr="C:\Users\КОТЁНОК\AppData\Local\Microsoft\Windows\Temporary Internet Files\Content.IE5\R1GCXWVM\MC900431623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57554" y="2857496"/>
            <a:ext cx="714374" cy="714374"/>
          </a:xfrm>
          <a:prstGeom prst="rect">
            <a:avLst/>
          </a:prstGeom>
          <a:noFill/>
        </p:spPr>
      </p:pic>
      <p:pic>
        <p:nvPicPr>
          <p:cNvPr id="9" name="Picture 3" descr="C:\Users\КОТЁНОК\AppData\Local\Microsoft\Windows\Temporary Internet Files\Content.IE5\R1GCXWVM\MC900431623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28860" y="2857496"/>
            <a:ext cx="714374" cy="714374"/>
          </a:xfrm>
          <a:prstGeom prst="rect">
            <a:avLst/>
          </a:prstGeom>
          <a:noFill/>
        </p:spPr>
      </p:pic>
      <p:pic>
        <p:nvPicPr>
          <p:cNvPr id="10" name="Picture 3" descr="C:\Users\КОТЁНОК\AppData\Local\Microsoft\Windows\Temporary Internet Files\Content.IE5\R1GCXWVM\MC900431623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71736" y="3571876"/>
            <a:ext cx="714374" cy="714374"/>
          </a:xfrm>
          <a:prstGeom prst="rect">
            <a:avLst/>
          </a:prstGeom>
          <a:noFill/>
        </p:spPr>
      </p:pic>
      <p:pic>
        <p:nvPicPr>
          <p:cNvPr id="24581" name="Picture 5" descr="C:\Users\КОТЁНОК\AppData\Local\Microsoft\Windows\Temporary Internet Files\Content.IE5\5ILP1ODH\MC900282516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500306"/>
            <a:ext cx="1826971" cy="1682496"/>
          </a:xfrm>
          <a:prstGeom prst="rect">
            <a:avLst/>
          </a:prstGeom>
          <a:noFill/>
        </p:spPr>
      </p:pic>
      <p:sp>
        <p:nvSpPr>
          <p:cNvPr id="16" name="Стрелка вправо 15"/>
          <p:cNvSpPr/>
          <p:nvPr/>
        </p:nvSpPr>
        <p:spPr>
          <a:xfrm>
            <a:off x="4071934" y="3143248"/>
            <a:ext cx="192882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928662" y="5715016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Основное назначение протокола –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контроль успешности передачи данных.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6248" y="500042"/>
            <a:ext cx="4299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Передача информации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1571612"/>
            <a:ext cx="2143140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Отправитель информации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15074" y="1571612"/>
            <a:ext cx="2143140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Получатель информации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286116" y="1785926"/>
            <a:ext cx="264320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3286116" y="2285992"/>
            <a:ext cx="257176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28926" y="1857364"/>
            <a:ext cx="3245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Канал передачи информации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1000108"/>
            <a:ext cx="4182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Общая схема обмена информацией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3643314"/>
            <a:ext cx="6898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характеристика каналов передачи информации: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0100" y="4071942"/>
            <a:ext cx="767069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п</a:t>
            </a:r>
            <a:r>
              <a:rPr lang="ru-RU" b="1" dirty="0" smtClean="0">
                <a:solidFill>
                  <a:schemeClr val="accent1"/>
                </a:solidFill>
              </a:rPr>
              <a:t>ропускная способность </a:t>
            </a:r>
            <a:r>
              <a:rPr lang="ru-RU" dirty="0" smtClean="0"/>
              <a:t>– скорость передачи информации</a:t>
            </a:r>
          </a:p>
          <a:p>
            <a:pPr algn="ctr"/>
            <a:r>
              <a:rPr lang="ru-RU" sz="1600" i="1" dirty="0" smtClean="0"/>
              <a:t>(количество информации, которое может передаваться </a:t>
            </a:r>
          </a:p>
          <a:p>
            <a:pPr algn="ctr"/>
            <a:r>
              <a:rPr lang="ru-RU" sz="1600" i="1" dirty="0" smtClean="0"/>
              <a:t>по каналу за единицу времени)</a:t>
            </a:r>
            <a:endParaRPr lang="ru-RU" sz="16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14546" y="5072074"/>
            <a:ext cx="516359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1 байт/с = 2</a:t>
            </a:r>
            <a:r>
              <a:rPr lang="ru-RU" sz="2000" baseline="30000" dirty="0"/>
              <a:t>3</a:t>
            </a:r>
            <a:r>
              <a:rPr lang="ru-RU" sz="2000" dirty="0"/>
              <a:t> бит/с = 8 бит/с</a:t>
            </a:r>
          </a:p>
          <a:p>
            <a:r>
              <a:rPr lang="ru-RU" sz="2000" dirty="0"/>
              <a:t>1 Кбит/с = 2</a:t>
            </a:r>
            <a:r>
              <a:rPr lang="ru-RU" sz="2000" baseline="30000" dirty="0"/>
              <a:t>10</a:t>
            </a:r>
            <a:r>
              <a:rPr lang="ru-RU" sz="2000" dirty="0"/>
              <a:t> бит/с = 1024 </a:t>
            </a:r>
            <a:r>
              <a:rPr lang="ru-RU" sz="2000" dirty="0" smtClean="0"/>
              <a:t>бит/с</a:t>
            </a:r>
            <a:endParaRPr lang="ru-RU" sz="2000" dirty="0"/>
          </a:p>
          <a:p>
            <a:r>
              <a:rPr lang="ru-RU" sz="2000" dirty="0"/>
              <a:t>1 Гбит/с = 2</a:t>
            </a:r>
            <a:r>
              <a:rPr lang="ru-RU" sz="2000" baseline="30000" dirty="0"/>
              <a:t>10</a:t>
            </a:r>
            <a:r>
              <a:rPr lang="ru-RU" sz="2000" dirty="0"/>
              <a:t> Мбит/с = 1024 </a:t>
            </a:r>
            <a:r>
              <a:rPr lang="ru-RU" sz="2000" dirty="0" smtClean="0"/>
              <a:t>Кбит/с </a:t>
            </a:r>
            <a:endParaRPr lang="ru-RU" sz="2000" dirty="0"/>
          </a:p>
          <a:p>
            <a:endParaRPr lang="ru-RU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643966" y="6572272"/>
            <a:ext cx="500034" cy="285728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2132" y="571480"/>
            <a:ext cx="2951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Другие протоколы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14298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работы прикладных программ, например электронной почты, необходимо не только правильно упаковать информацию в пакеты и отправить их, но и чётко договориться о содержимом этих пакетов и о процедуре обмена пакетами.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2571744"/>
          <a:ext cx="8429684" cy="35763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59238"/>
                <a:gridCol w="3270238"/>
                <a:gridCol w="34002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протокола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Расшифровка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Назначение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HTTP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Hyper Text Transfer Protocol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Протокол передачи гипертекста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FTP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File Transfer Protocol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Протокол передачи файлов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SMTP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Simple Mail Transfer Protocol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Простой протокол отправки электронных писем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POP3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Post Office Protocol 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Протокол получения электронных писем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NNTP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News Net Transfer Protocol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Протокол телеконференций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КОТЁНОК\AppData\Local\Microsoft\Windows\Temporary Internet Files\Content.IE5\R1GCXWVM\MP900401797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30000"/>
          </a:blip>
          <a:srcRect/>
          <a:stretch>
            <a:fillRect/>
          </a:stretch>
        </p:blipFill>
        <p:spPr bwMode="auto">
          <a:xfrm>
            <a:off x="7143768" y="1500174"/>
            <a:ext cx="1401110" cy="93370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786314" y="500042"/>
            <a:ext cx="3788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Доменная система имён</a:t>
            </a:r>
            <a:endParaRPr lang="ru-RU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857232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Доме́н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(фр.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domaine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в общем — область.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Углублённое толкование термина: домен — это единица структуры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Википедия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571612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Доме́нное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имя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— символьное имя, служащее для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идентификации областей — ветвей иерархического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пространства имён сети Интернет.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Доменные имена дают возможность адресации узлов сети Интернет и расположенных на них сетевых ресурсов 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(веб-сайтов, серверов электронной почты, других служб) в удобной для человека форме (нечисловой).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857760"/>
            <a:ext cx="8572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домены первого уровня - домены второго уровня - домены третьего уровня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4143380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Доменная система имен имеет иерархическую структуру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582341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Каждой стране мира выделен свой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географический домен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обозначаемый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двухбуквенным кодом и административный – трёхбуквенным.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28604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Домены первого уровня (зона) </a:t>
            </a:r>
            <a:r>
              <a:rPr lang="ru-RU" dirty="0" smtClean="0">
                <a:solidFill>
                  <a:srgbClr val="C00000"/>
                </a:solidFill>
              </a:rPr>
              <a:t>существуют двух типов: </a:t>
            </a:r>
          </a:p>
          <a:p>
            <a:pPr lvl="5">
              <a:buFont typeface="Arial" pitchFamily="34" charset="0"/>
              <a:buChar char="•"/>
            </a:pPr>
            <a:r>
              <a:rPr lang="ru-RU" dirty="0" smtClean="0"/>
              <a:t> географические </a:t>
            </a:r>
          </a:p>
          <a:p>
            <a:pPr lvl="5">
              <a:buFont typeface="Arial" pitchFamily="34" charset="0"/>
              <a:buChar char="•"/>
            </a:pPr>
            <a:r>
              <a:rPr lang="ru-RU" dirty="0" smtClean="0"/>
              <a:t> административные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4" y="2500306"/>
          <a:ext cx="8358248" cy="3599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Административные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Тип организации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Географические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Com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Коммерческая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Канада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Edu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Германия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Gov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Правительственная США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Jp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Япония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Int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Ru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575" marR="28575" marT="28575" marB="2857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Mil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Военная США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Su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Бывший СССР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Net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Компьютерная сеть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Uk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Англия/Ирландия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rg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Некоммерческая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Us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2066" y="500042"/>
            <a:ext cx="341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j-lt"/>
              </a:rPr>
              <a:t>Домены второго уровня</a:t>
            </a:r>
            <a:endParaRPr lang="ru-RU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38914" name="Picture 2" descr="http://www.5byte.ru/9/images/inet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786190"/>
            <a:ext cx="5715000" cy="177165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1071546"/>
            <a:ext cx="7358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Домены второго уровня выдаются предприятиям и частным лицам в аренду, с ежегодной оплатой.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Состоит из цифр и букв латинского алфавита и соответствует направлению деятельности или организации.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3357554" y="3500438"/>
            <a:ext cx="642942" cy="5715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14744" y="3071810"/>
            <a:ext cx="235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домен первого уровня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5286380" y="5072074"/>
            <a:ext cx="571504" cy="42862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14744" y="5572140"/>
            <a:ext cx="2415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домен второго уровня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3857620" y="5000636"/>
            <a:ext cx="571504" cy="5000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143504" y="3571876"/>
            <a:ext cx="857256" cy="5000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14480" y="3429000"/>
            <a:ext cx="1827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административный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86446" y="3429000"/>
            <a:ext cx="1433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географический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57950" y="6000768"/>
            <a:ext cx="1991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iit.metodist.ru  </a:t>
            </a:r>
          </a:p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5786454"/>
            <a:ext cx="24470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Имена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компьютеров-серверов: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000364" y="6000768"/>
            <a:ext cx="2473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www.microsoft.com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0826" y="500042"/>
            <a:ext cx="2172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Путь к файлу</a:t>
            </a:r>
            <a:endParaRPr lang="ru-RU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835824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Имя протокола, после которого двоеточие и двойной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слэш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http://</a:t>
            </a:r>
          </a:p>
          <a:p>
            <a:pPr marL="342900" indent="-342900">
              <a:buAutoNum type="arabicPeriod" startAt="2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Имя сервера (или его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-адрес) и правый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слэш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http://ftp.net/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3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Имя файла с расширением:</a:t>
            </a:r>
          </a:p>
          <a:p>
            <a:pPr marL="342900" indent="-34290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http://ftp.net/www.txt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4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файл хранится не на самом сервере, а в каталоге на данном сервере, тогда путь к нему удлинится: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http://ftp.net/catalog/www.txt</a:t>
            </a:r>
          </a:p>
          <a:p>
            <a:pPr marL="342900" indent="-342900"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marL="342900" indent="-3429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http://ftp.net/catalog/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/index/www.txt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428604"/>
            <a:ext cx="4992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Запросы к поисковым серверам</a:t>
            </a:r>
            <a:endParaRPr lang="ru-RU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000108"/>
            <a:ext cx="800105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Поисковые серверы можно разделить на 2 группы: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поисковые системы общего назначения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базы данных, содержащие тематически сгруппированную информацию об информационных ресурсах Интернета</a:t>
            </a:r>
          </a:p>
          <a:p>
            <a:pPr lvl="3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Способы организации поиска:</a:t>
            </a:r>
          </a:p>
          <a:p>
            <a:pPr lvl="3">
              <a:buFont typeface="Wingdings" pitchFamily="2" charset="2"/>
              <a:buChar char="ü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Поиск по каталогам (аналогично библиотечным каталогам)</a:t>
            </a:r>
          </a:p>
          <a:p>
            <a:pPr lvl="3">
              <a:buFont typeface="Wingdings" pitchFamily="2" charset="2"/>
              <a:buChar char="ü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Поиск по ключевым словам – создание запросов</a:t>
            </a:r>
          </a:p>
          <a:p>
            <a:pPr lvl="3"/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Правило: чем больше условий соединено с помощью логической операции «И», тем меньше страниц найдёт поисковый сервер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сомики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меченосцы»                               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сомики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меченосцы»</a:t>
            </a:r>
          </a:p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специализированные поисковые системы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позволяют искать информацию в других информационных слоях Интернета (серверы файловых архивов, почтовых серверах и др.)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57224" y="4286256"/>
            <a:ext cx="1771656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214546" y="4357694"/>
            <a:ext cx="1714512" cy="70008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меченосцы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357818" y="4357694"/>
            <a:ext cx="1771656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643702" y="4429132"/>
            <a:ext cx="2000264" cy="70008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меченосцы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643702" y="4572008"/>
            <a:ext cx="571504" cy="50006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868" y="571480"/>
            <a:ext cx="4943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+mj-lt"/>
              </a:rPr>
              <a:t>Сервисные службы Интернета -</a:t>
            </a:r>
            <a:endParaRPr lang="ru-RU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928670"/>
            <a:ext cx="7427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виды услуг, которые оказываются серверами глобальной сети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000232" y="1357298"/>
            <a:ext cx="500066" cy="42862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4429124" y="1571612"/>
            <a:ext cx="57150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6500826" y="1285860"/>
            <a:ext cx="500066" cy="5000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7224" y="1785926"/>
            <a:ext cx="2051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информационные</a:t>
            </a:r>
            <a:endParaRPr lang="ru-RU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868" y="1857364"/>
            <a:ext cx="2147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коммуникативные</a:t>
            </a:r>
            <a:endParaRPr lang="ru-RU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388" y="1785926"/>
            <a:ext cx="131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поисковые</a:t>
            </a:r>
            <a:endParaRPr lang="ru-RU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2143116"/>
            <a:ext cx="32147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WWW (World Wide Web)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всемирная паутина, реализующая функции поиска, хранения и просмотра гипертекстовых документов, включающих звук, графику и видео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FTP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служба передачи файлов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8992" y="2143116"/>
            <a:ext cx="27146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Опосредованная связь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электронная почта, служба передачи электронных сообщений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Usenet, News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телеконференции, группы новостей, разновидность сетевой газеты или доски объявлений</a:t>
            </a:r>
          </a:p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Непосредственная связь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ICQ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служба для общения в реальном времени с помощью клавиатуры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Форум, чат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43636" y="2143116"/>
            <a:ext cx="2643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Telnet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служба удалённого доступа к компьютерам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Gopher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служба доступа к информации с помощью иерархических каталогов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(службы второго плана)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C:\Users\КОТЁНОК\AppData\Local\Microsoft\Windows\Temporary Internet Files\Content.IE5\T11R3H0D\MP900315543[1]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970418" y="4786322"/>
            <a:ext cx="1759248" cy="16864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72066" y="428604"/>
            <a:ext cx="3868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Электронная почта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Electronic mail – e-mail)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5602" name="Picture 2" descr="C:\Users\КОТЁНОК\AppData\Local\Microsoft\Windows\Temporary Internet Files\Content.IE5\R1GCXWVM\MP900433072[1]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88236" y="500042"/>
            <a:ext cx="1153214" cy="8072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428604"/>
            <a:ext cx="3556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Почтовый адрес состоит: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имя пользователя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имя сервера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50017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основана на специальных протоколах, а также на взаимодействии почтовых программ – почтового сервера и почтового клиента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00166" y="2357430"/>
          <a:ext cx="6096000" cy="2926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Протоколы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SMTP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Простой протокол отправки электронных писем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POP3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Протокол получения электронных писем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 системе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Windows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Internet Mail</a:t>
                      </a: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MS Exchange</a:t>
                      </a: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Eudora</a:t>
                      </a:r>
                    </a:p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Outlook Express</a:t>
                      </a:r>
                    </a:p>
                    <a:p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Netcape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Messenger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15074" y="500042"/>
            <a:ext cx="2678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+mj-lt"/>
              </a:rPr>
              <a:t>World Wide Web </a:t>
            </a:r>
            <a:endParaRPr lang="ru-RU" sz="2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000108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Всемирная паутина, представляющая огромный набор взаимосвязанных друг с другом документов, хранящихся на разных компьютерах</a:t>
            </a:r>
            <a:endParaRPr lang="ru-RU" sz="2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071678"/>
            <a:ext cx="71481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страницы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документы сети</a:t>
            </a: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-серверы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компьютеры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Протокол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 (http://)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браузер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(Internet Explorer)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Ссылка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содержательное имя, данное любому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URL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C:\Users\КОТЁНОК\AppData\Local\Microsoft\Windows\Temporary Internet Files\Content.IE5\5ILP1ODH\MP900309263[1]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00760" y="4357694"/>
            <a:ext cx="2499323" cy="16370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5286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Интернет: абсолютная коммуникация, абсолютная изоляция.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4929198"/>
            <a:ext cx="4929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Хорошая вещь интернет, посидел 15 минут – полтора часа прошло.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16" y="500042"/>
            <a:ext cx="1794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rgbClr val="C00000"/>
                </a:solidFill>
                <a:latin typeface="+mj-lt"/>
              </a:rPr>
              <a:t>Мыслизмы</a:t>
            </a:r>
            <a:endParaRPr lang="ru-RU" sz="20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5602" name="Picture 2" descr="C:\Users\КОТЁНОК\AppData\Local\Microsoft\Windows\Temporary Internet Files\Content.IE5\0K4CPAH0\MC900435731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16" y="4429132"/>
            <a:ext cx="1798625" cy="19476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488" y="2357430"/>
            <a:ext cx="53578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Интернет как жизнь - делать нечего,</a:t>
            </a:r>
          </a:p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а уходить не хочется.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3643314"/>
            <a:ext cx="5572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Бог у всех один – провайдеры разные.</a:t>
            </a:r>
          </a:p>
        </p:txBody>
      </p:sp>
      <p:pic>
        <p:nvPicPr>
          <p:cNvPr id="25603" name="Picture 3" descr="C:\Users\КОТЁНОК\AppData\Local\Microsoft\Windows\Temporary Internet Files\Content.IE5\R1GCXWVM\MC900433822[1]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85720" y="357166"/>
            <a:ext cx="928694" cy="928694"/>
          </a:xfrm>
          <a:prstGeom prst="rect">
            <a:avLst/>
          </a:prstGeom>
          <a:noFill/>
        </p:spPr>
      </p:pic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>
            <a:off x="8643966" y="6500834"/>
            <a:ext cx="500034" cy="357166"/>
          </a:xfrm>
          <a:prstGeom prst="actionButtonHom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3286124"/>
            <a:ext cx="84721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Какое количество байтов будет передаваться </a:t>
            </a:r>
          </a:p>
          <a:p>
            <a:pPr algn="ctr"/>
            <a:r>
              <a:rPr lang="ru-RU" sz="2400" dirty="0" smtClean="0"/>
              <a:t>за одну секунду </a:t>
            </a:r>
          </a:p>
          <a:p>
            <a:pPr algn="ctr"/>
            <a:r>
              <a:rPr lang="ru-RU" sz="2400" dirty="0" smtClean="0"/>
              <a:t>по каналу с пропускной способностью 100 Мбит/с?</a:t>
            </a:r>
            <a:endParaRPr lang="ru-RU" sz="2400" dirty="0"/>
          </a:p>
        </p:txBody>
      </p:sp>
      <p:pic>
        <p:nvPicPr>
          <p:cNvPr id="23554" name="Picture 2" descr="C:\Users\КОТЁНОК\AppData\Local\Microsoft\Windows\Temporary Internet Files\Content.IE5\5ILP1ODH\MC900437629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28604"/>
            <a:ext cx="2871325" cy="28713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29058" y="5715016"/>
            <a:ext cx="1189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18A30D"/>
                </a:solidFill>
                <a:hlinkClick r:id="rId3" action="ppaction://hlinksldjump"/>
              </a:rPr>
              <a:t>Ответ</a:t>
            </a:r>
            <a:endParaRPr lang="ru-RU" sz="2400" b="1" dirty="0">
              <a:solidFill>
                <a:srgbClr val="18A30D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643966" y="6572272"/>
            <a:ext cx="500034" cy="285728"/>
          </a:xfrm>
          <a:prstGeom prst="actionButtonForwardNex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ru-RU" dirty="0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5143504" y="357166"/>
            <a:ext cx="3600450" cy="714375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Компьютерные сети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Типы сетей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785918" y="3500438"/>
            <a:ext cx="592935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>
                <a:latin typeface="Arial" charset="0"/>
              </a:rPr>
              <a:t> </a:t>
            </a:r>
            <a:r>
              <a:rPr lang="ru-RU" sz="2000" dirty="0">
                <a:latin typeface="+mj-lt"/>
              </a:rPr>
              <a:t>Локальные (</a:t>
            </a:r>
            <a:r>
              <a:rPr lang="en-US" sz="2000" dirty="0">
                <a:latin typeface="+mj-lt"/>
              </a:rPr>
              <a:t>LAN</a:t>
            </a:r>
            <a:r>
              <a:rPr lang="en-US" sz="2000" dirty="0" smtClean="0">
                <a:latin typeface="+mj-lt"/>
              </a:rPr>
              <a:t>) </a:t>
            </a:r>
            <a:endParaRPr lang="ru-RU" sz="20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+mj-lt"/>
              </a:rPr>
              <a:t> Территориально-распределенные </a:t>
            </a:r>
            <a:r>
              <a:rPr lang="en-US" sz="2000" dirty="0" smtClean="0">
                <a:latin typeface="+mj-lt"/>
              </a:rPr>
              <a:t>(</a:t>
            </a:r>
            <a:r>
              <a:rPr lang="en-US" sz="2000" dirty="0">
                <a:latin typeface="+mj-lt"/>
              </a:rPr>
              <a:t>WAN)</a:t>
            </a:r>
          </a:p>
          <a:p>
            <a:pPr lvl="1">
              <a:buFontTx/>
              <a:buChar char="–"/>
            </a:pPr>
            <a:r>
              <a:rPr lang="ru-RU" sz="2000" dirty="0">
                <a:latin typeface="+mj-lt"/>
              </a:rPr>
              <a:t>   Региональные</a:t>
            </a:r>
          </a:p>
          <a:p>
            <a:pPr lvl="1">
              <a:buFontTx/>
              <a:buChar char="–"/>
            </a:pPr>
            <a:r>
              <a:rPr lang="ru-RU" sz="2000" dirty="0">
                <a:latin typeface="+mj-lt"/>
              </a:rPr>
              <a:t>   Глобальные</a:t>
            </a:r>
            <a:r>
              <a:rPr lang="en-US" sz="2000" dirty="0">
                <a:latin typeface="+mj-lt"/>
              </a:rPr>
              <a:t> </a:t>
            </a:r>
            <a:endParaRPr lang="ru-RU" sz="2000" dirty="0">
              <a:latin typeface="+mj-lt"/>
            </a:endParaRPr>
          </a:p>
        </p:txBody>
      </p:sp>
      <p:pic>
        <p:nvPicPr>
          <p:cNvPr id="6165" name="Picture 21" descr="C:\Documents and Settings\HarlachinaNN\Мои документы\!Введение\Картинки\fakevbns_inv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214422"/>
            <a:ext cx="2928958" cy="228601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164" name="Picture 20" descr="C:\Documents and Settings\HarlachinaNN\Мои документы\!Введение\Картинки\att_backbone_larg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1214422"/>
            <a:ext cx="2928958" cy="228601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158" name="Picture 14" descr="http://www.netlab.ru/images/lan/sol2-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214422"/>
            <a:ext cx="2571768" cy="228601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9" name="Пятно 1 8"/>
          <p:cNvSpPr/>
          <p:nvPr/>
        </p:nvSpPr>
        <p:spPr>
          <a:xfrm>
            <a:off x="857224" y="4572008"/>
            <a:ext cx="1857388" cy="1857388"/>
          </a:xfrm>
          <a:prstGeom prst="irregularSeal1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Причина создания сетей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4612" y="5143512"/>
            <a:ext cx="60473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практическая потребность совместного использования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информации пользователями, работающими на удалённых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друг от друга компьютерах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3372" y="35716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Локальные</a:t>
            </a:r>
            <a:br>
              <a:rPr lang="ru-RU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компьютерные сети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071546"/>
            <a:ext cx="8429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Объединение нескольких компьютеров с целью совместного использования ресурсов компьютеров, а также подключенных к сети периферийных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устройств (принтеров, плоттеров, дисков, модемов и др.)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714620"/>
            <a:ext cx="810702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Отличительные признаки: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Высокая скорость передачи, большая пропускная способность;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Низкий уровень ошибок передачи;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Эффективный, быстродействующий механизм управления обменом;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Ограниченное, точно определённое число компьютеров в сети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КОТЁНОК\AppData\Local\Microsoft\Windows\Temporary Internet Files\Content.IE5\5ILP1ODH\MC900250472[1]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143768" y="4786322"/>
            <a:ext cx="1496840" cy="154059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5715016"/>
            <a:ext cx="6536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Локальная сеть позволяет не замечать связи!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Стрелка вниз 58"/>
          <p:cNvSpPr/>
          <p:nvPr/>
        </p:nvSpPr>
        <p:spPr>
          <a:xfrm>
            <a:off x="1214414" y="2000240"/>
            <a:ext cx="484632" cy="642942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57224" y="785795"/>
            <a:ext cx="78581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  <a:latin typeface="Arial" charset="0"/>
              </a:rPr>
              <a:t>По </a:t>
            </a:r>
            <a:r>
              <a:rPr lang="ru-RU" sz="2400" b="1" dirty="0">
                <a:solidFill>
                  <a:srgbClr val="800000"/>
                </a:solidFill>
                <a:latin typeface="Arial" charset="0"/>
              </a:rPr>
              <a:t>архитектуре</a:t>
            </a:r>
            <a:r>
              <a:rPr lang="ru-RU" sz="2400" b="1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b="1" dirty="0">
                <a:latin typeface="Arial" charset="0"/>
              </a:rPr>
              <a:t>– </a:t>
            </a:r>
            <a:r>
              <a:rPr lang="ru-RU" b="1" dirty="0" err="1">
                <a:latin typeface="Arial" charset="0"/>
              </a:rPr>
              <a:t>одноранговые</a:t>
            </a:r>
            <a:r>
              <a:rPr lang="ru-RU" b="1" dirty="0">
                <a:latin typeface="Arial" charset="0"/>
              </a:rPr>
              <a:t> и с </a:t>
            </a:r>
            <a:r>
              <a:rPr lang="ru-RU" b="1" dirty="0" smtClean="0">
                <a:latin typeface="Arial" charset="0"/>
              </a:rPr>
              <a:t>выделенным сервером сервером</a:t>
            </a:r>
          </a:p>
          <a:p>
            <a:endParaRPr lang="ru-RU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572264" y="357166"/>
            <a:ext cx="1947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Типы ЛВС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8" name="Блок-схема: альтернативный процесс 47"/>
          <p:cNvSpPr/>
          <p:nvPr/>
        </p:nvSpPr>
        <p:spPr>
          <a:xfrm>
            <a:off x="357158" y="1285860"/>
            <a:ext cx="2286016" cy="571504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одноранговые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2714612" y="1571612"/>
            <a:ext cx="785818" cy="1588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571868" y="1214422"/>
            <a:ext cx="51972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  <a:r>
              <a:rPr lang="ru-RU" dirty="0" smtClean="0"/>
              <a:t>се компьютеры равноправны, </a:t>
            </a:r>
          </a:p>
          <a:p>
            <a:r>
              <a:rPr lang="ru-RU" dirty="0" smtClean="0"/>
              <a:t>пользователи сами решают,</a:t>
            </a:r>
          </a:p>
          <a:p>
            <a:r>
              <a:rPr lang="ru-RU" dirty="0" smtClean="0"/>
              <a:t>какие ресурсы сделать общедоступными</a:t>
            </a:r>
            <a:endParaRPr lang="ru-RU" dirty="0"/>
          </a:p>
        </p:txBody>
      </p:sp>
      <p:sp>
        <p:nvSpPr>
          <p:cNvPr id="55" name="Блок-схема: альтернативный процесс 54"/>
          <p:cNvSpPr/>
          <p:nvPr/>
        </p:nvSpPr>
        <p:spPr>
          <a:xfrm>
            <a:off x="357158" y="4143380"/>
            <a:ext cx="2286016" cy="612648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сервер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2714612" y="4357694"/>
            <a:ext cx="785818" cy="1588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571868" y="4000504"/>
            <a:ext cx="48109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пециально выделенный компьютер </a:t>
            </a:r>
          </a:p>
          <a:p>
            <a:r>
              <a:rPr lang="ru-RU" dirty="0" smtClean="0"/>
              <a:t>для хранения файлов и программных </a:t>
            </a:r>
          </a:p>
          <a:p>
            <a:r>
              <a:rPr lang="ru-RU" dirty="0" smtClean="0"/>
              <a:t>приложений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428596" y="2643182"/>
            <a:ext cx="8377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увеличения производительности и в целях обеспечения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большей надёжности при хранении информации в сети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низ 59"/>
          <p:cNvSpPr/>
          <p:nvPr/>
        </p:nvSpPr>
        <p:spPr>
          <a:xfrm>
            <a:off x="1214414" y="3429000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2" name="Таблица 61"/>
          <p:cNvGraphicFramePr>
            <a:graphicFrameLocks noGrp="1"/>
          </p:cNvGraphicFramePr>
          <p:nvPr/>
        </p:nvGraphicFramePr>
        <p:xfrm>
          <a:off x="428596" y="4929198"/>
          <a:ext cx="8286808" cy="1554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43404"/>
                <a:gridCol w="4143404"/>
              </a:tblGrid>
              <a:tr h="35385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сервер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клиент (рабочая станция)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426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Абонент (узел) сети, который предоставляет свои ресурсы абонентам, но сам не использует ресурсы других абонентов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Абонент сети, который использует сетевые ресурсы, но сам свои ресурсы в сеть не отдаёт (сеть его обслуживает)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32861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  <a:latin typeface="Arial" charset="0"/>
              </a:rPr>
              <a:t>По топологии</a:t>
            </a:r>
            <a:r>
              <a:rPr lang="ru-RU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–</a:t>
            </a:r>
            <a:r>
              <a:rPr lang="ru-RU" sz="2400" b="1" dirty="0" smtClean="0">
                <a:solidFill>
                  <a:srgbClr val="0000FF"/>
                </a:solidFill>
                <a:latin typeface="Arial" charset="0"/>
              </a:rPr>
              <a:t> </a:t>
            </a:r>
            <a:endParaRPr lang="en-US" sz="2400" b="1" dirty="0" smtClean="0">
              <a:solidFill>
                <a:srgbClr val="0000FF"/>
              </a:solidFill>
              <a:latin typeface="Arial" charset="0"/>
            </a:endParaRPr>
          </a:p>
          <a:p>
            <a:pPr lvl="1">
              <a:buFont typeface="Symbol" pitchFamily="18" charset="2"/>
              <a:buChar char="¨"/>
            </a:pPr>
            <a:r>
              <a:rPr lang="ru-RU" b="1" dirty="0" smtClean="0">
                <a:latin typeface="Arial" charset="0"/>
              </a:rPr>
              <a:t> шина (магистраль), </a:t>
            </a:r>
            <a:endParaRPr lang="en-US" b="1" dirty="0" smtClean="0">
              <a:latin typeface="Arial" charset="0"/>
            </a:endParaRPr>
          </a:p>
          <a:p>
            <a:pPr lvl="1">
              <a:buFont typeface="Symbol" pitchFamily="18" charset="2"/>
              <a:buChar char="¨"/>
            </a:pPr>
            <a:r>
              <a:rPr lang="ru-RU" b="1" dirty="0" smtClean="0">
                <a:latin typeface="Arial" charset="0"/>
              </a:rPr>
              <a:t> кольцо </a:t>
            </a:r>
            <a:r>
              <a:rPr lang="en-US" b="1" dirty="0" smtClean="0">
                <a:latin typeface="Arial" charset="0"/>
              </a:rPr>
              <a:t>,</a:t>
            </a:r>
          </a:p>
          <a:p>
            <a:pPr lvl="1">
              <a:buFont typeface="Symbol" pitchFamily="18" charset="2"/>
              <a:buChar char="¨"/>
            </a:pPr>
            <a:r>
              <a:rPr lang="ru-RU" b="1" dirty="0" smtClean="0">
                <a:latin typeface="Arial" charset="0"/>
              </a:rPr>
              <a:t> звезда </a:t>
            </a:r>
            <a:endParaRPr lang="ru-RU" dirty="0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42910" y="2428868"/>
            <a:ext cx="8008121" cy="2044699"/>
            <a:chOff x="1278" y="7100"/>
            <a:chExt cx="14768" cy="3408"/>
          </a:xfrm>
        </p:grpSpPr>
        <p:sp>
          <p:nvSpPr>
            <p:cNvPr id="4" name="Rectangle 7"/>
            <p:cNvSpPr>
              <a:spLocks noChangeArrowheads="1"/>
            </p:cNvSpPr>
            <p:nvPr/>
          </p:nvSpPr>
          <p:spPr bwMode="auto">
            <a:xfrm>
              <a:off x="1278" y="10082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2272" y="10082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3266" y="10082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4260" y="10082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5254" y="10082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1562" y="9514"/>
              <a:ext cx="0" cy="5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1562" y="9514"/>
              <a:ext cx="41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5680" y="9514"/>
              <a:ext cx="0" cy="5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4686" y="9514"/>
              <a:ext cx="0" cy="5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3692" y="9514"/>
              <a:ext cx="0" cy="5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2698" y="9514"/>
              <a:ext cx="0" cy="5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7668" y="10082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8662" y="10082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9798" y="10082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2354" y="10082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Rectangle 22"/>
            <p:cNvSpPr>
              <a:spLocks noChangeArrowheads="1"/>
            </p:cNvSpPr>
            <p:nvPr/>
          </p:nvSpPr>
          <p:spPr bwMode="auto">
            <a:xfrm>
              <a:off x="6816" y="9230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Rectangle 23"/>
            <p:cNvSpPr>
              <a:spLocks noChangeArrowheads="1"/>
            </p:cNvSpPr>
            <p:nvPr/>
          </p:nvSpPr>
          <p:spPr bwMode="auto">
            <a:xfrm>
              <a:off x="7668" y="8520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8662" y="8520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9798" y="8520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Rectangle 26"/>
            <p:cNvSpPr>
              <a:spLocks noChangeArrowheads="1"/>
            </p:cNvSpPr>
            <p:nvPr/>
          </p:nvSpPr>
          <p:spPr bwMode="auto">
            <a:xfrm>
              <a:off x="10650" y="9230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13348" y="10082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14342" y="10082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15336" y="10082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30"/>
            <p:cNvSpPr>
              <a:spLocks noChangeShapeType="1"/>
            </p:cNvSpPr>
            <p:nvPr/>
          </p:nvSpPr>
          <p:spPr bwMode="auto">
            <a:xfrm flipH="1">
              <a:off x="7242" y="8804"/>
              <a:ext cx="426" cy="4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31"/>
            <p:cNvSpPr>
              <a:spLocks noChangeShapeType="1"/>
            </p:cNvSpPr>
            <p:nvPr/>
          </p:nvSpPr>
          <p:spPr bwMode="auto">
            <a:xfrm>
              <a:off x="10508" y="8804"/>
              <a:ext cx="568" cy="4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>
              <a:off x="7242" y="9656"/>
              <a:ext cx="710" cy="4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33"/>
            <p:cNvSpPr>
              <a:spLocks noChangeShapeType="1"/>
            </p:cNvSpPr>
            <p:nvPr/>
          </p:nvSpPr>
          <p:spPr bwMode="auto">
            <a:xfrm flipH="1">
              <a:off x="10224" y="9656"/>
              <a:ext cx="994" cy="4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34"/>
            <p:cNvSpPr>
              <a:spLocks noChangeShapeType="1"/>
            </p:cNvSpPr>
            <p:nvPr/>
          </p:nvSpPr>
          <p:spPr bwMode="auto">
            <a:xfrm>
              <a:off x="8378" y="10366"/>
              <a:ext cx="2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35"/>
            <p:cNvSpPr>
              <a:spLocks noChangeShapeType="1"/>
            </p:cNvSpPr>
            <p:nvPr/>
          </p:nvSpPr>
          <p:spPr bwMode="auto">
            <a:xfrm>
              <a:off x="9372" y="10366"/>
              <a:ext cx="4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36"/>
            <p:cNvSpPr>
              <a:spLocks noChangeShapeType="1"/>
            </p:cNvSpPr>
            <p:nvPr/>
          </p:nvSpPr>
          <p:spPr bwMode="auto">
            <a:xfrm>
              <a:off x="8378" y="8662"/>
              <a:ext cx="2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>
              <a:off x="9372" y="8662"/>
              <a:ext cx="42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13774" y="8236"/>
              <a:ext cx="710" cy="426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39"/>
            <p:cNvSpPr>
              <a:spLocks noChangeShapeType="1"/>
            </p:cNvSpPr>
            <p:nvPr/>
          </p:nvSpPr>
          <p:spPr bwMode="auto">
            <a:xfrm flipH="1">
              <a:off x="12780" y="8662"/>
              <a:ext cx="1136" cy="1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40"/>
            <p:cNvSpPr>
              <a:spLocks noChangeShapeType="1"/>
            </p:cNvSpPr>
            <p:nvPr/>
          </p:nvSpPr>
          <p:spPr bwMode="auto">
            <a:xfrm flipH="1">
              <a:off x="13632" y="8662"/>
              <a:ext cx="426" cy="1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14200" y="8662"/>
              <a:ext cx="568" cy="1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42"/>
            <p:cNvSpPr>
              <a:spLocks noChangeShapeType="1"/>
            </p:cNvSpPr>
            <p:nvPr/>
          </p:nvSpPr>
          <p:spPr bwMode="auto">
            <a:xfrm>
              <a:off x="14342" y="8662"/>
              <a:ext cx="1420" cy="1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Text Box 43"/>
            <p:cNvSpPr txBox="1">
              <a:spLocks noChangeArrowheads="1"/>
            </p:cNvSpPr>
            <p:nvPr/>
          </p:nvSpPr>
          <p:spPr bwMode="auto">
            <a:xfrm>
              <a:off x="2169" y="8172"/>
              <a:ext cx="2767" cy="8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b="1" dirty="0">
                  <a:solidFill>
                    <a:schemeClr val="bg2">
                      <a:lumMod val="25000"/>
                    </a:schemeClr>
                  </a:solidFill>
                  <a:latin typeface="Arial" charset="0"/>
                </a:rPr>
                <a:t>Топология </a:t>
              </a: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Arial" charset="0"/>
                </a:rPr>
                <a:t>шина (</a:t>
              </a:r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Arial" charset="0"/>
                </a:rPr>
                <a:t>bus)</a:t>
              </a:r>
              <a:endParaRPr lang="ru-RU" sz="1600" b="1" dirty="0">
                <a:solidFill>
                  <a:schemeClr val="bg2">
                    <a:lumMod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41" name="Text Box 44"/>
            <p:cNvSpPr txBox="1">
              <a:spLocks noChangeArrowheads="1"/>
            </p:cNvSpPr>
            <p:nvPr/>
          </p:nvSpPr>
          <p:spPr bwMode="auto">
            <a:xfrm>
              <a:off x="7834" y="7100"/>
              <a:ext cx="2478" cy="8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500"/>
                </a:spcBef>
                <a:spcAft>
                  <a:spcPts val="500"/>
                </a:spcAft>
              </a:pPr>
              <a:r>
                <a:rPr lang="ru-RU" sz="1600" b="1" dirty="0">
                  <a:solidFill>
                    <a:schemeClr val="bg2">
                      <a:lumMod val="25000"/>
                    </a:schemeClr>
                  </a:solidFill>
                  <a:latin typeface="Arial" charset="0"/>
                </a:rPr>
                <a:t>Топология </a:t>
              </a: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Arial" charset="0"/>
                </a:rPr>
                <a:t>кольцо</a:t>
              </a:r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Arial" charset="0"/>
                </a:rPr>
                <a:t> (ring)</a:t>
              </a:r>
              <a:endParaRPr lang="ru-RU" sz="1600" b="1" dirty="0">
                <a:solidFill>
                  <a:schemeClr val="bg2">
                    <a:lumMod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42" name="Text Box 45"/>
            <p:cNvSpPr txBox="1">
              <a:spLocks noChangeArrowheads="1"/>
            </p:cNvSpPr>
            <p:nvPr/>
          </p:nvSpPr>
          <p:spPr bwMode="auto">
            <a:xfrm>
              <a:off x="12709" y="7219"/>
              <a:ext cx="3010" cy="8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b="1" dirty="0">
                  <a:solidFill>
                    <a:schemeClr val="bg2">
                      <a:lumMod val="25000"/>
                    </a:schemeClr>
                  </a:solidFill>
                  <a:latin typeface="Arial" charset="0"/>
                </a:rPr>
                <a:t>Топология </a:t>
              </a:r>
              <a:r>
                <a:rPr lang="ru-RU" sz="1600" b="1" dirty="0" smtClean="0">
                  <a:solidFill>
                    <a:schemeClr val="bg2">
                      <a:lumMod val="25000"/>
                    </a:schemeClr>
                  </a:solidFill>
                  <a:latin typeface="Arial" charset="0"/>
                </a:rPr>
                <a:t>звезда</a:t>
              </a:r>
              <a:r>
                <a:rPr lang="en-US" sz="1600" b="1" dirty="0" smtClean="0">
                  <a:solidFill>
                    <a:schemeClr val="bg2">
                      <a:lumMod val="25000"/>
                    </a:schemeClr>
                  </a:solidFill>
                  <a:latin typeface="Arial" charset="0"/>
                </a:rPr>
                <a:t> (star)</a:t>
              </a:r>
              <a:endParaRPr lang="ru-RU" sz="1600" b="1" dirty="0">
                <a:solidFill>
                  <a:schemeClr val="bg2">
                    <a:lumMod val="25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57620" y="357166"/>
            <a:ext cx="4560672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Топология определяет:</a:t>
            </a:r>
          </a:p>
          <a:p>
            <a:pPr lvl="1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Требования к оборудованию;</a:t>
            </a:r>
          </a:p>
          <a:p>
            <a:pPr lvl="1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Тип используемого кабеля;</a:t>
            </a:r>
          </a:p>
          <a:p>
            <a:pPr lvl="1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Возможные и удобные методы управления </a:t>
            </a:r>
          </a:p>
          <a:p>
            <a:pPr lvl="1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обменом;</a:t>
            </a:r>
          </a:p>
          <a:p>
            <a:pPr lvl="1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Надёжность работы;</a:t>
            </a:r>
          </a:p>
          <a:p>
            <a:pPr lvl="1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Возможности расширения сети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2285984" y="5429264"/>
            <a:ext cx="214314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5215736" y="5428470"/>
            <a:ext cx="2143140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57158" y="4572008"/>
            <a:ext cx="2928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 компьютеры параллельно подключены к одной линии связи;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информация от каждого компьютера одновременно передаётся всем остальным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428993" y="4714884"/>
            <a:ext cx="2786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Каждый компьютер передаёт информацию всегда только одному компьютеру,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следующему по цепочке, а получает от предыдущего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357950" y="4643446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одному, центральному компьютеру, подключены остальные периферийные компьютеры, каждый из них использует свою отдельную линию связи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8229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dirty="0">
              <a:latin typeface="Arial" charset="0"/>
            </a:endParaRPr>
          </a:p>
          <a:p>
            <a:pPr>
              <a:buFont typeface="Symbol" pitchFamily="18" charset="2"/>
              <a:buChar char="¨"/>
            </a:pPr>
            <a:r>
              <a:rPr lang="ru-RU" dirty="0">
                <a:latin typeface="Arial" charset="0"/>
              </a:rPr>
              <a:t>экранированная витая пара ,</a:t>
            </a:r>
          </a:p>
          <a:p>
            <a:pPr>
              <a:buFont typeface="Symbol" pitchFamily="18" charset="2"/>
              <a:buChar char="¨"/>
            </a:pPr>
            <a:r>
              <a:rPr lang="ru-RU" dirty="0">
                <a:latin typeface="Arial" charset="0"/>
              </a:rPr>
              <a:t>витая пара,</a:t>
            </a:r>
          </a:p>
          <a:p>
            <a:pPr>
              <a:buFont typeface="Symbol" pitchFamily="18" charset="2"/>
              <a:buChar char="¨"/>
            </a:pPr>
            <a:endParaRPr lang="ru-RU" dirty="0">
              <a:latin typeface="Arial" charset="0"/>
            </a:endParaRPr>
          </a:p>
          <a:p>
            <a:pPr>
              <a:buFont typeface="Symbol" pitchFamily="18" charset="2"/>
              <a:buChar char="¨"/>
            </a:pPr>
            <a:endParaRPr lang="ru-RU" dirty="0" smtClean="0">
              <a:latin typeface="Arial" charset="0"/>
            </a:endParaRPr>
          </a:p>
          <a:p>
            <a:pPr>
              <a:buFont typeface="Symbol" pitchFamily="18" charset="2"/>
              <a:buChar char="¨"/>
            </a:pPr>
            <a:endParaRPr lang="ru-RU" dirty="0">
              <a:latin typeface="Arial" charset="0"/>
            </a:endParaRPr>
          </a:p>
          <a:p>
            <a:pPr>
              <a:buFont typeface="Symbol" pitchFamily="18" charset="2"/>
              <a:buChar char="¨"/>
            </a:pPr>
            <a:endParaRPr lang="ru-RU" dirty="0">
              <a:latin typeface="Arial" charset="0"/>
            </a:endParaRPr>
          </a:p>
          <a:p>
            <a:pPr>
              <a:buFont typeface="Symbol" pitchFamily="18" charset="2"/>
              <a:buChar char="¨"/>
            </a:pPr>
            <a:r>
              <a:rPr lang="ru-RU" dirty="0">
                <a:latin typeface="Arial" charset="0"/>
              </a:rPr>
              <a:t>коаксиальный кабель,</a:t>
            </a:r>
          </a:p>
          <a:p>
            <a:pPr>
              <a:buFont typeface="Symbol" pitchFamily="18" charset="2"/>
              <a:buChar char="¨"/>
            </a:pPr>
            <a:r>
              <a:rPr lang="ru-RU" dirty="0">
                <a:latin typeface="Arial" charset="0"/>
              </a:rPr>
              <a:t>оптоволокно,</a:t>
            </a:r>
          </a:p>
          <a:p>
            <a:pPr>
              <a:buFont typeface="Symbol" pitchFamily="18" charset="2"/>
              <a:buChar char="¨"/>
            </a:pPr>
            <a:endParaRPr lang="ru-RU" dirty="0">
              <a:latin typeface="Arial" charset="0"/>
            </a:endParaRPr>
          </a:p>
          <a:p>
            <a:pPr>
              <a:buFont typeface="Symbol" pitchFamily="18" charset="2"/>
              <a:buChar char="¨"/>
            </a:pPr>
            <a:endParaRPr lang="ru-RU" dirty="0" smtClean="0">
              <a:latin typeface="Arial" charset="0"/>
            </a:endParaRPr>
          </a:p>
          <a:p>
            <a:pPr>
              <a:buFont typeface="Symbol" pitchFamily="18" charset="2"/>
              <a:buChar char="¨"/>
            </a:pPr>
            <a:endParaRPr lang="ru-RU" dirty="0">
              <a:latin typeface="Arial" charset="0"/>
            </a:endParaRPr>
          </a:p>
          <a:p>
            <a:pPr>
              <a:buFont typeface="Symbol" pitchFamily="18" charset="2"/>
              <a:buChar char="¨"/>
            </a:pPr>
            <a:r>
              <a:rPr lang="ru-RU" dirty="0">
                <a:latin typeface="Arial" charset="0"/>
              </a:rPr>
              <a:t>беспроводные </a:t>
            </a:r>
            <a:r>
              <a:rPr lang="ru-RU" dirty="0" smtClean="0">
                <a:latin typeface="Arial" charset="0"/>
              </a:rPr>
              <a:t>сети</a:t>
            </a:r>
          </a:p>
          <a:p>
            <a:r>
              <a:rPr lang="ru-RU" dirty="0" smtClean="0"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(ИК, радио, </a:t>
            </a:r>
            <a:r>
              <a:rPr lang="ru-RU" dirty="0" smtClean="0">
                <a:latin typeface="Arial" charset="0"/>
              </a:rPr>
              <a:t>спутниковые</a:t>
            </a:r>
            <a:r>
              <a:rPr lang="ru-RU" dirty="0">
                <a:latin typeface="Arial" charset="0"/>
              </a:rPr>
              <a:t>)</a:t>
            </a:r>
          </a:p>
        </p:txBody>
      </p:sp>
      <p:graphicFrame>
        <p:nvGraphicFramePr>
          <p:cNvPr id="66560" name="Object 1024"/>
          <p:cNvGraphicFramePr>
            <a:graphicFrameLocks noChangeAspect="1"/>
          </p:cNvGraphicFramePr>
          <p:nvPr/>
        </p:nvGraphicFramePr>
        <p:xfrm>
          <a:off x="5429256" y="4357694"/>
          <a:ext cx="3167813" cy="1960554"/>
        </p:xfrm>
        <a:graphic>
          <a:graphicData uri="http://schemas.openxmlformats.org/presentationml/2006/ole">
            <p:oleObj spid="_x0000_s1026" name="Документ" r:id="rId4" imgW="2782080" imgH="1722960" progId="Word.Document.8">
              <p:embed/>
            </p:oleObj>
          </a:graphicData>
        </a:graphic>
      </p:graphicFrame>
      <p:pic>
        <p:nvPicPr>
          <p:cNvPr id="9229" name="Picture 13" descr="C:\School\BookInternet\Картинки\БеспроводныйОптическийКанал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4143380"/>
            <a:ext cx="1444625" cy="2311400"/>
          </a:xfrm>
          <a:prstGeom prst="rect">
            <a:avLst/>
          </a:prstGeom>
          <a:noFill/>
        </p:spPr>
      </p:pic>
      <p:pic>
        <p:nvPicPr>
          <p:cNvPr id="9230" name="Picture 14" descr="C:\Documents and Settings\HarlachinaNN\Мои документы\!Введение\Картинки для презентации\okb_022_srez.jpg"/>
          <p:cNvPicPr>
            <a:picLocks noChangeAspect="1" noChangeArrowheads="1"/>
          </p:cNvPicPr>
          <p:nvPr/>
        </p:nvPicPr>
        <p:blipFill>
          <a:blip r:embed="rId6"/>
          <a:srcRect r="52000"/>
          <a:stretch>
            <a:fillRect/>
          </a:stretch>
        </p:blipFill>
        <p:spPr bwMode="auto">
          <a:xfrm>
            <a:off x="6929454" y="3000372"/>
            <a:ext cx="842963" cy="892175"/>
          </a:xfrm>
          <a:prstGeom prst="rect">
            <a:avLst/>
          </a:prstGeom>
          <a:noFill/>
        </p:spPr>
      </p:pic>
      <p:pic>
        <p:nvPicPr>
          <p:cNvPr id="9231" name="Picture 15" descr="C:\Documents and Settings\HarlachinaNN\Мои документы\!Введение\Картинки для презентации\okb_o2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5984" y="2928934"/>
            <a:ext cx="4043375" cy="876300"/>
          </a:xfrm>
          <a:prstGeom prst="rect">
            <a:avLst/>
          </a:prstGeom>
          <a:noFill/>
        </p:spPr>
      </p:pic>
      <p:pic>
        <p:nvPicPr>
          <p:cNvPr id="9232" name="Picture 16" descr="C:\Documents and Settings\HarlachinaNN\Мои документы\!Введение\Картинки для презентации\vitpar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71670" y="1571612"/>
            <a:ext cx="3262324" cy="815975"/>
          </a:xfrm>
          <a:prstGeom prst="rect">
            <a:avLst/>
          </a:prstGeom>
          <a:noFill/>
        </p:spPr>
      </p:pic>
      <p:pic>
        <p:nvPicPr>
          <p:cNvPr id="9233" name="Picture 17" descr="C:\Documents and Settings\HarlachinaNN\Мои документы\!Введение\Картинки для презентации\vitpara_srez.jpg"/>
          <p:cNvPicPr>
            <a:picLocks noChangeAspect="1" noChangeArrowheads="1"/>
          </p:cNvPicPr>
          <p:nvPr/>
        </p:nvPicPr>
        <p:blipFill>
          <a:blip r:embed="rId9" cstate="print"/>
          <a:srcRect r="46753"/>
          <a:stretch>
            <a:fillRect/>
          </a:stretch>
        </p:blipFill>
        <p:spPr bwMode="auto">
          <a:xfrm>
            <a:off x="6500826" y="1571612"/>
            <a:ext cx="665163" cy="671513"/>
          </a:xfrm>
          <a:prstGeom prst="rect">
            <a:avLst/>
          </a:prstGeom>
          <a:noFill/>
        </p:spPr>
      </p:pic>
      <p:sp>
        <p:nvSpPr>
          <p:cNvPr id="9234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algn="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Физическое устройство передающих каналов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285728"/>
          <a:ext cx="8429684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472" y="857232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Сравнить!!!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2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464646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1465</TotalTime>
  <Words>1849</Words>
  <Application>Microsoft Office PowerPoint</Application>
  <PresentationFormat>Экран (4:3)</PresentationFormat>
  <Paragraphs>349</Paragraphs>
  <Slides>29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Аспект</vt:lpstr>
      <vt:lpstr>Документ</vt:lpstr>
      <vt:lpstr>Коммуникационные технологии</vt:lpstr>
      <vt:lpstr>Слайд 2</vt:lpstr>
      <vt:lpstr>Слайд 3</vt:lpstr>
      <vt:lpstr>Компьютерные сети  Типы сетей</vt:lpstr>
      <vt:lpstr>Слайд 5</vt:lpstr>
      <vt:lpstr>Слайд 6</vt:lpstr>
      <vt:lpstr>Слайд 7</vt:lpstr>
      <vt:lpstr>Физическое устройство передающих каналов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КОТЁНОК</dc:creator>
  <cp:lastModifiedBy>КОТЁНОК</cp:lastModifiedBy>
  <cp:revision>119</cp:revision>
  <dcterms:created xsi:type="dcterms:W3CDTF">2010-09-05T10:56:13Z</dcterms:created>
  <dcterms:modified xsi:type="dcterms:W3CDTF">2010-11-24T20:36:55Z</dcterms:modified>
</cp:coreProperties>
</file>