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124201"/>
            <a:ext cx="8458200" cy="295158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«Приготовление раствора с заданной массовой долей растворённого вещества»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458200" cy="9144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Практическая работа №3: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521471"/>
            <a:ext cx="1828800" cy="2432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089525"/>
          </a:xfrm>
        </p:spPr>
        <p:txBody>
          <a:bodyPr/>
          <a:lstStyle/>
          <a:p>
            <a:r>
              <a:rPr lang="ru-RU" dirty="0" smtClean="0"/>
              <a:t>Презентацию составила учитель химии МОУ «СОШ с. Красный Яр» Учаева Н. А.</a:t>
            </a:r>
          </a:p>
          <a:p>
            <a:r>
              <a:rPr lang="ru-RU" dirty="0" smtClean="0"/>
              <a:t>Используемый </a:t>
            </a:r>
            <a:r>
              <a:rPr lang="ru-RU" dirty="0" smtClean="0"/>
              <a:t>материал:</a:t>
            </a:r>
            <a:endParaRPr lang="ru-RU" dirty="0" smtClean="0"/>
          </a:p>
          <a:p>
            <a:r>
              <a:rPr lang="ru-RU" dirty="0" smtClean="0"/>
              <a:t>Громов «Физика 7 класс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Габриелян О. С. «Химия 8 класс»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Интернет ресурсы:</a:t>
            </a:r>
            <a:r>
              <a:rPr lang="en-US" dirty="0" smtClean="0"/>
              <a:t>http</a:t>
            </a:r>
            <a:r>
              <a:rPr lang="en-US" dirty="0" smtClean="0"/>
              <a:t>://images.yandex.ru/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Цель работы: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Закрепление важнейших химических понятий: объём, плотность, масса, массовая доля растворённого вещества;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Обучение операциям взвешивания, отбора проб твёрдых и жидких веществ, приготовления растворов;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Отработка химических расчётов.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648200"/>
            <a:ext cx="2133600" cy="183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Оборудование: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7483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Измерительный цилиндр, лабораторные весы с разновесами, стеклянная палочка, химический стакан, колба с водой.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14401" y="34290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Реактивы: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572000"/>
            <a:ext cx="498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</a:t>
            </a:r>
            <a:endParaRPr lang="ru-RU" sz="2400" b="1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524000" y="4786312"/>
          <a:ext cx="381000" cy="309563"/>
        </p:xfrm>
        <a:graphic>
          <a:graphicData uri="http://schemas.openxmlformats.org/presentationml/2006/ole">
            <p:oleObj spid="_x0000_s3074" name="Формула" r:id="rId3" imgW="203040" imgH="1648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4572000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</a:t>
            </a:r>
            <a:endParaRPr lang="ru-RU" sz="24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914400" y="4572000"/>
          <a:ext cx="381000" cy="528918"/>
        </p:xfrm>
        <a:graphic>
          <a:graphicData uri="http://schemas.openxmlformats.org/presentationml/2006/ole">
            <p:oleObj spid="_x0000_s3076" name="Формула" r:id="rId4" imgW="126720" imgH="215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28800" y="4572000"/>
            <a:ext cx="520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133600" y="4495800"/>
          <a:ext cx="381000" cy="647700"/>
        </p:xfrm>
        <a:graphic>
          <a:graphicData uri="http://schemas.openxmlformats.org/presentationml/2006/ole">
            <p:oleObj spid="_x0000_s3077" name="Формула" r:id="rId5" imgW="126720" imgH="215640" progId="Equation.3">
              <p:embed/>
            </p:oleObj>
          </a:graphicData>
        </a:graphic>
      </p:graphicFrame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24400" y="3581400"/>
            <a:ext cx="3243172" cy="2291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5029200" cy="1676400"/>
          </a:xfr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Правила работы с лабораторными весами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52400"/>
            <a:ext cx="2965613" cy="1935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8153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/>
              <a:t>Если весы не уравновешены, добейтесь</a:t>
            </a:r>
          </a:p>
          <a:p>
            <a:pPr marL="342900" indent="-342900"/>
            <a:r>
              <a:rPr lang="ru-RU" sz="2000" b="1" dirty="0" smtClean="0"/>
              <a:t> их равновесия.</a:t>
            </a:r>
          </a:p>
          <a:p>
            <a:pPr marL="342900" indent="-342900"/>
            <a:r>
              <a:rPr lang="ru-RU" sz="2000" b="1" dirty="0" smtClean="0"/>
              <a:t>2.Поместите на левую чашу весов взвешиваемый предмет.</a:t>
            </a:r>
          </a:p>
          <a:p>
            <a:pPr marL="342900" indent="-342900"/>
            <a:r>
              <a:rPr lang="ru-RU" sz="2000" b="1" dirty="0" smtClean="0"/>
              <a:t>3.Откройте футляр с гирями и, достав ту, что на ваш взгляд, тяжелее предмета,</a:t>
            </a:r>
          </a:p>
          <a:p>
            <a:pPr marL="342900" indent="-342900"/>
            <a:r>
              <a:rPr lang="ru-RU" sz="2000" b="1" dirty="0" smtClean="0"/>
              <a:t> положите её на правую чашу. Убедившись, что она перетягивает, поставьте её</a:t>
            </a:r>
          </a:p>
          <a:p>
            <a:pPr marL="342900" indent="-342900"/>
            <a:r>
              <a:rPr lang="ru-RU" sz="2000" b="1" dirty="0" smtClean="0"/>
              <a:t>обратно в футляр, а на чашу положите другую гирю(меньшей массы).</a:t>
            </a:r>
          </a:p>
          <a:p>
            <a:pPr marL="342900" indent="-342900"/>
            <a:r>
              <a:rPr lang="ru-RU" sz="2000" b="1" dirty="0" smtClean="0"/>
              <a:t>Перебирая таким образом гирю за гирей, добейтесь равновесия весов.</a:t>
            </a:r>
          </a:p>
          <a:p>
            <a:pPr marL="342900" indent="-342900"/>
            <a:r>
              <a:rPr lang="ru-RU" sz="2000" b="1" dirty="0" smtClean="0"/>
              <a:t>4.Мелкие гирьки (от 500 до 10 мг) доставайте из футляра с помощью пинцета.</a:t>
            </a:r>
          </a:p>
          <a:p>
            <a:pPr marL="342900" indent="-342900"/>
            <a:r>
              <a:rPr lang="ru-RU" sz="2000" b="1" dirty="0" smtClean="0"/>
              <a:t>5.Определите по гирям общую массу предмета.</a:t>
            </a:r>
          </a:p>
          <a:p>
            <a:pPr marL="342900" indent="-342900"/>
            <a:r>
              <a:rPr lang="ru-RU" sz="2000" b="1" dirty="0" smtClean="0"/>
              <a:t>6. Придерживая чаши весов, снимите с них все гири и положите их обратно в футляр.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5562600" cy="16764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Правила измерения объёма жидкости с помощью измерительного цилиндра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1.Рассмотрите измерительный цилиндр. Обратите внимание на его деления и применяемую в нем единицу объёма.</a:t>
            </a:r>
          </a:p>
          <a:p>
            <a:pPr>
              <a:buNone/>
            </a:pPr>
            <a:r>
              <a:rPr lang="ru-RU" sz="2000" b="1" dirty="0" smtClean="0"/>
              <a:t>2. Определите цену деления измерительного цилиндра.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Правило</a:t>
            </a:r>
            <a:r>
              <a:rPr lang="ru-RU" sz="2000" b="1" dirty="0" smtClean="0">
                <a:solidFill>
                  <a:srgbClr val="7030A0"/>
                </a:solidFill>
              </a:rPr>
              <a:t>: Чтобы определить цену деления, нужно найти два ближайших штриха шкалы, около которых написаны числовые значения. Затем из большего значения вычесть меньшее и полученное число разделить на число делений, находящихся между ними.</a:t>
            </a:r>
          </a:p>
          <a:p>
            <a:pPr>
              <a:buNone/>
            </a:pPr>
            <a:r>
              <a:rPr lang="ru-RU" sz="2000" b="1" dirty="0" smtClean="0"/>
              <a:t>3.Зная цену деления, определите какой объём воды вам необходимо налить.</a:t>
            </a:r>
          </a:p>
          <a:p>
            <a:pPr>
              <a:buNone/>
            </a:pPr>
            <a:r>
              <a:rPr lang="ru-RU" sz="2000" b="1" dirty="0" smtClean="0"/>
              <a:t>4.Перелейте воду из стакана или другого сосуда в измерительный цилиндр.</a:t>
            </a:r>
          </a:p>
          <a:p>
            <a:pPr>
              <a:buNone/>
            </a:pPr>
            <a:r>
              <a:rPr lang="ru-RU" sz="2000" b="1" dirty="0" smtClean="0"/>
              <a:t>5.При определении положения уровня воды глаз следует </a:t>
            </a:r>
          </a:p>
          <a:p>
            <a:pPr>
              <a:buNone/>
            </a:pPr>
            <a:r>
              <a:rPr lang="ru-RU" sz="2000" b="1" dirty="0" smtClean="0"/>
              <a:t>Направлять на то деление, которое совпадает с плоской </a:t>
            </a:r>
          </a:p>
          <a:p>
            <a:pPr>
              <a:buNone/>
            </a:pPr>
            <a:r>
              <a:rPr lang="ru-RU" sz="2000" b="1" dirty="0" smtClean="0"/>
              <a:t>частью поверхности воды ( а не с её изогнутым краем).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1292" y="228600"/>
            <a:ext cx="187410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6972300" y="5829300"/>
            <a:ext cx="1295400" cy="158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7847806" y="5791200"/>
            <a:ext cx="1372394" cy="79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 rot="8489341">
            <a:off x="7471240" y="4592968"/>
            <a:ext cx="1440518" cy="124916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>
            <a:off x="7620000" y="5562600"/>
            <a:ext cx="838200" cy="609600"/>
          </a:xfrm>
          <a:prstGeom prst="rtTriangl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rot="16200000">
            <a:off x="7924884" y="5562516"/>
            <a:ext cx="590169" cy="590336"/>
          </a:xfrm>
          <a:prstGeom prst="rtTriangl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620000" y="5715000"/>
            <a:ext cx="914400" cy="76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7620000" y="58674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620000" y="60960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620000" y="56388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620000" y="54864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620000" y="63246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Дуга 29"/>
          <p:cNvSpPr/>
          <p:nvPr/>
        </p:nvSpPr>
        <p:spPr>
          <a:xfrm rot="5400000">
            <a:off x="7886697" y="5067301"/>
            <a:ext cx="381003" cy="914401"/>
          </a:xfrm>
          <a:prstGeom prst="arc">
            <a:avLst>
              <a:gd name="adj1" fmla="val 16200000"/>
              <a:gd name="adj2" fmla="val 49314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/>
          <p:nvPr/>
        </p:nvCxnSpPr>
        <p:spPr>
          <a:xfrm rot="5400000">
            <a:off x="7887494" y="5523706"/>
            <a:ext cx="381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153400" y="56388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80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8153400" y="6096000"/>
            <a:ext cx="45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5105400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Задание: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419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Приготовить 120 г 15% - </a:t>
            </a:r>
            <a:r>
              <a:rPr lang="ru-RU" dirty="0" err="1" smtClean="0"/>
              <a:t>ного</a:t>
            </a:r>
            <a:r>
              <a:rPr lang="ru-RU" dirty="0" smtClean="0"/>
              <a:t> раствора сахара.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Тебе помогут следующие шаги: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Запишите формулу для определения массовой доли растворённого вещества.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Выведи из данной формулы массу растворённого вещества.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Подставь данные в формулу и определи количество сахара, которое тебе необходимо взвесить.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"/>
            <a:ext cx="3200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57753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4.</a:t>
            </a:r>
            <a:r>
              <a:rPr lang="ru-RU" dirty="0" smtClean="0"/>
              <a:t> Взвесь необходимое количество сахара и помести сахар в стакан.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Будь осторожен при обращении со стеклянной посудой !!!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5.</a:t>
            </a:r>
            <a:r>
              <a:rPr lang="ru-RU" dirty="0" smtClean="0"/>
              <a:t> От общей массы раствора вычитай массу сахара и ты получишь массу воды.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6.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Плотность воды 1г/мл, поэтому </a:t>
            </a:r>
            <a:r>
              <a:rPr lang="en-US" dirty="0" smtClean="0">
                <a:solidFill>
                  <a:schemeClr val="tx1"/>
                </a:solidFill>
              </a:rPr>
              <a:t>V=m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7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 Отмерь с помощью измерительного цилиндра необходимый объём воды и добавь её в стакан с сахаром.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8.</a:t>
            </a:r>
            <a:r>
              <a:rPr lang="ru-RU" dirty="0" smtClean="0">
                <a:solidFill>
                  <a:schemeClr val="tx1"/>
                </a:solidFill>
              </a:rPr>
              <a:t> Размешай аккуратно при помощи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стеклянной палочки раствор.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4800600"/>
            <a:ext cx="1828800" cy="151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71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Чему ты научился при выполнении практической работы?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39465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Сделай письменно вывод в тетради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895599"/>
            <a:ext cx="4114800" cy="3268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28600"/>
            <a:ext cx="7315200" cy="3124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Убери своё рабочее место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505200"/>
            <a:ext cx="3571875" cy="2188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819400"/>
            <a:ext cx="329859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498</Words>
  <PresentationFormat>Экран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Трек</vt:lpstr>
      <vt:lpstr>Формула</vt:lpstr>
      <vt:lpstr>«Приготовление раствора с заданной массовой долей растворённого вещества»</vt:lpstr>
      <vt:lpstr>Цель работы:</vt:lpstr>
      <vt:lpstr>Оборудование:</vt:lpstr>
      <vt:lpstr>Правила работы с лабораторными весами</vt:lpstr>
      <vt:lpstr>Правила измерения объёма жидкости с помощью измерительного цилиндра</vt:lpstr>
      <vt:lpstr>Задание:</vt:lpstr>
      <vt:lpstr>Слайд 7</vt:lpstr>
      <vt:lpstr>Чему ты научился при выполнении практической работы?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«Приготовление раствора с заданной массовой долей растворённого вещества»</dc:title>
  <cp:lastModifiedBy>Алексей</cp:lastModifiedBy>
  <cp:revision>27</cp:revision>
  <dcterms:modified xsi:type="dcterms:W3CDTF">2010-02-17T14:35:19Z</dcterms:modified>
</cp:coreProperties>
</file>