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D8BD4-1BBA-471F-95FD-1D74A2EFDFD3}" type="datetimeFigureOut">
              <a:rPr lang="ru-RU" smtClean="0"/>
              <a:t>05.01.2011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90193-BAB8-4260-B5FA-F2138F21C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8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3652-EB62-4C1A-BC03-E7F65E8279F8}" type="datetime1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F904-B102-4E02-BE36-D64FF4580778}" type="datetime1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4958-CDD5-45E4-97FB-75ED54446D56}" type="datetime1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C5C5-53BC-4E72-B87B-8E1BD43FE548}" type="datetime1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3ACD-6186-435B-BB28-2CD2844085CA}" type="datetime1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A46D-EAB6-461C-B438-B4393F227B18}" type="datetime1">
              <a:rPr lang="ru-RU" smtClean="0"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A7CC9-CABD-4884-BB9B-0B06C880BDAC}" type="datetime1">
              <a:rPr lang="ru-RU" smtClean="0"/>
              <a:t>05.01.2011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716E-7409-4560-AEA1-BC4995CA7937}" type="datetime1">
              <a:rPr lang="ru-RU" smtClean="0"/>
              <a:t>05.01.2011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86CE-1CE4-4D4F-8C0A-DFDC3213F2BE}" type="datetime1">
              <a:rPr lang="ru-RU" smtClean="0"/>
              <a:t>05.01.2011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F1E3-1BF6-4DEC-821A-5C130D6875B8}" type="datetime1">
              <a:rPr lang="ru-RU" smtClean="0"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054B-9DB5-4C12-B983-6DD03FA7AAD4}" type="datetime1">
              <a:rPr lang="ru-RU" smtClean="0"/>
              <a:t>05.01.2011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2575-12BC-4646-BF50-70A28B7C720F}" type="datetime1">
              <a:rPr lang="ru-RU" smtClean="0"/>
              <a:t>05.01.2011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E530F-820A-456E-A3A6-70810339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b="1" smtClean="0">
                <a:solidFill>
                  <a:schemeClr val="bg2">
                    <a:lumMod val="10000"/>
                  </a:schemeClr>
                </a:solidFill>
              </a:rPr>
              <a:t>Проектная работа «Портретный очерк»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Уроки риторики в 8 классе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Шаг 3. Беседа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i="1" dirty="0"/>
              <a:t>До беседы:</a:t>
            </a:r>
            <a:endParaRPr lang="ru-RU" b="1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 </a:t>
            </a:r>
            <a:r>
              <a:rPr lang="ru-RU" dirty="0" smtClean="0"/>
              <a:t>1</a:t>
            </a:r>
            <a:r>
              <a:rPr lang="ru-RU" dirty="0"/>
              <a:t>.      Договориться о времени и месте проведения интервью.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2.     </a:t>
            </a:r>
            <a:r>
              <a:rPr lang="ru-RU" dirty="0" smtClean="0"/>
              <a:t>Отдать (если </a:t>
            </a:r>
            <a:r>
              <a:rPr lang="ru-RU" dirty="0"/>
              <a:t>сочтёте нужным) вопросы для предварительно го </a:t>
            </a:r>
            <a:r>
              <a:rPr lang="ru-RU" dirty="0" smtClean="0"/>
              <a:t>ознакомления.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4.      </a:t>
            </a:r>
            <a:r>
              <a:rPr lang="ru-RU" dirty="0" smtClean="0"/>
              <a:t>Собрать </a:t>
            </a:r>
            <a:r>
              <a:rPr lang="ru-RU" dirty="0"/>
              <a:t>необходимые для беседы вещи (фотоаппарат, блокнот, диктофон и т.п.)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17184" r="13266" b="22408"/>
          <a:stretch/>
        </p:blipFill>
        <p:spPr bwMode="auto">
          <a:xfrm>
            <a:off x="5076056" y="3568757"/>
            <a:ext cx="3941565" cy="3063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098032" cy="3073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Во время беседы: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1.      </a:t>
            </a:r>
            <a:r>
              <a:rPr lang="ru-RU" dirty="0" smtClean="0"/>
              <a:t>Записывать </a:t>
            </a:r>
            <a:r>
              <a:rPr lang="ru-RU" dirty="0"/>
              <a:t>ответы в блокнот (стенографировать, если умеете, или по ключевым словам записывать смысл сказанного</a:t>
            </a:r>
            <a:r>
              <a:rPr lang="ru-RU" dirty="0" smtClean="0"/>
              <a:t>).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2.      </a:t>
            </a:r>
            <a:r>
              <a:rPr lang="ru-RU" dirty="0" smtClean="0"/>
              <a:t>Для </a:t>
            </a:r>
            <a:r>
              <a:rPr lang="ru-RU" dirty="0"/>
              <a:t>страховки записывать всё на </a:t>
            </a:r>
            <a:r>
              <a:rPr lang="ru-RU" dirty="0" smtClean="0"/>
              <a:t>диктофон.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r>
              <a:rPr lang="ru-RU" dirty="0"/>
              <a:t> </a:t>
            </a:r>
            <a:r>
              <a:rPr lang="ru-RU" dirty="0" smtClean="0"/>
              <a:t>Можно </a:t>
            </a:r>
            <a:r>
              <a:rPr lang="ru-RU" dirty="0"/>
              <a:t>избежать беседы, получив письменные ответы на ваши вопросы, если на таком варианте этом будет настаивать собеседник.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048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Следует всегда подчёркивать, что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      </a:t>
            </a:r>
            <a:r>
              <a:rPr lang="ru-RU" dirty="0"/>
              <a:t>ваш собеседник и его деятельность лично вам интересны и вы хотели бы с ним познакомиться в неформальной обстановке,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     </a:t>
            </a:r>
            <a:r>
              <a:rPr lang="ru-RU" dirty="0"/>
              <a:t>что вы хорошо и по-доброму к нему относитесь,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       </a:t>
            </a:r>
            <a:r>
              <a:rPr lang="ru-RU" dirty="0"/>
              <a:t>что вы много слышали о его достижениях и знаете о нём </a:t>
            </a:r>
            <a:r>
              <a:rPr lang="ru-RU" dirty="0" smtClean="0"/>
              <a:t>самом  </a:t>
            </a:r>
            <a:r>
              <a:rPr lang="ru-RU" dirty="0"/>
              <a:t>много интересного,</a:t>
            </a:r>
          </a:p>
          <a:p>
            <a:pPr>
              <a:buNone/>
            </a:pPr>
            <a:endParaRPr lang="ru-RU" dirty="0"/>
          </a:p>
          <a:p>
            <a:r>
              <a:rPr lang="ru-RU" dirty="0" smtClean="0"/>
              <a:t>     </a:t>
            </a:r>
            <a:r>
              <a:rPr lang="ru-RU" dirty="0"/>
              <a:t>что вы цените его время, но готовы к продолжительной </a:t>
            </a:r>
            <a:r>
              <a:rPr lang="ru-RU" dirty="0" smtClean="0"/>
              <a:t>беседе.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Что надо в результате получить (БЛОКИ)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  </a:t>
            </a:r>
          </a:p>
          <a:p>
            <a:r>
              <a:rPr lang="ru-RU" sz="1600" dirty="0"/>
              <a:t>1.      Яркая и краткая характеристика героя – цитаты или высказываний о нём других людей. 	</a:t>
            </a:r>
            <a:r>
              <a:rPr lang="ru-RU" sz="1600" b="1" dirty="0" smtClean="0"/>
              <a:t>ЦИТАТА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 </a:t>
            </a:r>
          </a:p>
          <a:p>
            <a:r>
              <a:rPr lang="ru-RU" sz="1600" dirty="0"/>
              <a:t>2.      Краткое изложение жизненного пути (родился, учился, женился, прославился и т.п.)	</a:t>
            </a:r>
            <a:r>
              <a:rPr lang="ru-RU" sz="1600" b="1" dirty="0" smtClean="0"/>
              <a:t>ПУТЬ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 </a:t>
            </a:r>
          </a:p>
          <a:p>
            <a:r>
              <a:rPr lang="ru-RU" sz="1600" dirty="0"/>
              <a:t>3.      Краткая характеристика той области, в которой герой работает	</a:t>
            </a:r>
            <a:r>
              <a:rPr lang="ru-RU" sz="1600" b="1" dirty="0" smtClean="0"/>
              <a:t>ПОПРИЩЕ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 </a:t>
            </a:r>
          </a:p>
          <a:p>
            <a:r>
              <a:rPr lang="ru-RU" sz="1600" dirty="0"/>
              <a:t>4.      Главные достижения и награды	</a:t>
            </a:r>
            <a:r>
              <a:rPr lang="ru-RU" sz="1600" b="1" dirty="0" smtClean="0"/>
              <a:t>ДОСТИЖЕНИЯ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 </a:t>
            </a:r>
          </a:p>
          <a:p>
            <a:r>
              <a:rPr lang="ru-RU" sz="1600" dirty="0"/>
              <a:t>5.      Жизненный принцип героя, его кредо	</a:t>
            </a:r>
            <a:r>
              <a:rPr lang="ru-RU" sz="1600" b="1" dirty="0" smtClean="0"/>
              <a:t>КРЕДО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 </a:t>
            </a:r>
          </a:p>
          <a:p>
            <a:r>
              <a:rPr lang="ru-RU" sz="1600" dirty="0"/>
              <a:t>6.      Проблемы, которые сейчас решает герой	</a:t>
            </a:r>
            <a:r>
              <a:rPr lang="ru-RU" sz="1600" b="1" dirty="0" smtClean="0"/>
              <a:t>ПРОБЛЕМЫ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 </a:t>
            </a:r>
          </a:p>
          <a:p>
            <a:r>
              <a:rPr lang="ru-RU" sz="1600" dirty="0"/>
              <a:t>7.      Планы на будущее	</a:t>
            </a:r>
            <a:r>
              <a:rPr lang="ru-RU" sz="1600" b="1" dirty="0" smtClean="0"/>
              <a:t>БУДУЩЕЕ</a:t>
            </a:r>
          </a:p>
          <a:p>
            <a:endParaRPr lang="ru-RU" sz="1600" dirty="0"/>
          </a:p>
          <a:p>
            <a:r>
              <a:rPr lang="ru-RU" sz="1600" dirty="0" smtClean="0"/>
              <a:t>Поэтому </a:t>
            </a:r>
            <a:r>
              <a:rPr lang="ru-RU" sz="1600" dirty="0"/>
              <a:t>эти 7 блоков – основные направления в сборе материала. Лучше всего, если герой рассказал вам всё о себе по каждому пункту</a:t>
            </a:r>
            <a:r>
              <a:rPr lang="ru-RU" sz="1600" dirty="0" smtClean="0"/>
              <a:t>.</a:t>
            </a:r>
            <a:r>
              <a:rPr lang="ru-RU" sz="1600" dirty="0"/>
              <a:t> 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Эти </a:t>
            </a:r>
            <a:r>
              <a:rPr lang="ru-RU" sz="1600" dirty="0"/>
              <a:t>блоки, когда вам удастся их наполнить конкретным содержанием, - готовые части композиции очерка.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dirty="0"/>
              <a:t> 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Шаг 4. Написание очерка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719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/>
              <a:t> </a:t>
            </a:r>
            <a:r>
              <a:rPr lang="ru-RU" b="1" dirty="0" smtClean="0"/>
              <a:t>Композиция </a:t>
            </a:r>
            <a:r>
              <a:rPr lang="ru-RU" b="1" dirty="0"/>
              <a:t>очерка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Выше </a:t>
            </a:r>
            <a:r>
              <a:rPr lang="ru-RU" dirty="0"/>
              <a:t>уже было сказано о «блоках», из которых можно составить такой текст. Так что эти семь блоков и составят основу очерка.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Шаг 5. Представление и оценка очерка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dirty="0"/>
          </a:p>
          <a:p>
            <a:r>
              <a:rPr lang="ru-RU" sz="7200" b="1" i="1" dirty="0"/>
              <a:t>Свой очерк автор   представляет для обсуждения и оценки в учебной группе</a:t>
            </a:r>
            <a:r>
              <a:rPr lang="ru-RU" sz="7200" dirty="0" smtClean="0"/>
              <a:t>.</a:t>
            </a:r>
          </a:p>
          <a:p>
            <a:pPr>
              <a:buNone/>
            </a:pPr>
            <a:r>
              <a:rPr lang="ru-RU" sz="7200" dirty="0" smtClean="0"/>
              <a:t>      </a:t>
            </a:r>
            <a:r>
              <a:rPr lang="ru-RU" sz="7200" dirty="0"/>
              <a:t>Это очень важная процедура, которая позволяет автору лучше понять достоинства и недостатки своей работы, испытать себя под огнём товарищеской </a:t>
            </a:r>
            <a:r>
              <a:rPr lang="ru-RU" sz="7200" dirty="0" smtClean="0"/>
              <a:t>критики (и получить дополнительные баллы).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 </a:t>
            </a:r>
          </a:p>
          <a:p>
            <a:r>
              <a:rPr lang="ru-RU" sz="7200" b="1" i="1" dirty="0"/>
              <a:t> Очерк автором зачитывается вслух и защищается перед группой</a:t>
            </a:r>
            <a:r>
              <a:rPr lang="ru-RU" sz="7200" dirty="0"/>
              <a:t>. 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      Это </a:t>
            </a:r>
            <a:r>
              <a:rPr lang="ru-RU" sz="7200" dirty="0"/>
              <a:t>даёт возможность лучше почувствовать стилистическую отделку текста, его благозвучие, ритм, степень осмысленности текста  исполнителем. За процедуру защиты очерка перед группой добавляются баллы.</a:t>
            </a:r>
          </a:p>
          <a:p>
            <a:pPr>
              <a:buNone/>
            </a:pPr>
            <a:r>
              <a:rPr lang="ru-RU" sz="7200" dirty="0"/>
              <a:t> </a:t>
            </a:r>
          </a:p>
          <a:p>
            <a:r>
              <a:rPr lang="ru-RU" sz="7200" b="1" i="1" dirty="0"/>
              <a:t> </a:t>
            </a:r>
            <a:r>
              <a:rPr lang="ru-RU" sz="7200" b="1" i="1" dirty="0" smtClean="0"/>
              <a:t>Рекомендуется </a:t>
            </a:r>
            <a:r>
              <a:rPr lang="ru-RU" sz="7200" b="1" i="1" dirty="0"/>
              <a:t>распечатать текст </a:t>
            </a:r>
            <a:r>
              <a:rPr lang="ru-RU" sz="7200" dirty="0"/>
              <a:t>и раздать несколько экземпляров для критиков, что облегчит работу.</a:t>
            </a:r>
          </a:p>
          <a:p>
            <a:pPr>
              <a:buNone/>
            </a:pPr>
            <a:r>
              <a:rPr lang="ru-RU" sz="7200" dirty="0"/>
              <a:t> </a:t>
            </a:r>
          </a:p>
          <a:p>
            <a:r>
              <a:rPr lang="ru-RU" sz="7200" b="1" i="1" dirty="0"/>
              <a:t> </a:t>
            </a:r>
            <a:r>
              <a:rPr lang="ru-RU" sz="7200" b="1" i="1" dirty="0" smtClean="0"/>
              <a:t>Поощряется </a:t>
            </a:r>
            <a:r>
              <a:rPr lang="ru-RU" sz="7200" b="1" i="1" dirty="0"/>
              <a:t>использование дополнительных технических средств</a:t>
            </a:r>
            <a:r>
              <a:rPr lang="ru-RU" sz="7200" dirty="0"/>
              <a:t>, которые позволят превратить простое чтение в полноценное зрелище: например, показ иллюстраций на компьютере (в </a:t>
            </a:r>
            <a:r>
              <a:rPr lang="ru-RU" sz="7200" dirty="0" err="1"/>
              <a:t>Power</a:t>
            </a:r>
            <a:r>
              <a:rPr lang="ru-RU" sz="7200" dirty="0"/>
              <a:t> </a:t>
            </a:r>
            <a:r>
              <a:rPr lang="ru-RU" sz="7200" dirty="0" err="1" smtClean="0"/>
              <a:t>Point</a:t>
            </a:r>
            <a:r>
              <a:rPr lang="ru-RU" sz="7200" dirty="0" smtClean="0"/>
              <a:t>) </a:t>
            </a:r>
            <a:r>
              <a:rPr lang="ru-RU" sz="7200" dirty="0"/>
              <a:t>и т.п. Использование технических средств </a:t>
            </a:r>
            <a:r>
              <a:rPr lang="ru-RU" sz="7200" dirty="0" smtClean="0"/>
              <a:t>(видео, звукозаписей) </a:t>
            </a:r>
            <a:r>
              <a:rPr lang="ru-RU" sz="7200" dirty="0"/>
              <a:t>также оценивается.</a:t>
            </a:r>
          </a:p>
          <a:p>
            <a:pPr>
              <a:buNone/>
            </a:pPr>
            <a:r>
              <a:rPr lang="ru-RU" sz="7200" dirty="0"/>
              <a:t> </a:t>
            </a:r>
          </a:p>
          <a:p>
            <a:pPr>
              <a:buNone/>
            </a:pPr>
            <a:r>
              <a:rPr lang="ru-RU" sz="7200" dirty="0"/>
              <a:t>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Чтение вслух </a:t>
            </a:r>
            <a:br>
              <a:rPr lang="ru-RU" sz="4000" b="1" dirty="0" smtClean="0"/>
            </a:br>
            <a:r>
              <a:rPr lang="ru-RU" sz="4000" b="1" dirty="0" smtClean="0"/>
              <a:t>оценивается по 5 параметрам: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786346" cy="57150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1</a:t>
            </a:r>
            <a:r>
              <a:rPr lang="ru-RU" sz="5100" b="1" dirty="0"/>
              <a:t>.      Громкость </a:t>
            </a:r>
            <a:r>
              <a:rPr lang="ru-RU" sz="5100" dirty="0"/>
              <a:t>(чтобы все слышали),</a:t>
            </a:r>
          </a:p>
          <a:p>
            <a:pPr>
              <a:buNone/>
            </a:pPr>
            <a:r>
              <a:rPr lang="ru-RU" sz="5100" dirty="0"/>
              <a:t> </a:t>
            </a:r>
          </a:p>
          <a:p>
            <a:r>
              <a:rPr lang="ru-RU" sz="5100" dirty="0"/>
              <a:t>2</a:t>
            </a:r>
            <a:r>
              <a:rPr lang="ru-RU" sz="5100" b="1" dirty="0"/>
              <a:t>.      Отчётливость </a:t>
            </a:r>
            <a:r>
              <a:rPr lang="ru-RU" sz="5100" dirty="0"/>
              <a:t>(без дефектов речи), </a:t>
            </a:r>
          </a:p>
          <a:p>
            <a:pPr>
              <a:buNone/>
            </a:pPr>
            <a:r>
              <a:rPr lang="ru-RU" sz="5100" dirty="0"/>
              <a:t> </a:t>
            </a:r>
          </a:p>
          <a:p>
            <a:r>
              <a:rPr lang="ru-RU" sz="5100" dirty="0"/>
              <a:t>3</a:t>
            </a:r>
            <a:r>
              <a:rPr lang="ru-RU" sz="5100" b="1" dirty="0"/>
              <a:t>.      Грамотность </a:t>
            </a:r>
            <a:r>
              <a:rPr lang="ru-RU" sz="5100" dirty="0"/>
              <a:t>(по-русски литературно), </a:t>
            </a:r>
          </a:p>
          <a:p>
            <a:pPr>
              <a:buNone/>
            </a:pPr>
            <a:r>
              <a:rPr lang="ru-RU" sz="5100" dirty="0"/>
              <a:t> </a:t>
            </a:r>
          </a:p>
          <a:p>
            <a:r>
              <a:rPr lang="ru-RU" sz="5100" dirty="0"/>
              <a:t>4</a:t>
            </a:r>
            <a:r>
              <a:rPr lang="ru-RU" sz="5100" b="1" dirty="0"/>
              <a:t>.      Ясность </a:t>
            </a:r>
            <a:r>
              <a:rPr lang="ru-RU" sz="5100" dirty="0"/>
              <a:t>(чтобы люди могли пересказать, что они расслышали) </a:t>
            </a:r>
          </a:p>
          <a:p>
            <a:pPr>
              <a:buNone/>
            </a:pPr>
            <a:r>
              <a:rPr lang="ru-RU" sz="5100" dirty="0"/>
              <a:t> </a:t>
            </a:r>
          </a:p>
          <a:p>
            <a:r>
              <a:rPr lang="ru-RU" sz="5100" dirty="0"/>
              <a:t>5.      </a:t>
            </a:r>
            <a:r>
              <a:rPr lang="ru-RU" sz="5100" b="1" dirty="0"/>
              <a:t>Краткость</a:t>
            </a:r>
            <a:r>
              <a:rPr lang="ru-RU" sz="5100" dirty="0"/>
              <a:t> (не более 7 минут, иначе все позабудут, что было в начале).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1028" name="Picture 4" descr="D:\РИТОРИКА\8 класс\Проект Портрет совр учителя\Работа над проектом по риторике\SL741084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39077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3600" b="1" dirty="0" smtClean="0"/>
              <a:t>Содержание оценивается по 7 параметрам .</a:t>
            </a:r>
            <a:br>
              <a:rPr lang="ru-RU" sz="3600" b="1" dirty="0" smtClean="0"/>
            </a:br>
            <a:r>
              <a:rPr lang="ru-RU" sz="3600" b="1" dirty="0" smtClean="0"/>
              <a:t>Критерии оценки очерка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1.      Есть ли привлекательный уникальный заголовок, отражающий главную мысль очерка? (</a:t>
            </a:r>
            <a:r>
              <a:rPr lang="ru-RU" b="1" i="1" dirty="0"/>
              <a:t>ЗАГОЛОВОК</a:t>
            </a:r>
            <a:r>
              <a:rPr lang="ru-RU" dirty="0"/>
              <a:t>)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2.      Есть ли в очерке уникальная идея - главный абзац, содержащий основную мысль произведения? (</a:t>
            </a:r>
            <a:r>
              <a:rPr lang="ru-RU" b="1" i="1" dirty="0"/>
              <a:t>ИДЕЯ</a:t>
            </a:r>
            <a:r>
              <a:rPr lang="ru-RU" dirty="0"/>
              <a:t>)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3.      Полно ли представлен образ героя? (</a:t>
            </a:r>
            <a:r>
              <a:rPr lang="ru-RU" b="1" i="1" dirty="0"/>
              <a:t>ИЗУЧЕННОСТЬ</a:t>
            </a:r>
            <a:r>
              <a:rPr lang="ru-RU" dirty="0"/>
              <a:t>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4</a:t>
            </a:r>
            <a:r>
              <a:rPr lang="ru-RU" dirty="0"/>
              <a:t>.      Показана ли сфера главных интересов героя, где он реализует смысл своей жизни? </a:t>
            </a:r>
            <a:r>
              <a:rPr lang="ru-RU" b="1" i="1" dirty="0"/>
              <a:t>(КОМПЕТЕНЦИЯ</a:t>
            </a:r>
            <a:r>
              <a:rPr lang="ru-RU" dirty="0"/>
              <a:t>)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5.      Есть ли сенсационная, (уникальная,) информация о герое и его деятельности? Не походит ли очерк на сухое резюме? (</a:t>
            </a:r>
            <a:r>
              <a:rPr lang="ru-RU" b="1" i="1" dirty="0"/>
              <a:t>НЕСТАНДАРТНОСТЬ)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6.      Есть ли ясная композиция, логическая последовательность абзацев? (</a:t>
            </a:r>
            <a:r>
              <a:rPr lang="ru-RU" b="1" i="1" dirty="0"/>
              <a:t>ЛОГИКА)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7.      Этична ли позиция? (</a:t>
            </a:r>
            <a:r>
              <a:rPr lang="ru-RU" b="1" i="1" dirty="0"/>
              <a:t>ЭТИЧНОСТЬ)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b="1" dirty="0" smtClean="0"/>
              <a:t>Итог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Таким образом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b="1" dirty="0"/>
              <a:t>за исполнение </a:t>
            </a:r>
            <a:r>
              <a:rPr lang="ru-RU" dirty="0"/>
              <a:t>максимум </a:t>
            </a:r>
            <a:r>
              <a:rPr lang="ru-RU" b="1" dirty="0"/>
              <a:t>5 баллов (1х5),</a:t>
            </a:r>
          </a:p>
          <a:p>
            <a:r>
              <a:rPr lang="ru-RU" dirty="0"/>
              <a:t> а </a:t>
            </a:r>
            <a:r>
              <a:rPr lang="ru-RU" b="1" dirty="0"/>
              <a:t>за содержание 7 (1х7).</a:t>
            </a:r>
          </a:p>
          <a:p>
            <a:pPr>
              <a:buNone/>
            </a:pPr>
            <a:endParaRPr lang="ru-RU" dirty="0"/>
          </a:p>
          <a:p>
            <a:r>
              <a:rPr lang="ru-RU" b="1" i="1" dirty="0"/>
              <a:t>Дополнительно может быть оценено использование технических средств представления очерка, так что суммарная оценка может превысить  12 баллов.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48"/>
            <a:ext cx="8964488" cy="8046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Проектная работа по риторике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«Портрет современного учителя»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pic>
        <p:nvPicPr>
          <p:cNvPr id="1026" name="Picture 2" descr="D:\РИТОРИКА\8 класс\Проект Портрет совр учителя\Работа над проектом по риторике\SL741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84976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5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портретный очерк?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 центре такого очерка -  человек, его дело; очерк решает общественно значимую проблему, связанную с характером или поступками героя, и, с другой стороны, выражает авторское отношение к самому герою очерка.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Портрет бывает внешним и «внутренним»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        Внешний </a:t>
            </a:r>
            <a:r>
              <a:rPr lang="ru-RU" dirty="0" smtClean="0"/>
              <a:t>– это не только описание лица, рук, цвета глаз, волос, причёски, одежды, это и походка, жесты, манеры, особенности голоса, смеха. Очень важно сказать о выражении глаз, взгляде, улыбке. Вовсе не обязательно описывать все черты лица, достаточно уловить и передать самое яркое, самое запоминающееся, самое характерное для данного человека.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</a:t>
            </a:r>
            <a:r>
              <a:rPr lang="ru-RU" b="1" dirty="0" smtClean="0"/>
              <a:t>«Внутренний» </a:t>
            </a:r>
            <a:r>
              <a:rPr lang="ru-RU" dirty="0" smtClean="0"/>
              <a:t>- характер человека, его внутренний мир: интересы, привычки, образ мыслей, отношение к делу, к людям, к самому себе, обычные для него настроения, поведение в разных ситуациях, его убеждения и взгляды, чувства и переживания.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928670"/>
            <a:ext cx="650085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удачи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работе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над портретным очерком!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В портретном очерке сочетаются компоненты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портрет в узком смысле этого слова;</a:t>
            </a:r>
          </a:p>
          <a:p>
            <a:endParaRPr lang="ru-RU" dirty="0" smtClean="0"/>
          </a:p>
          <a:p>
            <a:r>
              <a:rPr lang="ru-RU" dirty="0" smtClean="0"/>
              <a:t>описание обстановки, в которой живёт и работает герой очерка;</a:t>
            </a:r>
          </a:p>
          <a:p>
            <a:endParaRPr lang="ru-RU" dirty="0" smtClean="0"/>
          </a:p>
          <a:p>
            <a:r>
              <a:rPr lang="ru-RU" dirty="0" smtClean="0"/>
              <a:t>рассказ о главном деле его жизни, интересах, увлечениях, взаимоотношениях с окружающими.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  <p:pic>
        <p:nvPicPr>
          <p:cNvPr id="5" name="Picture 2" descr="E:\Мои портреты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29705"/>
            <a:ext cx="2840989" cy="426268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Написание портретного очерка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/>
              <a:t> </a:t>
            </a:r>
            <a:r>
              <a:rPr lang="ru-RU" sz="2400" b="1" dirty="0" smtClean="0"/>
              <a:t>Примерная </a:t>
            </a:r>
            <a:r>
              <a:rPr lang="ru-RU" sz="2400" b="1" dirty="0"/>
              <a:t>последовательность действий</a:t>
            </a:r>
            <a:r>
              <a:rPr lang="ru-RU" sz="2400" b="1" dirty="0" smtClean="0"/>
              <a:t>:</a:t>
            </a:r>
            <a:endParaRPr lang="ru-RU" sz="2400" dirty="0"/>
          </a:p>
          <a:p>
            <a:r>
              <a:rPr lang="ru-RU" sz="2400" dirty="0"/>
              <a:t>Шаг 1: Выбор героя 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Шаг 2. Сбор материала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Шаг 3. </a:t>
            </a:r>
            <a:r>
              <a:rPr lang="ru-RU" sz="2400" dirty="0" smtClean="0"/>
              <a:t>Беседа                                                                               </a:t>
            </a:r>
            <a:endParaRPr lang="ru-RU" sz="2400" dirty="0"/>
          </a:p>
          <a:p>
            <a:pPr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Шаг 4. Написание очерка.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r>
              <a:rPr lang="ru-RU" sz="2400" dirty="0"/>
              <a:t>Шаг 5. Представление и оценка очерка</a:t>
            </a:r>
          </a:p>
          <a:p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Шаг 1: Выбор героя очерка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dirty="0"/>
              <a:t>Первый шаг – самый трудный. Половина успеха зависит от выбора героя для очерка. Герой очерка – человек, который представляет интерес для читателей. Крупно повезло тем, у кого есть знакомый космонавт, герой Чечни или выдающийся учёный.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dirty="0"/>
              <a:t>Интерес вызывают люди, осуществившие своё предназначение, добившиеся чего-то значительного в жизни. По ним можно судить о характере эпохи, с них можно брать пример решения жизненных задач (отрицательный или положительный); герои утверждают те или иные культурные ценности.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Героем </a:t>
            </a:r>
            <a:r>
              <a:rPr lang="ru-RU" sz="2000" dirty="0"/>
              <a:t>может быть в принципе любой человек .Главное, что требуется учесть при выборе – это то, что на примере вашего героя нужно утверждать базовые ценности и нашей культуры, которая  является христианской.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pPr>
              <a:buNone/>
            </a:pPr>
            <a:r>
              <a:rPr lang="ru-RU" sz="2000" dirty="0"/>
              <a:t> </a:t>
            </a:r>
          </a:p>
          <a:p>
            <a:pPr>
              <a:buNone/>
            </a:pPr>
            <a:r>
              <a:rPr lang="ru-RU" sz="2000" dirty="0"/>
              <a:t> </a:t>
            </a:r>
          </a:p>
          <a:p>
            <a:endParaRPr lang="ru-RU" sz="20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Рекомендации по ограничению в выборе героев.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Autofit/>
          </a:bodyPr>
          <a:lstStyle/>
          <a:p>
            <a:r>
              <a:rPr lang="ru-RU" sz="1800" dirty="0" smtClean="0"/>
              <a:t>1</a:t>
            </a:r>
            <a:r>
              <a:rPr lang="ru-RU" sz="1800" dirty="0"/>
              <a:t>.      Опыт показывает, что нельзя убедительно написать о своих родственниках – маме, папе, братьях и сёстрах. Вы обрекаете себя на неудачу, если напишете, какая хорошая у вас мама. К сожалению,   очеркист – бесстрастный и холодный аналитик. Так что первая запретная фигура -  условно назовём её </a:t>
            </a:r>
            <a:r>
              <a:rPr lang="ru-RU" sz="1800" b="1" dirty="0"/>
              <a:t>«Родственники».  </a:t>
            </a:r>
          </a:p>
          <a:p>
            <a:pPr>
              <a:buNone/>
            </a:pPr>
            <a:endParaRPr lang="ru-RU" sz="1800" dirty="0"/>
          </a:p>
          <a:p>
            <a:r>
              <a:rPr lang="ru-RU" sz="1800" dirty="0"/>
              <a:t>2.      Вторая запретная фигура – </a:t>
            </a:r>
            <a:r>
              <a:rPr lang="ru-RU" sz="1800" b="1" dirty="0"/>
              <a:t>«Звёзды», </a:t>
            </a:r>
            <a:r>
              <a:rPr lang="ru-RU" sz="1800" dirty="0"/>
              <a:t>то есть знаменитости, с которой вы в принципе не имеете возможности лично поговорить. Звёзды потому так и называются, что находятся очень далеко в космосе, вне досягаемости человека. Только если эта звезда согласится на интервью и даст новые о себе сведения</a:t>
            </a:r>
            <a:r>
              <a:rPr lang="ru-RU" sz="1800" dirty="0" smtClean="0"/>
              <a:t>.</a:t>
            </a:r>
            <a:r>
              <a:rPr lang="ru-RU" sz="1800" dirty="0"/>
              <a:t> </a:t>
            </a:r>
          </a:p>
          <a:p>
            <a:r>
              <a:rPr lang="ru-RU" sz="1800" dirty="0"/>
              <a:t>3.      Третья группа – это </a:t>
            </a:r>
            <a:r>
              <a:rPr lang="ru-RU" sz="1800" b="1" dirty="0"/>
              <a:t>«Покойники» </a:t>
            </a:r>
            <a:r>
              <a:rPr lang="ru-RU" sz="1800" dirty="0"/>
              <a:t>(Мао, Рейган, Пётр Первый и </a:t>
            </a:r>
            <a:r>
              <a:rPr lang="ru-RU" sz="1800" dirty="0" err="1" smtClean="0"/>
              <a:t>т.д</a:t>
            </a:r>
            <a:r>
              <a:rPr lang="ru-RU" sz="1800" dirty="0" smtClean="0"/>
              <a:t>) 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 </a:t>
            </a:r>
          </a:p>
          <a:p>
            <a:r>
              <a:rPr lang="ru-RU" sz="1800" dirty="0"/>
              <a:t>4.      Часто по неопытности пишут про своих ближайших подруг или друзей. Это вполне допустимо. Есть интересные работы про совсем молодых людей. Но </a:t>
            </a:r>
            <a:r>
              <a:rPr lang="ru-RU" sz="1800" b="1" dirty="0"/>
              <a:t>чаще всего молодые люди не так интересны, как уже состоявшиеся. </a:t>
            </a:r>
          </a:p>
          <a:p>
            <a:pPr>
              <a:buNone/>
            </a:pPr>
            <a:r>
              <a:rPr lang="ru-RU" sz="1800" b="1" dirty="0"/>
              <a:t> </a:t>
            </a:r>
          </a:p>
          <a:p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Где искать героев?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786214"/>
          </a:xfrm>
        </p:spPr>
        <p:txBody>
          <a:bodyPr anchor="ctr">
            <a:normAutofit fontScale="85000" lnSpcReduction="10000"/>
          </a:bodyPr>
          <a:lstStyle/>
          <a:p>
            <a:pPr>
              <a:buNone/>
            </a:pP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Прежде всего – в своём ближайшем окружении: друзья, знакомые, учителя, профессора, врачи, люди героических профессий. Опросите своих родителей и друзей. Может быть, кто-то знает вполне достойного человека, о котором стоит написать. Искать героев в прессе или Интернете можно, но рискованно.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Шаг 2. Сбор материала для очерка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92935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000" dirty="0"/>
              <a:t> </a:t>
            </a:r>
            <a:r>
              <a:rPr lang="ru-RU" sz="2000" b="1" i="1" dirty="0" smtClean="0"/>
              <a:t>Предварительная разведка</a:t>
            </a:r>
            <a:endParaRPr lang="ru-RU" sz="2000" b="1" dirty="0" smtClean="0"/>
          </a:p>
          <a:p>
            <a:pPr>
              <a:lnSpc>
                <a:spcPct val="120000"/>
              </a:lnSpc>
              <a:buNone/>
            </a:pPr>
            <a:r>
              <a:rPr lang="ru-RU" sz="1400" dirty="0" smtClean="0"/>
              <a:t> </a:t>
            </a:r>
          </a:p>
          <a:p>
            <a:pPr>
              <a:lnSpc>
                <a:spcPct val="120000"/>
              </a:lnSpc>
            </a:pPr>
            <a:r>
              <a:rPr lang="ru-RU" sz="1800" dirty="0" smtClean="0"/>
              <a:t>Даже </a:t>
            </a:r>
            <a:r>
              <a:rPr lang="ru-RU" sz="1800" dirty="0"/>
              <a:t>если будущий герой вам хорошо знаком, всё равно надо постараться рассмотреть все известные вам о нём сведения, прежде чем объявить человеку о своём намерении сделать из него героя литературного произведения. Начните работу над его портретом, составляя </a:t>
            </a:r>
            <a:r>
              <a:rPr lang="ru-RU" sz="1800" b="1" i="1" dirty="0"/>
              <a:t>простой список известных вам о нём сведений (основных характеристик личности) </a:t>
            </a:r>
            <a:endParaRPr lang="ru-RU" sz="1800" dirty="0" smtClean="0"/>
          </a:p>
          <a:p>
            <a:r>
              <a:rPr lang="ru-RU" sz="1800" dirty="0" smtClean="0"/>
              <a:t>1</a:t>
            </a:r>
            <a:r>
              <a:rPr lang="ru-RU" sz="1800" b="1" dirty="0"/>
              <a:t>.      имя </a:t>
            </a:r>
            <a:r>
              <a:rPr lang="ru-RU" sz="1800" dirty="0"/>
              <a:t>(клички, прозвища, звания, титулы и т.п</a:t>
            </a:r>
            <a:r>
              <a:rPr lang="ru-RU" sz="1800" dirty="0" smtClean="0"/>
              <a:t>.)</a:t>
            </a:r>
            <a:endParaRPr lang="ru-RU" sz="1800" dirty="0"/>
          </a:p>
          <a:p>
            <a:r>
              <a:rPr lang="ru-RU" sz="1800" dirty="0"/>
              <a:t>2</a:t>
            </a:r>
            <a:r>
              <a:rPr lang="ru-RU" sz="1800" b="1" dirty="0"/>
              <a:t>.      возраст </a:t>
            </a:r>
            <a:r>
              <a:rPr lang="ru-RU" sz="1800" dirty="0"/>
              <a:t>(кто по гороскопу, как проявляется темперамент),  </a:t>
            </a:r>
          </a:p>
          <a:p>
            <a:r>
              <a:rPr lang="ru-RU" sz="1800" dirty="0"/>
              <a:t>3</a:t>
            </a:r>
            <a:r>
              <a:rPr lang="ru-RU" sz="1800" b="1" dirty="0"/>
              <a:t>.      особенности тела </a:t>
            </a:r>
            <a:r>
              <a:rPr lang="ru-RU" sz="1800" dirty="0"/>
              <a:t>(особые приметы, телосложение, состояние здоровья, диагноз, внешность, руки) </a:t>
            </a:r>
          </a:p>
          <a:p>
            <a:r>
              <a:rPr lang="ru-RU" sz="1800" dirty="0"/>
              <a:t>4</a:t>
            </a:r>
            <a:r>
              <a:rPr lang="ru-RU" sz="1800" b="1" dirty="0"/>
              <a:t>.      происхождение </a:t>
            </a:r>
            <a:r>
              <a:rPr lang="ru-RU" sz="1800" dirty="0"/>
              <a:t>(национальность и национальное самосознание, предки, откуда родом, родовые связи, наследственность, религиозная принадлежность) </a:t>
            </a:r>
          </a:p>
          <a:p>
            <a:r>
              <a:rPr lang="ru-RU" sz="1800" dirty="0"/>
              <a:t>5</a:t>
            </a:r>
            <a:r>
              <a:rPr lang="ru-RU" sz="1800" b="1" dirty="0"/>
              <a:t>.      семейное положение </a:t>
            </a:r>
            <a:r>
              <a:rPr lang="ru-RU" sz="1800" dirty="0"/>
              <a:t>(образ жизни, дети, отношения в семье, домашняя обстановка т.п.), </a:t>
            </a:r>
          </a:p>
          <a:p>
            <a:r>
              <a:rPr lang="ru-RU" sz="1800" dirty="0"/>
              <a:t>6</a:t>
            </a:r>
            <a:r>
              <a:rPr lang="ru-RU" sz="1800" b="1" dirty="0"/>
              <a:t>.      профессиональные достижения</a:t>
            </a:r>
            <a:r>
              <a:rPr lang="ru-RU" sz="1800" dirty="0"/>
              <a:t> (образование, дипломы, награды), </a:t>
            </a:r>
          </a:p>
          <a:p>
            <a:r>
              <a:rPr lang="ru-RU" sz="1800" dirty="0" smtClean="0"/>
              <a:t>7</a:t>
            </a:r>
            <a:r>
              <a:rPr lang="ru-RU" sz="1800" b="1" dirty="0" smtClean="0"/>
              <a:t>.      имущественное положение </a:t>
            </a:r>
            <a:r>
              <a:rPr lang="ru-RU" sz="1800" dirty="0" smtClean="0"/>
              <a:t>(</a:t>
            </a:r>
            <a:r>
              <a:rPr lang="ru-RU" sz="1800" dirty="0"/>
              <a:t>состояние и достояние). </a:t>
            </a:r>
          </a:p>
          <a:p>
            <a:pPr>
              <a:lnSpc>
                <a:spcPct val="120000"/>
              </a:lnSpc>
              <a:buNone/>
            </a:pPr>
            <a:endParaRPr lang="ru-RU" sz="1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Матвеева Ольга Ивановна - МОУ гимназия №5 г. Морозовска Ростовской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Подготовка к беседе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7864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sz="4900" dirty="0"/>
              <a:t>Важно не закопаться в информации. Отбирать самые интересные факты, ключевые события в биографии, поворотные пункты </a:t>
            </a:r>
            <a:r>
              <a:rPr lang="ru-RU" sz="4900" dirty="0" smtClean="0"/>
              <a:t>судьбы </a:t>
            </a:r>
            <a:endParaRPr lang="ru-RU" sz="4900" dirty="0"/>
          </a:p>
          <a:p>
            <a:pPr>
              <a:buNone/>
            </a:pPr>
            <a:r>
              <a:rPr lang="ru-RU" sz="4900" dirty="0"/>
              <a:t> </a:t>
            </a:r>
          </a:p>
          <a:p>
            <a:r>
              <a:rPr lang="ru-RU" sz="4900" dirty="0"/>
              <a:t>Вопросов может возникнуть множество: их все надо для себя записать, но не все можно </a:t>
            </a:r>
            <a:r>
              <a:rPr lang="ru-RU" sz="4900" dirty="0" smtClean="0"/>
              <a:t>задать.  </a:t>
            </a:r>
            <a:r>
              <a:rPr lang="ru-RU" sz="4900" dirty="0"/>
              <a:t>Интервью в журналистике – это всё-таки чаще всего дружеская беседа, вежливое вопрошание. И надо стремиться к тому, чтобы человеку было приятно и увлекательно разговаривать с вами. </a:t>
            </a:r>
          </a:p>
          <a:p>
            <a:pPr>
              <a:buNone/>
            </a:pPr>
            <a:r>
              <a:rPr lang="ru-RU" sz="4900" dirty="0"/>
              <a:t> </a:t>
            </a:r>
          </a:p>
          <a:p>
            <a:r>
              <a:rPr lang="ru-RU" sz="4900" dirty="0"/>
              <a:t>Не стоит рассчитывать на длительную многочасовую беседу и готовить много вопросов.    </a:t>
            </a:r>
          </a:p>
          <a:p>
            <a:pPr>
              <a:buNone/>
            </a:pPr>
            <a:r>
              <a:rPr lang="ru-RU" sz="4900" dirty="0"/>
              <a:t> </a:t>
            </a:r>
          </a:p>
          <a:p>
            <a:r>
              <a:rPr lang="ru-RU" sz="4900" dirty="0"/>
              <a:t>Их обязательно следует хорошо сформулировать и записать на бумаге. Ещё лучше - прорепетировать, послушать самому, как они звучат.</a:t>
            </a:r>
          </a:p>
          <a:p>
            <a:pPr>
              <a:buNone/>
            </a:pPr>
            <a:r>
              <a:rPr lang="ru-RU" sz="4900" dirty="0"/>
              <a:t> </a:t>
            </a:r>
          </a:p>
          <a:p>
            <a:pPr>
              <a:buNone/>
            </a:pPr>
            <a:r>
              <a:rPr lang="ru-RU" sz="4900" dirty="0"/>
              <a:t> </a:t>
            </a:r>
          </a:p>
          <a:p>
            <a:pPr>
              <a:buNone/>
            </a:pPr>
            <a:endParaRPr lang="ru-RU" sz="4900" dirty="0"/>
          </a:p>
          <a:p>
            <a:endParaRPr lang="ru-RU" sz="4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714884"/>
            <a:ext cx="205865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Матвеева Ольга Ивановна - МОУ гимназия №5 г. Морозовска Ростовской области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669</Words>
  <Application>Microsoft Office PowerPoint</Application>
  <PresentationFormat>Экран (4:3)</PresentationFormat>
  <Paragraphs>199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Проектная работа «Портретный очерк»</vt:lpstr>
      <vt:lpstr>Что такое портретный очерк? </vt:lpstr>
      <vt:lpstr>В портретном очерке сочетаются компоненты</vt:lpstr>
      <vt:lpstr> Написание портретного очерка </vt:lpstr>
      <vt:lpstr> Шаг 1: Выбор героя очерка </vt:lpstr>
      <vt:lpstr> Рекомендации по ограничению в выборе героев. </vt:lpstr>
      <vt:lpstr> Где искать героев? </vt:lpstr>
      <vt:lpstr> Шаг 2. Сбор материала для очерка </vt:lpstr>
      <vt:lpstr> Подготовка к беседе </vt:lpstr>
      <vt:lpstr>Шаг 3. Беседа </vt:lpstr>
      <vt:lpstr>Во время беседы: </vt:lpstr>
      <vt:lpstr> Следует всегда подчёркивать, что </vt:lpstr>
      <vt:lpstr> Что надо в результате получить (БЛОКИ) </vt:lpstr>
      <vt:lpstr> Шаг 4. Написание очерка </vt:lpstr>
      <vt:lpstr> Шаг 5. Представление и оценка очерка </vt:lpstr>
      <vt:lpstr> Чтение вслух  оценивается по 5 параметрам: </vt:lpstr>
      <vt:lpstr>  Содержание оценивается по 7 параметрам . Критерии оценки очерка </vt:lpstr>
      <vt:lpstr>Итог работы</vt:lpstr>
      <vt:lpstr>Проектная работа по риторике  «Портрет современного учителя»</vt:lpstr>
      <vt:lpstr>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Портретный очерк</dc:title>
  <dc:creator>Ольга</dc:creator>
  <cp:lastModifiedBy>Ольга</cp:lastModifiedBy>
  <cp:revision>6</cp:revision>
  <dcterms:created xsi:type="dcterms:W3CDTF">2010-04-21T15:45:38Z</dcterms:created>
  <dcterms:modified xsi:type="dcterms:W3CDTF">2011-01-05T17:45:46Z</dcterms:modified>
</cp:coreProperties>
</file>