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78" r:id="rId2"/>
  </p:sldMasterIdLst>
  <p:sldIdLst>
    <p:sldId id="256" r:id="rId3"/>
    <p:sldId id="259" r:id="rId4"/>
    <p:sldId id="260" r:id="rId5"/>
    <p:sldId id="261" r:id="rId6"/>
    <p:sldId id="262" r:id="rId7"/>
    <p:sldId id="266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3300"/>
    <a:srgbClr val="FFFFCC"/>
    <a:srgbClr val="FF66FF"/>
    <a:srgbClr val="CCFF66"/>
    <a:srgbClr val="FFFF66"/>
    <a:srgbClr val="CCFF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F2D20-D768-4E91-886D-F01A1FAB5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B188D-B65B-4C0F-9FB3-606F19A5E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15B59-4C70-4282-900A-A6FF76432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9EF9-BFD2-45DE-8A22-45E7CC096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2"/>
              <a:ext cx="816" cy="3977"/>
              <a:chOff x="4944" y="-2"/>
              <a:chExt cx="816" cy="3977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2"/>
                <a:ext cx="480" cy="1433"/>
                <a:chOff x="5280" y="-2"/>
                <a:chExt cx="480" cy="1433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7" y="-3"/>
                  <a:ext cx="174" cy="176"/>
                  <a:chOff x="168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87" y="323"/>
                    <a:ext cx="1690" cy="2560"/>
                    <a:chOff x="168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5228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8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E822A-D0E6-4D77-9AB6-96A69D99C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EA96B-AFD4-46D6-A118-6C582EB91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A20E4-E015-4413-BDF6-7C3ADD075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D06C-CFB3-4A06-9146-F9E20347F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6071F-9EDF-41B0-88D7-F6EFAB565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CB94-517F-4C68-AD22-B681050B6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0B164-1C7D-4FB5-90A8-2CF87310B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85FE-1447-49E8-9C45-81BD9C19D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380BF-FB4F-4C11-88EC-1A913F4EE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CCE1F-CA15-441C-822A-F2BD5676B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F240D-CD20-4112-9730-815A18CB0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5969C-1C0B-4740-8D72-CDAF502DB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3F61E-B946-4D8E-B322-C3AFE29BF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D752B-8B6B-4A04-8D99-80A6C5CD5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2AC92-8C8E-4712-973B-8E6981FF5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4187-D678-45FB-8917-1EE63AF23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7D5B2-F584-44D9-AB65-897F86CDE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A28DB-008E-4AF1-8125-4973E4B3D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C944-C367-4CF0-903F-F0807919C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982634-CD9A-4937-87AA-FFAE038F3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120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120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7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09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1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121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121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21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213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214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215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216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21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2093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4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5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6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7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8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9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00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07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7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124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4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4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4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125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205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5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6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6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E057770-16D8-438A-B8D0-47BE5C9CE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wmf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5.wmf"/><Relationship Id="rId7" Type="http://schemas.openxmlformats.org/officeDocument/2006/relationships/image" Target="../media/image19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10" Type="http://schemas.openxmlformats.org/officeDocument/2006/relationships/slide" Target="slide9.xml"/><Relationship Id="rId4" Type="http://schemas.openxmlformats.org/officeDocument/2006/relationships/image" Target="../media/image16.wmf"/><Relationship Id="rId9" Type="http://schemas.openxmlformats.org/officeDocument/2006/relationships/image" Target="../media/image2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071563" y="0"/>
            <a:ext cx="7489825" cy="21605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Бюджет семьи</a:t>
            </a:r>
          </a:p>
        </p:txBody>
      </p:sp>
      <p:pic>
        <p:nvPicPr>
          <p:cNvPr id="2054" name="Picture 6" descr="j0309712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25" y="2000250"/>
            <a:ext cx="5113338" cy="36718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99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ru-RU" smtClean="0"/>
          </a:p>
          <a:p>
            <a:pPr algn="ctr" eaLnBrk="1" hangingPunct="1"/>
            <a:endParaRPr lang="ru-RU" smtClean="0"/>
          </a:p>
          <a:p>
            <a:pPr algn="ctr" eaLnBrk="1" hangingPunct="1"/>
            <a:endParaRPr lang="ru-RU" smtClean="0"/>
          </a:p>
        </p:txBody>
      </p:sp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85693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81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Структура семейного бюджета</a:t>
            </a:r>
          </a:p>
        </p:txBody>
      </p:sp>
      <p:sp>
        <p:nvSpPr>
          <p:cNvPr id="10244" name="WordArt 5"/>
          <p:cNvSpPr>
            <a:spLocks noChangeArrowheads="1" noChangeShapeType="1" noTextEdit="1"/>
          </p:cNvSpPr>
          <p:nvPr/>
        </p:nvSpPr>
        <p:spPr bwMode="auto">
          <a:xfrm>
            <a:off x="3276600" y="2133600"/>
            <a:ext cx="3124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Бюджет</a:t>
            </a:r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 flipH="1">
            <a:off x="2268538" y="3357563"/>
            <a:ext cx="23034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4643438" y="3357563"/>
            <a:ext cx="230505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WordArt 11" descr="Бумажный пакет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42988" y="4437063"/>
            <a:ext cx="230346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Доход</a:t>
            </a:r>
          </a:p>
        </p:txBody>
      </p:sp>
      <p:sp>
        <p:nvSpPr>
          <p:cNvPr id="10248" name="WordArt 12" descr="Бумажный пакет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867400" y="4437063"/>
            <a:ext cx="21605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Расход</a:t>
            </a:r>
          </a:p>
        </p:txBody>
      </p:sp>
      <p:pic>
        <p:nvPicPr>
          <p:cNvPr id="10250" name="Picture 15" descr="j018920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399088"/>
            <a:ext cx="2819400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10244" grpId="0" animBg="1"/>
      <p:bldP spid="10247" grpId="0" animBg="1"/>
      <p:bldP spid="102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50000">
              <a:srgbClr val="CCFF66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9" name="Picture 5" descr="j0213279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2133600"/>
            <a:ext cx="1584325" cy="1871663"/>
          </a:xfrm>
          <a:noFill/>
        </p:spPr>
      </p:pic>
      <p:pic>
        <p:nvPicPr>
          <p:cNvPr id="57357" name="Picture 13" descr="j0339250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72225" y="2276475"/>
            <a:ext cx="1368425" cy="1549400"/>
          </a:xfrm>
          <a:noFill/>
        </p:spPr>
      </p:pic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8877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Сбалансированный</a:t>
            </a:r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2916238" y="2492375"/>
            <a:ext cx="479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Р</a:t>
            </a:r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 rot="10793263" flipV="1">
            <a:off x="898525" y="24907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</a:t>
            </a:r>
          </a:p>
        </p:txBody>
      </p:sp>
      <p:sp>
        <p:nvSpPr>
          <p:cNvPr id="57356" name="WordArt 12"/>
          <p:cNvSpPr>
            <a:spLocks noChangeArrowheads="1" noChangeShapeType="1" noTextEdit="1"/>
          </p:cNvSpPr>
          <p:nvPr/>
        </p:nvSpPr>
        <p:spPr bwMode="auto">
          <a:xfrm>
            <a:off x="5148263" y="1700213"/>
            <a:ext cx="3671887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Дефицитный</a:t>
            </a:r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5775325" y="265588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Д</a:t>
            </a:r>
          </a:p>
        </p:txBody>
      </p:sp>
      <p:sp>
        <p:nvSpPr>
          <p:cNvPr id="6153" name="Text Box 17"/>
          <p:cNvSpPr txBox="1">
            <a:spLocks noChangeArrowheads="1"/>
          </p:cNvSpPr>
          <p:nvPr/>
        </p:nvSpPr>
        <p:spPr bwMode="auto">
          <a:xfrm>
            <a:off x="7935913" y="25844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Р</a:t>
            </a:r>
          </a:p>
        </p:txBody>
      </p:sp>
      <p:sp>
        <p:nvSpPr>
          <p:cNvPr id="57362" name="WordArt 18"/>
          <p:cNvSpPr>
            <a:spLocks noChangeArrowheads="1" noChangeShapeType="1" noTextEdit="1"/>
          </p:cNvSpPr>
          <p:nvPr/>
        </p:nvSpPr>
        <p:spPr bwMode="auto">
          <a:xfrm>
            <a:off x="2916238" y="4076700"/>
            <a:ext cx="343535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Избыточный</a:t>
            </a:r>
          </a:p>
        </p:txBody>
      </p:sp>
      <p:sp>
        <p:nvSpPr>
          <p:cNvPr id="6155" name="Text Box 22"/>
          <p:cNvSpPr txBox="1">
            <a:spLocks noChangeArrowheads="1"/>
          </p:cNvSpPr>
          <p:nvPr/>
        </p:nvSpPr>
        <p:spPr bwMode="auto">
          <a:xfrm>
            <a:off x="3040063" y="4868863"/>
            <a:ext cx="347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</a:t>
            </a:r>
          </a:p>
        </p:txBody>
      </p:sp>
      <p:sp>
        <p:nvSpPr>
          <p:cNvPr id="6156" name="Text Box 23"/>
          <p:cNvSpPr txBox="1">
            <a:spLocks noChangeArrowheads="1"/>
          </p:cNvSpPr>
          <p:nvPr/>
        </p:nvSpPr>
        <p:spPr bwMode="auto">
          <a:xfrm>
            <a:off x="5508625" y="4941888"/>
            <a:ext cx="388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Р</a:t>
            </a:r>
          </a:p>
        </p:txBody>
      </p:sp>
      <p:sp>
        <p:nvSpPr>
          <p:cNvPr id="57368" name="WordArt 2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827088" y="333375"/>
            <a:ext cx="66976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Виды бюджета</a:t>
            </a:r>
          </a:p>
        </p:txBody>
      </p:sp>
      <p:pic>
        <p:nvPicPr>
          <p:cNvPr id="57370" name="Picture 26" descr="j0300840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203575" y="4652963"/>
            <a:ext cx="2232025" cy="2041525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56" grpId="0" animBg="1"/>
      <p:bldP spid="57362" grpId="0" animBg="1"/>
      <p:bldP spid="573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CCCCFF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843213" y="2781300"/>
            <a:ext cx="3025775" cy="7921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447" name="WordArt 7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971800" y="2819400"/>
            <a:ext cx="28257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Доходы семейного бюджета</a:t>
            </a:r>
          </a:p>
        </p:txBody>
      </p:sp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3203575" y="620713"/>
            <a:ext cx="2447925" cy="115093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Пенсии и стипендии</a:t>
            </a:r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6227763" y="549275"/>
            <a:ext cx="2447925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Доходы от ценных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бумаг</a:t>
            </a:r>
          </a:p>
        </p:txBody>
      </p:sp>
      <p:sp>
        <p:nvSpPr>
          <p:cNvPr id="61450" name="Oval 10"/>
          <p:cNvSpPr>
            <a:spLocks noChangeArrowheads="1"/>
          </p:cNvSpPr>
          <p:nvPr/>
        </p:nvSpPr>
        <p:spPr bwMode="auto">
          <a:xfrm>
            <a:off x="250825" y="549275"/>
            <a:ext cx="237648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Заработная плата</a:t>
            </a:r>
          </a:p>
        </p:txBody>
      </p:sp>
      <p:sp>
        <p:nvSpPr>
          <p:cNvPr id="61451" name="Oval 11"/>
          <p:cNvSpPr>
            <a:spLocks noChangeArrowheads="1"/>
          </p:cNvSpPr>
          <p:nvPr/>
        </p:nvSpPr>
        <p:spPr bwMode="auto">
          <a:xfrm>
            <a:off x="228600" y="5029200"/>
            <a:ext cx="2303463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Доходы от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приусадебного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хозяйства</a:t>
            </a:r>
          </a:p>
        </p:txBody>
      </p:sp>
      <p:sp>
        <p:nvSpPr>
          <p:cNvPr id="61452" name="Oval 12"/>
          <p:cNvSpPr>
            <a:spLocks noChangeArrowheads="1"/>
          </p:cNvSpPr>
          <p:nvPr/>
        </p:nvSpPr>
        <p:spPr bwMode="auto">
          <a:xfrm>
            <a:off x="3200400" y="5105400"/>
            <a:ext cx="2519363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Доходы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от других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источников</a:t>
            </a:r>
          </a:p>
        </p:txBody>
      </p:sp>
      <p:sp>
        <p:nvSpPr>
          <p:cNvPr id="61454" name="Oval 14"/>
          <p:cNvSpPr>
            <a:spLocks noChangeArrowheads="1"/>
          </p:cNvSpPr>
          <p:nvPr/>
        </p:nvSpPr>
        <p:spPr bwMode="auto">
          <a:xfrm>
            <a:off x="6372225" y="2565400"/>
            <a:ext cx="2303463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Льготы</a:t>
            </a:r>
          </a:p>
        </p:txBody>
      </p:sp>
      <p:sp>
        <p:nvSpPr>
          <p:cNvPr id="61455" name="Oval 15"/>
          <p:cNvSpPr>
            <a:spLocks noChangeArrowheads="1"/>
          </p:cNvSpPr>
          <p:nvPr/>
        </p:nvSpPr>
        <p:spPr bwMode="auto">
          <a:xfrm>
            <a:off x="179388" y="2349500"/>
            <a:ext cx="2305050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Доходы от сдачи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недвижимости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 в аренду</a:t>
            </a:r>
          </a:p>
        </p:txBody>
      </p:sp>
      <p:sp>
        <p:nvSpPr>
          <p:cNvPr id="7179" name="Line 20"/>
          <p:cNvSpPr>
            <a:spLocks noChangeShapeType="1"/>
          </p:cNvSpPr>
          <p:nvPr/>
        </p:nvSpPr>
        <p:spPr bwMode="auto">
          <a:xfrm>
            <a:off x="2484438" y="3213100"/>
            <a:ext cx="3587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21"/>
          <p:cNvSpPr>
            <a:spLocks noChangeShapeType="1"/>
          </p:cNvSpPr>
          <p:nvPr/>
        </p:nvSpPr>
        <p:spPr bwMode="auto">
          <a:xfrm flipV="1">
            <a:off x="1447800" y="3573463"/>
            <a:ext cx="2187575" cy="14557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23"/>
          <p:cNvSpPr>
            <a:spLocks noChangeShapeType="1"/>
          </p:cNvSpPr>
          <p:nvPr/>
        </p:nvSpPr>
        <p:spPr bwMode="auto">
          <a:xfrm flipV="1">
            <a:off x="4343400" y="3573463"/>
            <a:ext cx="12700" cy="15319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24"/>
          <p:cNvSpPr>
            <a:spLocks noChangeShapeType="1"/>
          </p:cNvSpPr>
          <p:nvPr/>
        </p:nvSpPr>
        <p:spPr bwMode="auto">
          <a:xfrm flipH="1" flipV="1">
            <a:off x="5076825" y="3573463"/>
            <a:ext cx="2543175" cy="16081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25"/>
          <p:cNvSpPr>
            <a:spLocks noChangeShapeType="1"/>
          </p:cNvSpPr>
          <p:nvPr/>
        </p:nvSpPr>
        <p:spPr bwMode="auto">
          <a:xfrm flipH="1">
            <a:off x="5867400" y="3141663"/>
            <a:ext cx="504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4" name="Line 26"/>
          <p:cNvSpPr>
            <a:spLocks noChangeShapeType="1"/>
          </p:cNvSpPr>
          <p:nvPr/>
        </p:nvSpPr>
        <p:spPr bwMode="auto">
          <a:xfrm>
            <a:off x="2051050" y="1700213"/>
            <a:ext cx="1584325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28"/>
          <p:cNvSpPr>
            <a:spLocks noChangeShapeType="1"/>
          </p:cNvSpPr>
          <p:nvPr/>
        </p:nvSpPr>
        <p:spPr bwMode="auto">
          <a:xfrm>
            <a:off x="4427538" y="1773238"/>
            <a:ext cx="0" cy="10080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29"/>
          <p:cNvSpPr>
            <a:spLocks noChangeShapeType="1"/>
          </p:cNvSpPr>
          <p:nvPr/>
        </p:nvSpPr>
        <p:spPr bwMode="auto">
          <a:xfrm flipH="1">
            <a:off x="4932363" y="1700213"/>
            <a:ext cx="1584325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7" name="Text Box 32"/>
          <p:cNvSpPr txBox="1">
            <a:spLocks noChangeArrowheads="1"/>
          </p:cNvSpPr>
          <p:nvPr/>
        </p:nvSpPr>
        <p:spPr bwMode="auto">
          <a:xfrm>
            <a:off x="3975100" y="857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1478" name="Oval 38"/>
          <p:cNvSpPr>
            <a:spLocks noChangeArrowheads="1"/>
          </p:cNvSpPr>
          <p:nvPr/>
        </p:nvSpPr>
        <p:spPr bwMode="auto">
          <a:xfrm>
            <a:off x="6248400" y="5181600"/>
            <a:ext cx="2665413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Доходы от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 предринимательской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деятельности</a:t>
            </a:r>
          </a:p>
        </p:txBody>
      </p:sp>
      <p:pic>
        <p:nvPicPr>
          <p:cNvPr id="7189" name="Picture 41" descr="j0284139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2492375"/>
            <a:ext cx="2824163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1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10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1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1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3" dur="10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nimBg="1"/>
      <p:bldP spid="61447" grpId="0" animBg="1"/>
      <p:bldP spid="61448" grpId="0" animBg="1"/>
      <p:bldP spid="61449" grpId="0" animBg="1"/>
      <p:bldP spid="61450" grpId="0" animBg="1"/>
      <p:bldP spid="61451" grpId="0" animBg="1"/>
      <p:bldP spid="61452" grpId="0" animBg="1"/>
      <p:bldP spid="61454" grpId="0" animBg="1"/>
      <p:bldP spid="61455" grpId="0" animBg="1"/>
      <p:bldP spid="614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66FF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WordArt 7"/>
          <p:cNvSpPr>
            <a:spLocks noChangeArrowheads="1" noChangeShapeType="1" noTextEdit="1"/>
          </p:cNvSpPr>
          <p:nvPr/>
        </p:nvSpPr>
        <p:spPr bwMode="auto">
          <a:xfrm rot="231565">
            <a:off x="4648200" y="260350"/>
            <a:ext cx="40671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819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36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Расходы</a:t>
            </a:r>
          </a:p>
        </p:txBody>
      </p:sp>
      <p:pic>
        <p:nvPicPr>
          <p:cNvPr id="66575" name="Picture 15" descr="j0301054">
            <a:hlinkClick r:id="rId2" action="ppaction://hlinksldjump"/>
          </p:cNvPr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48513" y="3048000"/>
            <a:ext cx="1995487" cy="3533775"/>
          </a:xfrm>
        </p:spPr>
      </p:pic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0" y="114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CC"/>
                </a:solidFill>
              </a:rPr>
              <a:t>1 Удовлетворение духовных потребностей.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0" y="1828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CC"/>
                </a:solidFill>
              </a:rPr>
              <a:t>2 Удовлетворение материальных  потребностей</a:t>
            </a:r>
            <a:r>
              <a:rPr lang="ru-RU" b="1">
                <a:solidFill>
                  <a:srgbClr val="0000CC"/>
                </a:solidFill>
              </a:rPr>
              <a:t>.       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 rot="10800000" flipV="1">
            <a:off x="0" y="2438400"/>
            <a:ext cx="745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CC"/>
                </a:solidFill>
              </a:rPr>
              <a:t>3 Удовлетворение жилищных потребностей.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447675" y="2852738"/>
            <a:ext cx="541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0" y="2971800"/>
            <a:ext cx="691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CC"/>
                </a:solidFill>
              </a:rPr>
              <a:t>4 Ведение личного подсобного хозяйства.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0" y="3581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CC"/>
                </a:solidFill>
              </a:rPr>
              <a:t>5 Удовлетворение социальных потребностей.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0" y="43434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CC"/>
                </a:solidFill>
              </a:rPr>
              <a:t>6 Расходы связанные с индивидуальным </a:t>
            </a:r>
          </a:p>
          <a:p>
            <a:r>
              <a:rPr lang="ru-RU" sz="2400" b="1">
                <a:solidFill>
                  <a:srgbClr val="0000CC"/>
                </a:solidFill>
              </a:rPr>
              <a:t>и наемным трудом.</a:t>
            </a:r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0" y="548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2400" b="1">
                <a:solidFill>
                  <a:srgbClr val="0000CC"/>
                </a:solidFill>
              </a:rPr>
              <a:t>7 Удовлетворение неразумных потребностей.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10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10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 animBg="1"/>
      <p:bldP spid="66577" grpId="0" autoUpdateAnimBg="0"/>
      <p:bldP spid="66578" grpId="0"/>
      <p:bldP spid="66579" grpId="0"/>
      <p:bldP spid="66580" grpId="0" autoUpdateAnimBg="0"/>
      <p:bldP spid="66581" grpId="0"/>
      <p:bldP spid="66583" grpId="0"/>
      <p:bldP spid="66584" grpId="0"/>
      <p:bldP spid="665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1000" y="228600"/>
            <a:ext cx="731520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ru-RU" sz="3600" b="1">
                <a:latin typeface="Monotype Corsiva" pitchFamily="66" charset="0"/>
              </a:rPr>
              <a:t>  </a:t>
            </a:r>
            <a:r>
              <a:rPr lang="ru-RU" sz="2800" b="1">
                <a:latin typeface="Monotype Corsiva" pitchFamily="66" charset="0"/>
              </a:rPr>
              <a:t>Насколько  рационален  бюджет моей семьи.? 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ru-RU" sz="2800" b="1">
              <a:latin typeface="Monotype Corsiva" pitchFamily="66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ru-RU" sz="2800" b="1">
              <a:latin typeface="Monotype Corsiva" pitchFamily="66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ru-RU" sz="3000" b="1">
              <a:latin typeface="Monotype Corsiva" pitchFamily="66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ru-RU" sz="3000" b="1">
              <a:latin typeface="Monotype Corsiva" pitchFamily="66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ru-RU" sz="3600" b="1">
                <a:latin typeface="Monotype Corsiva" pitchFamily="66" charset="0"/>
              </a:rPr>
              <a:t>  </a:t>
            </a:r>
            <a:r>
              <a:rPr lang="ru-RU" sz="2800" b="1">
                <a:latin typeface="Monotype Corsiva" pitchFamily="66" charset="0"/>
              </a:rPr>
              <a:t>Можно ли  в течение года  накопить деньги на  турпоездку по « Золотому кольцу России»?</a:t>
            </a:r>
          </a:p>
        </p:txBody>
      </p:sp>
      <p:pic>
        <p:nvPicPr>
          <p:cNvPr id="9219" name="Picture 3" descr="клип01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130333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клип01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962025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клип018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914400"/>
            <a:ext cx="13477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AG00011_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990600"/>
            <a:ext cx="15509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BD13718_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343400"/>
            <a:ext cx="19764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AG00326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1143000"/>
            <a:ext cx="28194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5105400" y="4648200"/>
            <a:ext cx="6324600" cy="1800225"/>
            <a:chOff x="288" y="1488"/>
            <a:chExt cx="3984" cy="1134"/>
          </a:xfrm>
        </p:grpSpPr>
        <p:pic>
          <p:nvPicPr>
            <p:cNvPr id="9230" name="Picture 10" descr="AG00608_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88" y="1488"/>
              <a:ext cx="1392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1" name="Text Box 11"/>
            <p:cNvSpPr txBox="1">
              <a:spLocks noChangeArrowheads="1"/>
            </p:cNvSpPr>
            <p:nvPr/>
          </p:nvSpPr>
          <p:spPr bwMode="auto">
            <a:xfrm>
              <a:off x="1872" y="1824"/>
              <a:ext cx="2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US" sz="3200">
                <a:latin typeface="Comic Sans MS" pitchFamily="66" charset="0"/>
              </a:endParaRPr>
            </a:p>
          </p:txBody>
        </p:sp>
      </p:grpSp>
      <p:grpSp>
        <p:nvGrpSpPr>
          <p:cNvPr id="9226" name="Group 13"/>
          <p:cNvGrpSpPr>
            <a:grpSpLocks/>
          </p:cNvGrpSpPr>
          <p:nvPr/>
        </p:nvGrpSpPr>
        <p:grpSpPr bwMode="auto">
          <a:xfrm>
            <a:off x="2971800" y="4876800"/>
            <a:ext cx="7162800" cy="1543050"/>
            <a:chOff x="240" y="1200"/>
            <a:chExt cx="4752" cy="444"/>
          </a:xfrm>
        </p:grpSpPr>
        <p:sp>
          <p:nvSpPr>
            <p:cNvPr id="9228" name="Text Box 14"/>
            <p:cNvSpPr txBox="1">
              <a:spLocks noChangeArrowheads="1"/>
            </p:cNvSpPr>
            <p:nvPr/>
          </p:nvSpPr>
          <p:spPr bwMode="auto">
            <a:xfrm>
              <a:off x="1296" y="1248"/>
              <a:ext cx="369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US" sz="28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pic>
          <p:nvPicPr>
            <p:cNvPr id="9229" name="Picture 15" descr="j0300490"/>
            <p:cNvPicPr>
              <a:picLocks noChangeAspect="1" noChangeArrowheads="1" noCrop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40" y="1200"/>
              <a:ext cx="89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7" name="AutoShape 1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400800"/>
            <a:ext cx="7620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1629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38"/>
            <a:ext cx="9144000" cy="679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371600" y="533400"/>
            <a:ext cx="6096000" cy="611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ru-RU" sz="2400" b="1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ru-RU" sz="2400" b="1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Бюджет семьи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Доход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Расход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Баланс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Сбалансированный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Дефицит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Бухгалтерия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Коммунальные услуги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ru-RU" sz="2400" b="1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ru-RU" sz="2400" b="1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ru-RU" sz="2400" b="1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74756" name="WordArt 4"/>
          <p:cNvSpPr>
            <a:spLocks noChangeArrowheads="1" noChangeShapeType="1" noTextEdit="1"/>
          </p:cNvSpPr>
          <p:nvPr/>
        </p:nvSpPr>
        <p:spPr bwMode="auto">
          <a:xfrm rot="5400000">
            <a:off x="4826794" y="2564606"/>
            <a:ext cx="4960938" cy="10509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Запомни слова</a:t>
            </a:r>
          </a:p>
        </p:txBody>
      </p:sp>
      <p:sp>
        <p:nvSpPr>
          <p:cNvPr id="10245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748713" y="6308725"/>
            <a:ext cx="395287" cy="549275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  <p:bldP spid="747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50000">
              <a:srgbClr val="CCFF66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00063" y="1922463"/>
            <a:ext cx="83439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 b="1" i="1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- Разработайте производство товара в условиях семьи. </a:t>
            </a:r>
          </a:p>
          <a:p>
            <a:pPr eaLnBrk="0" hangingPunct="0">
              <a:buFontTx/>
              <a:buChar char="-"/>
            </a:pPr>
            <a:r>
              <a:rPr lang="ru-RU" sz="3200" b="1" i="1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Придумайте рекламу к нему.</a:t>
            </a:r>
          </a:p>
          <a:p>
            <a:pPr eaLnBrk="0" hangingPunct="0">
              <a:buFontTx/>
              <a:buChar char="-"/>
            </a:pPr>
            <a:r>
              <a:rPr lang="ru-RU" sz="3200" b="1" i="1">
                <a:solidFill>
                  <a:srgbClr val="00B050"/>
                </a:solidFill>
                <a:latin typeface="Calibri" pitchFamily="34" charset="0"/>
              </a:rPr>
              <a:t>Создать презентацию рекламы</a:t>
            </a:r>
          </a:p>
        </p:txBody>
      </p:sp>
      <p:pic>
        <p:nvPicPr>
          <p:cNvPr id="56322" name="Picture 2" descr="H:\Документы\Мои рисунки\people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4143375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85852" y="714356"/>
            <a:ext cx="69513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Домашнее 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имоно">
  <a:themeElements>
    <a:clrScheme name="Кимоно 3">
      <a:dk1>
        <a:srgbClr val="00002E"/>
      </a:dk1>
      <a:lt1>
        <a:srgbClr val="FFFFFF"/>
      </a:lt1>
      <a:dk2>
        <a:srgbClr val="003399"/>
      </a:dk2>
      <a:lt2>
        <a:srgbClr val="F4BC40"/>
      </a:lt2>
      <a:accent1>
        <a:srgbClr val="9280CC"/>
      </a:accent1>
      <a:accent2>
        <a:srgbClr val="BD51A1"/>
      </a:accent2>
      <a:accent3>
        <a:srgbClr val="AAADCA"/>
      </a:accent3>
      <a:accent4>
        <a:srgbClr val="DADADA"/>
      </a:accent4>
      <a:accent5>
        <a:srgbClr val="C7C0E2"/>
      </a:accent5>
      <a:accent6>
        <a:srgbClr val="AB4991"/>
      </a:accent6>
      <a:hlink>
        <a:srgbClr val="CC66FF"/>
      </a:hlink>
      <a:folHlink>
        <a:srgbClr val="824F99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148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Monotype Corsiva</vt:lpstr>
      <vt:lpstr>Comic Sans MS</vt:lpstr>
      <vt:lpstr>Times New Roman</vt:lpstr>
      <vt:lpstr>Оформление по умолчанию</vt:lpstr>
      <vt:lpstr>Кимоно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РО ИПКиПРО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Новиченко В .А . Павличенко И.Г.</dc:creator>
  <cp:lastModifiedBy>Admin</cp:lastModifiedBy>
  <cp:revision>42</cp:revision>
  <dcterms:created xsi:type="dcterms:W3CDTF">2005-03-23T08:56:54Z</dcterms:created>
  <dcterms:modified xsi:type="dcterms:W3CDTF">2010-10-23T18:00:54Z</dcterms:modified>
</cp:coreProperties>
</file>