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4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C0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7ECC0-D49E-4778-AB86-99939C822AD7}" type="datetimeFigureOut">
              <a:rPr lang="ru-RU" smtClean="0"/>
              <a:pPr/>
              <a:t>26.12.2010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D8181-F68E-4971-858B-70CD8EEF2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18316C-6C6D-4CB3-B403-8D8D97F34587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BCDD99-59AA-4297-AAC0-B573B3D84AB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4D16-4593-45B5-9B20-B0329A8F2208}" type="datetimeFigureOut">
              <a:rPr lang="ru-RU" smtClean="0"/>
              <a:pPr/>
              <a:t>26.12.2010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8FB9CD-2383-430E-983F-A9C111971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4D16-4593-45B5-9B20-B0329A8F2208}" type="datetimeFigureOut">
              <a:rPr lang="ru-RU" smtClean="0"/>
              <a:pPr/>
              <a:t>26.12.2010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9CD-2383-430E-983F-A9C111971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4D16-4593-45B5-9B20-B0329A8F2208}" type="datetimeFigureOut">
              <a:rPr lang="ru-RU" smtClean="0"/>
              <a:pPr/>
              <a:t>26.12.2010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9CD-2383-430E-983F-A9C111971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62000" y="1524000"/>
            <a:ext cx="36957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6957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50832-6B06-4433-9950-0AF14E033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92F12-0388-49FD-9B64-EC5079869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4D16-4593-45B5-9B20-B0329A8F2208}" type="datetimeFigureOut">
              <a:rPr lang="ru-RU" smtClean="0"/>
              <a:pPr/>
              <a:t>26.12.2010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8FB9CD-2383-430E-983F-A9C111971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4D16-4593-45B5-9B20-B0329A8F2208}" type="datetimeFigureOut">
              <a:rPr lang="ru-RU" smtClean="0"/>
              <a:pPr/>
              <a:t>26.12.2010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9CD-2383-430E-983F-A9C1119715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4D16-4593-45B5-9B20-B0329A8F2208}" type="datetimeFigureOut">
              <a:rPr lang="ru-RU" smtClean="0"/>
              <a:pPr/>
              <a:t>26.12.2010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9CD-2383-430E-983F-A9C111971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4D16-4593-45B5-9B20-B0329A8F2208}" type="datetimeFigureOut">
              <a:rPr lang="ru-RU" smtClean="0"/>
              <a:pPr/>
              <a:t>26.12.2010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58FB9CD-2383-430E-983F-A9C1119715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4D16-4593-45B5-9B20-B0329A8F2208}" type="datetimeFigureOut">
              <a:rPr lang="ru-RU" smtClean="0"/>
              <a:pPr/>
              <a:t>26.12.2010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9CD-2383-430E-983F-A9C111971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4D16-4593-45B5-9B20-B0329A8F2208}" type="datetimeFigureOut">
              <a:rPr lang="ru-RU" smtClean="0"/>
              <a:pPr/>
              <a:t>26.12.2010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9CD-2383-430E-983F-A9C111971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4D16-4593-45B5-9B20-B0329A8F2208}" type="datetimeFigureOut">
              <a:rPr lang="ru-RU" smtClean="0"/>
              <a:pPr/>
              <a:t>26.12.2010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9CD-2383-430E-983F-A9C111971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4D16-4593-45B5-9B20-B0329A8F2208}" type="datetimeFigureOut">
              <a:rPr lang="ru-RU" smtClean="0"/>
              <a:pPr/>
              <a:t>26.12.2010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9CD-2383-430E-983F-A9C1119715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CC4D16-4593-45B5-9B20-B0329A8F2208}" type="datetimeFigureOut">
              <a:rPr lang="ru-RU" smtClean="0"/>
              <a:pPr/>
              <a:t>26.12.2010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8FB9CD-2383-430E-983F-A9C1119715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http://simvolika.rsl.ru/upload/files/folder_43/mtatarflag.jpg" TargetMode="External"/><Relationship Id="rId5" Type="http://schemas.openxmlformats.org/officeDocument/2006/relationships/image" Target="../media/image12.jpeg"/><Relationship Id="rId4" Type="http://schemas.openxmlformats.org/officeDocument/2006/relationships/image" Target="http://simvolika.rsl.ru/upload/files/folder_43/mtatargerb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8/8d/Coat_of_Arms_of_Tatarstan.svg/250px-Coat_of_Arms_of_Tatarstan.svg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2/28/Flag_of_Tatarstan.svg/250px-Flag_of_Tatarstan.svg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&#1043;&#1091;&#1079;&#1072;&#1083;&#1080;&#1103;\Desktop\&#1043;&#1048;&#1052;&#1053;_&#1056;&#1077;&#1089;&#1087;&#1091;&#1073;&#1083;&#1080;&#1082;&#1080;_&#1058;&#1072;&#1090;&#1072;&#1088;&#1089;&#1090;&#1072;&#1085;._-_&#1043;&#1080;&#1084;&#1085;_&#1058;&#1072;&#1090;&#1072;&#1088;&#1089;&#1090;&#1072;&#1085;&#1072;_(audiopoisk.com).mp3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772816"/>
            <a:ext cx="8686800" cy="2592288"/>
          </a:xfrm>
        </p:spPr>
        <p:txBody>
          <a:bodyPr>
            <a:normAutofit/>
          </a:bodyPr>
          <a:lstStyle/>
          <a:p>
            <a:pPr algn="ctr"/>
            <a:r>
              <a:rPr lang="ru-RU" sz="8000" b="1" i="1" dirty="0" smtClean="0">
                <a:solidFill>
                  <a:srgbClr val="002060"/>
                </a:solidFill>
                <a:cs typeface="David" pitchFamily="34" charset="-79"/>
              </a:rPr>
              <a:t>СИМВОЛЫ ТАТАРСТАНА</a:t>
            </a:r>
            <a:endParaRPr lang="ru-RU" sz="8000" b="1" i="1" dirty="0">
              <a:solidFill>
                <a:srgbClr val="002060"/>
              </a:solidFill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4607496" y="1628800"/>
            <a:ext cx="45365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Президент Республики Татарстан</a:t>
            </a:r>
            <a:endParaRPr lang="ru-RU" sz="4000" b="1" i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4400" b="1" i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Минниханов</a:t>
            </a:r>
            <a:r>
              <a:rPr lang="ru-RU" sz="4400" b="1" i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4400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Рустам </a:t>
            </a:r>
            <a:r>
              <a:rPr lang="ru-RU" sz="4400" b="1" i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Нургалиевич</a:t>
            </a:r>
            <a:endParaRPr lang="ru-RU" sz="4400" b="1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88843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1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332656"/>
            <a:ext cx="7777163" cy="62068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Столица Татарстана - КАЗАНЬ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77686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2832100"/>
          </a:xfrm>
        </p:spPr>
        <p:txBody>
          <a:bodyPr/>
          <a:lstStyle/>
          <a:p>
            <a:pPr algn="ctr" eaLnBrk="1" hangingPunct="1"/>
            <a:r>
              <a:rPr lang="tt-RU" sz="5400" i="1" dirty="0" smtClean="0">
                <a:solidFill>
                  <a:srgbClr val="FF6600"/>
                </a:solidFill>
                <a:latin typeface="Times New Roman" pitchFamily="18" charset="0"/>
              </a:rPr>
              <a:t>МОЯ ЛЮБИМАЯ </a:t>
            </a:r>
            <a:br>
              <a:rPr lang="tt-RU" sz="5400" i="1" dirty="0" smtClean="0">
                <a:solidFill>
                  <a:srgbClr val="FF6600"/>
                </a:solidFill>
                <a:latin typeface="Times New Roman" pitchFamily="18" charset="0"/>
              </a:rPr>
            </a:br>
            <a:r>
              <a:rPr lang="tt-RU" sz="5400" i="1" dirty="0" smtClean="0">
                <a:solidFill>
                  <a:srgbClr val="FF6600"/>
                </a:solidFill>
                <a:latin typeface="Times New Roman" pitchFamily="18" charset="0"/>
              </a:rPr>
              <a:t>КАЗАНЬ!</a:t>
            </a:r>
            <a:endParaRPr lang="ru-RU" sz="5400" i="1" dirty="0" smtClean="0">
              <a:solidFill>
                <a:srgbClr val="FF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40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32656"/>
            <a:ext cx="518457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1520" y="3933056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Республика Татарстан</a:t>
            </a:r>
            <a:r>
              <a:rPr lang="ru-RU" sz="2000" dirty="0" smtClean="0">
                <a:solidFill>
                  <a:srgbClr val="002060"/>
                </a:solidFill>
              </a:rPr>
              <a:t>, субъект Российской Федерации. Площадь 68 </a:t>
            </a:r>
            <a:r>
              <a:rPr lang="ru-RU" sz="2000" dirty="0" err="1" smtClean="0">
                <a:solidFill>
                  <a:srgbClr val="002060"/>
                </a:solidFill>
              </a:rPr>
              <a:t>тыс</a:t>
            </a:r>
            <a:r>
              <a:rPr lang="ru-RU" sz="2000" dirty="0" smtClean="0">
                <a:solidFill>
                  <a:srgbClr val="002060"/>
                </a:solidFill>
              </a:rPr>
              <a:t> км2. Население 3768,5 </a:t>
            </a:r>
            <a:r>
              <a:rPr lang="ru-RU" sz="2000" dirty="0" err="1" smtClean="0">
                <a:solidFill>
                  <a:srgbClr val="002060"/>
                </a:solidFill>
              </a:rPr>
              <a:t>тыс</a:t>
            </a:r>
            <a:r>
              <a:rPr lang="ru-RU" sz="2000" dirty="0" smtClean="0">
                <a:solidFill>
                  <a:srgbClr val="002060"/>
                </a:solidFill>
              </a:rPr>
              <a:t> человек, городское 74,5% (2005). Основное население — татары (52,92%), русские (39,49%), чуваши (около 3%) и др. (2005). 43 района, 20 городов, 22 поселка городского типа (2001). Столица — Казань. Другие крупные города: Набережные Челны, Зеленодольск, Нижнекамск, Альметьевск, Чистополь, Бугульма, Елабуга. Образована 27 мая 1920 как Татарская АССР. С 1992 Республика Татарстан. Входит в состав Приволжского федерального округа.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3929062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260648"/>
            <a:ext cx="4143375" cy="3106737"/>
          </a:xfrm>
          <a:noFill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7563" y="285750"/>
            <a:ext cx="42259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3571875"/>
            <a:ext cx="4071938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86313" y="214313"/>
            <a:ext cx="39290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kern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Набережные</a:t>
            </a:r>
            <a:r>
              <a:rPr lang="ru-RU" sz="28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kern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Челны</a:t>
            </a:r>
            <a:r>
              <a:rPr lang="ru-RU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57188" y="5715000"/>
            <a:ext cx="39290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800" dirty="0"/>
          </a:p>
          <a:p>
            <a:pPr algn="ctr" eaLnBrk="0" hangingPunct="0">
              <a:defRPr/>
            </a:pPr>
            <a:endParaRPr lang="ru-RU" sz="2800" dirty="0"/>
          </a:p>
          <a:p>
            <a:pPr algn="ctr" eaLnBrk="0" hangingPunct="0">
              <a:defRPr/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Нижнекамск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ru-RU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571875"/>
            <a:ext cx="42148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857750" y="5857875"/>
            <a:ext cx="3929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800" dirty="0"/>
          </a:p>
          <a:p>
            <a:pPr algn="ctr" eaLnBrk="0" hangingPunct="0">
              <a:defRPr/>
            </a:pPr>
            <a:r>
              <a:rPr lang="ru-RU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Альметьевск</a:t>
            </a:r>
            <a:r>
              <a:rPr lang="ru-RU" sz="2800" dirty="0" smtClean="0"/>
              <a:t> </a:t>
            </a:r>
            <a:endParaRPr lang="ru-RU" sz="2800" dirty="0">
              <a:solidFill>
                <a:srgbClr val="FFFF00"/>
              </a:solidFill>
            </a:endParaRPr>
          </a:p>
          <a:p>
            <a:pPr algn="ctr" eaLnBrk="0" hangingPunct="0">
              <a:defRPr/>
            </a:pPr>
            <a:r>
              <a:rPr lang="ru-RU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" y="3214688"/>
            <a:ext cx="82153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Города </a:t>
            </a:r>
            <a:r>
              <a:rPr lang="ru-RU" sz="3600" b="1" i="1" dirty="0" smtClean="0">
                <a:solidFill>
                  <a:srgbClr val="002060"/>
                </a:solidFill>
              </a:rPr>
              <a:t>Республики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260648"/>
            <a:ext cx="2665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Елабуга</a:t>
            </a:r>
            <a:endParaRPr lang="ru-RU" sz="2800" b="1" dirty="0">
              <a:solidFill>
                <a:schemeClr val="tx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93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593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593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593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4502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Города </a:t>
            </a:r>
            <a:r>
              <a:rPr lang="ru-RU" b="1" i="1" dirty="0" smtClean="0">
                <a:solidFill>
                  <a:srgbClr val="002060"/>
                </a:solidFill>
              </a:rPr>
              <a:t>Республики</a:t>
            </a:r>
            <a:br>
              <a:rPr lang="ru-RU" b="1" i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32403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96752"/>
            <a:ext cx="33843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365104"/>
            <a:ext cx="32403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44208" y="1340768"/>
            <a:ext cx="119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Чистополь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4437112"/>
            <a:ext cx="107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Бугульма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Герб Республики Татарстан 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928688" y="3500438"/>
            <a:ext cx="27860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 descr="Флаг Республики Татарстан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214813" y="3643313"/>
            <a:ext cx="3786187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50" y="642938"/>
            <a:ext cx="8072438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СИМВОЛЫ РЕСПУБЛИКИ ТАТАРСТАН</a:t>
            </a:r>
            <a:endParaRPr lang="ru-RU" sz="5400" b="1" i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3890962" cy="1143000"/>
          </a:xfrm>
        </p:spPr>
        <p:txBody>
          <a:bodyPr/>
          <a:lstStyle/>
          <a:p>
            <a:pPr algn="ctr" eaLnBrk="1" hangingPunct="1"/>
            <a:r>
              <a:rPr lang="ru-RU" sz="36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ГЕРБ</a:t>
            </a:r>
          </a:p>
        </p:txBody>
      </p:sp>
      <p:pic>
        <p:nvPicPr>
          <p:cNvPr id="8195" name="Picture 4" descr="http://upload.wikimedia.org/wikipedia/commons/thumb/8/8d/Coat_of_Arms_of_Tatarstan.svg/250px-Coat_of_Arms_of_Tatarstan.svg.pn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51520" y="1916832"/>
            <a:ext cx="4449762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16016" y="1196752"/>
            <a:ext cx="4042792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ru-RU" sz="2000" kern="0" dirty="0">
              <a:solidFill>
                <a:srgbClr val="FFCC00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000" kern="0" dirty="0">
              <a:solidFill>
                <a:srgbClr val="FFCC00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i="1" kern="0" dirty="0">
                <a:solidFill>
                  <a:srgbClr val="002060"/>
                </a:solidFill>
                <a:latin typeface="+mn-lt"/>
              </a:rPr>
              <a:t>Автор герба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000" b="1" kern="0" dirty="0">
                <a:solidFill>
                  <a:srgbClr val="002060"/>
                </a:solidFill>
                <a:latin typeface="+mn-lt"/>
              </a:rPr>
              <a:t>художник-монументалист, член Союза художников Татарстана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i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Риф </a:t>
            </a:r>
            <a:r>
              <a:rPr lang="ru-RU" sz="2800" b="1" i="1" kern="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Загреевич</a:t>
            </a:r>
            <a:r>
              <a:rPr lang="ru-RU" sz="2800" b="1" i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i="1" kern="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Фахрутдинов</a:t>
            </a:r>
            <a:r>
              <a:rPr lang="ru-RU" sz="2800" b="1" i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3200" b="1" kern="0" dirty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kern="0" dirty="0">
                <a:latin typeface="+mn-lt"/>
              </a:rPr>
              <a:t>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3200" b="1" kern="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5661248"/>
            <a:ext cx="4297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b="1" i="1" kern="0" dirty="0">
                <a:solidFill>
                  <a:srgbClr val="002060"/>
                </a:solidFill>
              </a:rPr>
              <a:t>Герб был принят 7 февраля  1992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1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44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0"/>
            <a:ext cx="2733675" cy="11430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FF9D0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Флаг РТ</a:t>
            </a:r>
          </a:p>
        </p:txBody>
      </p:sp>
      <p:pic>
        <p:nvPicPr>
          <p:cNvPr id="9219" name="Picture 4" descr="http://upload.wikimedia.org/wikipedia/commons/thumb/2/28/Flag_of_Tatarstan.svg/250px-Flag_of_Tatarstan.svg.png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395536" y="980728"/>
            <a:ext cx="4718868" cy="3233514"/>
          </a:xfrm>
          <a:noFill/>
        </p:spPr>
      </p:pic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357188" y="4500563"/>
            <a:ext cx="85725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зелёный</a:t>
            </a:r>
            <a:r>
              <a:rPr lang="ru-RU" sz="3200" b="1" dirty="0" smtClean="0">
                <a:solidFill>
                  <a:srgbClr val="FFCC0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— зелень весны, цвет ислама, возрождение;</a:t>
            </a:r>
          </a:p>
          <a:p>
            <a:r>
              <a:rPr lang="ru-RU" sz="3600" b="1" i="1" dirty="0">
                <a:solidFill>
                  <a:schemeClr val="bg1"/>
                </a:solidFill>
              </a:rPr>
              <a:t>белый</a:t>
            </a:r>
            <a:r>
              <a:rPr lang="ru-RU" sz="3200" b="1" i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— цвет чистоты;</a:t>
            </a:r>
          </a:p>
          <a:p>
            <a:r>
              <a:rPr lang="ru-RU" sz="3200" b="1" dirty="0">
                <a:solidFill>
                  <a:srgbClr val="FF3305"/>
                </a:solidFill>
              </a:rPr>
              <a:t>красный</a:t>
            </a:r>
            <a:r>
              <a:rPr lang="ru-RU" sz="3200" b="1" dirty="0">
                <a:solidFill>
                  <a:srgbClr val="FFCC0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— зрелость, энергия, сила, жизнь.</a:t>
            </a:r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5652120" y="692696"/>
            <a:ext cx="3144391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Автор флага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народный художник Республики </a:t>
            </a:r>
            <a:r>
              <a:rPr lang="ru-RU" sz="4400" b="1" i="1" dirty="0">
                <a:solidFill>
                  <a:schemeClr val="tx2"/>
                </a:solidFill>
              </a:rPr>
              <a:t>Татарстан</a:t>
            </a:r>
            <a:r>
              <a:rPr lang="ru-RU" b="1" i="1" dirty="0">
                <a:solidFill>
                  <a:schemeClr val="tx2"/>
                </a:solidFill>
              </a:rPr>
              <a:t>,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 лауреат Государственной премии имени Г. Тукая</a:t>
            </a:r>
            <a:r>
              <a:rPr lang="ru-RU" sz="2400" b="1" dirty="0"/>
              <a:t> </a:t>
            </a:r>
          </a:p>
          <a:p>
            <a:pPr algn="ctr"/>
            <a:r>
              <a:rPr lang="ru-RU" sz="2400" b="1" i="1" dirty="0" err="1">
                <a:solidFill>
                  <a:srgbClr val="FF0000"/>
                </a:solidFill>
              </a:rPr>
              <a:t>Тавиль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Хазиахметов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251520" y="3645024"/>
            <a:ext cx="5000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tx2"/>
                </a:solidFill>
              </a:rPr>
              <a:t>Флаг был принят </a:t>
            </a:r>
            <a:r>
              <a:rPr lang="ru-RU" sz="2000" b="1" dirty="0" smtClean="0">
                <a:solidFill>
                  <a:schemeClr val="tx2"/>
                </a:solidFill>
              </a:rPr>
              <a:t> 29 </a:t>
            </a:r>
            <a:r>
              <a:rPr lang="ru-RU" sz="2000" b="1" dirty="0">
                <a:solidFill>
                  <a:schemeClr val="tx2"/>
                </a:solidFill>
              </a:rPr>
              <a:t>ноября 1991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92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16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  <p:bldP spid="9221" grpId="0"/>
      <p:bldP spid="37894" grpId="0"/>
      <p:bldP spid="3789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dirty="0" smtClean="0">
                <a:solidFill>
                  <a:srgbClr val="002060"/>
                </a:solidFill>
              </a:rPr>
              <a:t>Гимн РТ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03848" y="1196752"/>
            <a:ext cx="4104630" cy="16891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ru-RU" sz="2400" b="1" i="1" dirty="0" smtClean="0">
                <a:solidFill>
                  <a:schemeClr val="tx2"/>
                </a:solidFill>
              </a:rPr>
              <a:t>Музыкальное произведение выдающегося татарского композитора</a:t>
            </a:r>
          </a:p>
          <a:p>
            <a:pPr algn="ctr" eaLnBrk="1" hangingPunct="1">
              <a:buFontTx/>
              <a:buNone/>
            </a:pPr>
            <a:r>
              <a:rPr lang="ru-RU" sz="2400" b="1" i="1" dirty="0" smtClean="0"/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Рустама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Яхина</a:t>
            </a:r>
            <a:endParaRPr lang="ru-RU" sz="2400" b="1" i="1" dirty="0" smtClean="0">
              <a:solidFill>
                <a:srgbClr val="FF0000"/>
              </a:solidFill>
            </a:endParaRPr>
          </a:p>
        </p:txBody>
      </p:sp>
      <p:sp>
        <p:nvSpPr>
          <p:cNvPr id="38917" name="Text Box 16"/>
          <p:cNvSpPr txBox="1">
            <a:spLocks noChangeArrowheads="1"/>
          </p:cNvSpPr>
          <p:nvPr/>
        </p:nvSpPr>
        <p:spPr bwMode="auto">
          <a:xfrm>
            <a:off x="899592" y="6278562"/>
            <a:ext cx="741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>
                <a:solidFill>
                  <a:srgbClr val="002060"/>
                </a:solidFill>
              </a:rPr>
              <a:t>Гимн был принят 14 июля  1993 г.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6724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 rot="10800000" flipV="1">
            <a:off x="0" y="3567212"/>
            <a:ext cx="50405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ГИМН_Республики_Татарстан._-_Гимн_Татарстана_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372200" y="4365104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01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8914" grpId="0"/>
      <p:bldP spid="38915" grpId="0" build="p"/>
      <p:bldP spid="389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214937" y="1700808"/>
            <a:ext cx="3929063" cy="34528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i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ПЕРВЫЙ Президент РЕСПУБЛИКИ ТАТАРСТАН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Шаймиев Минтимер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Шарипович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8245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164</TotalTime>
  <Words>227</Words>
  <Application>Microsoft Office PowerPoint</Application>
  <PresentationFormat>Экран (4:3)</PresentationFormat>
  <Paragraphs>48</Paragraphs>
  <Slides>12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СИМВОЛЫ ТАТАРСТАНА</vt:lpstr>
      <vt:lpstr>Слайд 2</vt:lpstr>
      <vt:lpstr> </vt:lpstr>
      <vt:lpstr>Города Республики </vt:lpstr>
      <vt:lpstr>Слайд 5</vt:lpstr>
      <vt:lpstr>ГЕРБ</vt:lpstr>
      <vt:lpstr> Флаг РТ</vt:lpstr>
      <vt:lpstr>Гимн РТ</vt:lpstr>
      <vt:lpstr>ПЕРВЫЙ Президент РЕСПУБЛИКИ ТАТАРСТАН Шаймиев Минтимер Шарипович</vt:lpstr>
      <vt:lpstr>Слайд 10</vt:lpstr>
      <vt:lpstr>Слайд 11</vt:lpstr>
      <vt:lpstr>МОЯ ЛЮБИМАЯ  КАЗАНЬ!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Гузалия</dc:creator>
  <cp:lastModifiedBy>Гузалия</cp:lastModifiedBy>
  <cp:revision>19</cp:revision>
  <dcterms:created xsi:type="dcterms:W3CDTF">2010-12-25T04:50:20Z</dcterms:created>
  <dcterms:modified xsi:type="dcterms:W3CDTF">2010-12-26T18:45:14Z</dcterms:modified>
</cp:coreProperties>
</file>