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57" r:id="rId3"/>
    <p:sldId id="274" r:id="rId4"/>
    <p:sldId id="258" r:id="rId5"/>
    <p:sldId id="261" r:id="rId6"/>
    <p:sldId id="259" r:id="rId7"/>
    <p:sldId id="263" r:id="rId8"/>
    <p:sldId id="264" r:id="rId9"/>
    <p:sldId id="266" r:id="rId10"/>
    <p:sldId id="276" r:id="rId11"/>
    <p:sldId id="262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6600CC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4C046-8C17-4CAA-B35A-14A16AC2A99D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4737F59-085B-47C4-8D39-8D4F3493A169}">
      <dgm:prSet phldrT="[Текст]" custT="1"/>
      <dgm:spPr/>
      <dgm:t>
        <a:bodyPr/>
        <a:lstStyle/>
        <a:p>
          <a:r>
            <a:rPr lang="ru-RU" sz="700" b="1" i="1" dirty="0" smtClean="0">
              <a:solidFill>
                <a:srgbClr val="C00000"/>
              </a:solidFill>
            </a:rPr>
            <a:t>РЕПРОДУКТОРНЫЕ</a:t>
          </a:r>
          <a:endParaRPr lang="ru-RU" sz="700" b="1" i="1" dirty="0">
            <a:solidFill>
              <a:srgbClr val="C00000"/>
            </a:solidFill>
          </a:endParaRPr>
        </a:p>
      </dgm:t>
    </dgm:pt>
    <dgm:pt modelId="{B7F5B46D-057D-4890-B566-B20F30B12106}" type="parTrans" cxnId="{E5CB1CB0-1249-4687-A77F-87F8AEB91892}">
      <dgm:prSet/>
      <dgm:spPr/>
      <dgm:t>
        <a:bodyPr/>
        <a:lstStyle/>
        <a:p>
          <a:endParaRPr lang="ru-RU"/>
        </a:p>
      </dgm:t>
    </dgm:pt>
    <dgm:pt modelId="{CA304CB7-78B5-4126-8E61-D1EEA69D0F90}" type="sibTrans" cxnId="{E5CB1CB0-1249-4687-A77F-87F8AEB91892}">
      <dgm:prSet/>
      <dgm:spPr/>
      <dgm:t>
        <a:bodyPr/>
        <a:lstStyle/>
        <a:p>
          <a:endParaRPr lang="ru-RU"/>
        </a:p>
      </dgm:t>
    </dgm:pt>
    <dgm:pt modelId="{814C1227-1563-4544-988F-45382CAE111B}">
      <dgm:prSet phldrT="[Текст]" custT="1"/>
      <dgm:spPr/>
      <dgm:t>
        <a:bodyPr/>
        <a:lstStyle/>
        <a:p>
          <a:r>
            <a:rPr lang="ru-RU" sz="900" b="1" i="1" dirty="0" smtClean="0">
              <a:solidFill>
                <a:srgbClr val="C00000"/>
              </a:solidFill>
            </a:rPr>
            <a:t>ПЛЕМЕННЫЕ</a:t>
          </a:r>
          <a:endParaRPr lang="ru-RU" sz="900" b="1" i="1" dirty="0">
            <a:solidFill>
              <a:srgbClr val="C00000"/>
            </a:solidFill>
          </a:endParaRPr>
        </a:p>
      </dgm:t>
    </dgm:pt>
    <dgm:pt modelId="{94BB31C7-E7A6-44B1-B75D-0A0763C405CC}" type="parTrans" cxnId="{A14C9C87-E43E-4B13-AF3E-5B5B526C320D}">
      <dgm:prSet/>
      <dgm:spPr/>
      <dgm:t>
        <a:bodyPr/>
        <a:lstStyle/>
        <a:p>
          <a:endParaRPr lang="ru-RU"/>
        </a:p>
      </dgm:t>
    </dgm:pt>
    <dgm:pt modelId="{4B6E9260-43FA-4FF0-BA60-71526312D6D1}" type="sibTrans" cxnId="{A14C9C87-E43E-4B13-AF3E-5B5B526C320D}">
      <dgm:prSet/>
      <dgm:spPr/>
      <dgm:t>
        <a:bodyPr/>
        <a:lstStyle/>
        <a:p>
          <a:endParaRPr lang="ru-RU"/>
        </a:p>
      </dgm:t>
    </dgm:pt>
    <dgm:pt modelId="{F6E43A8E-B884-4D4B-AADF-7228ABD9603E}">
      <dgm:prSet phldrT="[Текст]" custT="1"/>
      <dgm:spPr/>
      <dgm:t>
        <a:bodyPr/>
        <a:lstStyle/>
        <a:p>
          <a:r>
            <a:rPr lang="ru-RU" sz="1100" b="1" i="1" dirty="0" smtClean="0">
              <a:solidFill>
                <a:srgbClr val="C00000"/>
              </a:solidFill>
            </a:rPr>
            <a:t>ТОВАРНЫЕ</a:t>
          </a:r>
          <a:endParaRPr lang="ru-RU" sz="1100" b="1" i="1" dirty="0">
            <a:solidFill>
              <a:srgbClr val="C00000"/>
            </a:solidFill>
          </a:endParaRPr>
        </a:p>
      </dgm:t>
    </dgm:pt>
    <dgm:pt modelId="{6CBAE084-55C0-4431-A48D-3C0C40A61242}" type="parTrans" cxnId="{45C37910-9954-4062-AFDB-0C2721C09CD5}">
      <dgm:prSet/>
      <dgm:spPr/>
      <dgm:t>
        <a:bodyPr/>
        <a:lstStyle/>
        <a:p>
          <a:endParaRPr lang="ru-RU"/>
        </a:p>
      </dgm:t>
    </dgm:pt>
    <dgm:pt modelId="{BBD1D2B5-22E7-433C-B02B-9ABCC7D1E6A4}" type="sibTrans" cxnId="{45C37910-9954-4062-AFDB-0C2721C09CD5}">
      <dgm:prSet/>
      <dgm:spPr/>
      <dgm:t>
        <a:bodyPr/>
        <a:lstStyle/>
        <a:p>
          <a:endParaRPr lang="ru-RU"/>
        </a:p>
      </dgm:t>
    </dgm:pt>
    <dgm:pt modelId="{404315BA-B4C9-4DD2-94F5-E988AD9B3351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3">
                  <a:lumMod val="50000"/>
                </a:schemeClr>
              </a:solidFill>
            </a:rPr>
            <a:t>ФЕРМЫ</a:t>
          </a:r>
          <a:endParaRPr lang="ru-RU" b="1" i="1" dirty="0">
            <a:solidFill>
              <a:schemeClr val="accent3">
                <a:lumMod val="50000"/>
              </a:schemeClr>
            </a:solidFill>
          </a:endParaRPr>
        </a:p>
      </dgm:t>
    </dgm:pt>
    <dgm:pt modelId="{6F49E21C-09C0-446E-9FC2-E60875A8A508}" type="parTrans" cxnId="{D3CE79E6-EC36-4226-BD27-77E4CE3C2035}">
      <dgm:prSet/>
      <dgm:spPr/>
      <dgm:t>
        <a:bodyPr/>
        <a:lstStyle/>
        <a:p>
          <a:endParaRPr lang="ru-RU"/>
        </a:p>
      </dgm:t>
    </dgm:pt>
    <dgm:pt modelId="{E6B37BD6-6122-4237-8B30-9CF3D884A52C}" type="sibTrans" cxnId="{D3CE79E6-EC36-4226-BD27-77E4CE3C2035}">
      <dgm:prSet/>
      <dgm:spPr/>
      <dgm:t>
        <a:bodyPr/>
        <a:lstStyle/>
        <a:p>
          <a:endParaRPr lang="ru-RU"/>
        </a:p>
      </dgm:t>
    </dgm:pt>
    <dgm:pt modelId="{C98F7C61-57D6-49F8-BF73-9931F3D7DD6D}" type="pres">
      <dgm:prSet presAssocID="{8924C046-8C17-4CAA-B35A-14A16AC2A99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520E3-82EB-4DE5-BD3F-D5706B88BB7E}" type="pres">
      <dgm:prSet presAssocID="{8924C046-8C17-4CAA-B35A-14A16AC2A99D}" presName="comp1" presStyleCnt="0"/>
      <dgm:spPr/>
    </dgm:pt>
    <dgm:pt modelId="{8A8B4249-092F-4C32-9198-1FA268159E5F}" type="pres">
      <dgm:prSet presAssocID="{8924C046-8C17-4CAA-B35A-14A16AC2A99D}" presName="circle1" presStyleLbl="node1" presStyleIdx="0" presStyleCnt="4" custScaleX="106666" custLinFactNeighborX="1250"/>
      <dgm:spPr/>
      <dgm:t>
        <a:bodyPr/>
        <a:lstStyle/>
        <a:p>
          <a:endParaRPr lang="ru-RU"/>
        </a:p>
      </dgm:t>
    </dgm:pt>
    <dgm:pt modelId="{54771A85-2FE3-46E6-9E8F-F2A473C6B44A}" type="pres">
      <dgm:prSet presAssocID="{8924C046-8C17-4CAA-B35A-14A16AC2A99D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4A77F-D15D-4D07-B214-5B5719E424D7}" type="pres">
      <dgm:prSet presAssocID="{8924C046-8C17-4CAA-B35A-14A16AC2A99D}" presName="comp2" presStyleCnt="0"/>
      <dgm:spPr/>
    </dgm:pt>
    <dgm:pt modelId="{0D020D61-D34E-4899-81FB-4685EF3A5960}" type="pres">
      <dgm:prSet presAssocID="{8924C046-8C17-4CAA-B35A-14A16AC2A99D}" presName="circle2" presStyleLbl="node1" presStyleIdx="1" presStyleCnt="4" custLinFactNeighborX="-1563"/>
      <dgm:spPr/>
      <dgm:t>
        <a:bodyPr/>
        <a:lstStyle/>
        <a:p>
          <a:endParaRPr lang="ru-RU"/>
        </a:p>
      </dgm:t>
    </dgm:pt>
    <dgm:pt modelId="{BA24563D-221F-4544-A40C-698D87CD261A}" type="pres">
      <dgm:prSet presAssocID="{8924C046-8C17-4CAA-B35A-14A16AC2A99D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B60DF-66C7-417A-866B-C5976F49ED05}" type="pres">
      <dgm:prSet presAssocID="{8924C046-8C17-4CAA-B35A-14A16AC2A99D}" presName="comp3" presStyleCnt="0"/>
      <dgm:spPr/>
    </dgm:pt>
    <dgm:pt modelId="{B4B8034D-0E35-46E3-B060-9C6BE650B0E4}" type="pres">
      <dgm:prSet presAssocID="{8924C046-8C17-4CAA-B35A-14A16AC2A99D}" presName="circle3" presStyleLbl="node1" presStyleIdx="2" presStyleCnt="4"/>
      <dgm:spPr/>
      <dgm:t>
        <a:bodyPr/>
        <a:lstStyle/>
        <a:p>
          <a:endParaRPr lang="ru-RU"/>
        </a:p>
      </dgm:t>
    </dgm:pt>
    <dgm:pt modelId="{060CE05A-1A7D-4EEC-AE8C-47AE72231780}" type="pres">
      <dgm:prSet presAssocID="{8924C046-8C17-4CAA-B35A-14A16AC2A99D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63FFD-2AF2-47DD-986A-C65AB78A7C5D}" type="pres">
      <dgm:prSet presAssocID="{8924C046-8C17-4CAA-B35A-14A16AC2A99D}" presName="comp4" presStyleCnt="0"/>
      <dgm:spPr/>
    </dgm:pt>
    <dgm:pt modelId="{784764A5-A520-4E08-9561-FC5F0A3B5A86}" type="pres">
      <dgm:prSet presAssocID="{8924C046-8C17-4CAA-B35A-14A16AC2A99D}" presName="circle4" presStyleLbl="node1" presStyleIdx="3" presStyleCnt="4"/>
      <dgm:spPr/>
      <dgm:t>
        <a:bodyPr/>
        <a:lstStyle/>
        <a:p>
          <a:endParaRPr lang="ru-RU"/>
        </a:p>
      </dgm:t>
    </dgm:pt>
    <dgm:pt modelId="{6FAA7649-2522-462A-B022-C462408C55A3}" type="pres">
      <dgm:prSet presAssocID="{8924C046-8C17-4CAA-B35A-14A16AC2A99D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2ECB78-2F57-4282-979B-EE7D07FA3E95}" type="presOf" srcId="{404315BA-B4C9-4DD2-94F5-E988AD9B3351}" destId="{6FAA7649-2522-462A-B022-C462408C55A3}" srcOrd="1" destOrd="0" presId="urn:microsoft.com/office/officeart/2005/8/layout/venn2"/>
    <dgm:cxn modelId="{2E72FCC5-B532-4502-85C0-661A51F2D1CB}" type="presOf" srcId="{F6E43A8E-B884-4D4B-AADF-7228ABD9603E}" destId="{B4B8034D-0E35-46E3-B060-9C6BE650B0E4}" srcOrd="0" destOrd="0" presId="urn:microsoft.com/office/officeart/2005/8/layout/venn2"/>
    <dgm:cxn modelId="{D3CE79E6-EC36-4226-BD27-77E4CE3C2035}" srcId="{8924C046-8C17-4CAA-B35A-14A16AC2A99D}" destId="{404315BA-B4C9-4DD2-94F5-E988AD9B3351}" srcOrd="3" destOrd="0" parTransId="{6F49E21C-09C0-446E-9FC2-E60875A8A508}" sibTransId="{E6B37BD6-6122-4237-8B30-9CF3D884A52C}"/>
    <dgm:cxn modelId="{817BD84F-CD37-4C60-9A98-FA72A012C8EE}" type="presOf" srcId="{04737F59-085B-47C4-8D39-8D4F3493A169}" destId="{54771A85-2FE3-46E6-9E8F-F2A473C6B44A}" srcOrd="1" destOrd="0" presId="urn:microsoft.com/office/officeart/2005/8/layout/venn2"/>
    <dgm:cxn modelId="{DB03691E-3A91-4051-A990-F4550F3327FD}" type="presOf" srcId="{814C1227-1563-4544-988F-45382CAE111B}" destId="{0D020D61-D34E-4899-81FB-4685EF3A5960}" srcOrd="0" destOrd="0" presId="urn:microsoft.com/office/officeart/2005/8/layout/venn2"/>
    <dgm:cxn modelId="{68F970EB-3CDE-4A67-A5E7-56ABAAB063B9}" type="presOf" srcId="{814C1227-1563-4544-988F-45382CAE111B}" destId="{BA24563D-221F-4544-A40C-698D87CD261A}" srcOrd="1" destOrd="0" presId="urn:microsoft.com/office/officeart/2005/8/layout/venn2"/>
    <dgm:cxn modelId="{2230F6C7-562B-4074-9FDE-8FFD7F24D839}" type="presOf" srcId="{8924C046-8C17-4CAA-B35A-14A16AC2A99D}" destId="{C98F7C61-57D6-49F8-BF73-9931F3D7DD6D}" srcOrd="0" destOrd="0" presId="urn:microsoft.com/office/officeart/2005/8/layout/venn2"/>
    <dgm:cxn modelId="{02F5C9D1-1B9D-4696-8423-82E37D1514BF}" type="presOf" srcId="{04737F59-085B-47C4-8D39-8D4F3493A169}" destId="{8A8B4249-092F-4C32-9198-1FA268159E5F}" srcOrd="0" destOrd="0" presId="urn:microsoft.com/office/officeart/2005/8/layout/venn2"/>
    <dgm:cxn modelId="{E5CB1CB0-1249-4687-A77F-87F8AEB91892}" srcId="{8924C046-8C17-4CAA-B35A-14A16AC2A99D}" destId="{04737F59-085B-47C4-8D39-8D4F3493A169}" srcOrd="0" destOrd="0" parTransId="{B7F5B46D-057D-4890-B566-B20F30B12106}" sibTransId="{CA304CB7-78B5-4126-8E61-D1EEA69D0F90}"/>
    <dgm:cxn modelId="{916D90FF-7907-4450-8C10-899457E0A015}" type="presOf" srcId="{404315BA-B4C9-4DD2-94F5-E988AD9B3351}" destId="{784764A5-A520-4E08-9561-FC5F0A3B5A86}" srcOrd="0" destOrd="0" presId="urn:microsoft.com/office/officeart/2005/8/layout/venn2"/>
    <dgm:cxn modelId="{45C37910-9954-4062-AFDB-0C2721C09CD5}" srcId="{8924C046-8C17-4CAA-B35A-14A16AC2A99D}" destId="{F6E43A8E-B884-4D4B-AADF-7228ABD9603E}" srcOrd="2" destOrd="0" parTransId="{6CBAE084-55C0-4431-A48D-3C0C40A61242}" sibTransId="{BBD1D2B5-22E7-433C-B02B-9ABCC7D1E6A4}"/>
    <dgm:cxn modelId="{6604A6E3-86CE-44B1-AB45-3FD6230BEF9C}" type="presOf" srcId="{F6E43A8E-B884-4D4B-AADF-7228ABD9603E}" destId="{060CE05A-1A7D-4EEC-AE8C-47AE72231780}" srcOrd="1" destOrd="0" presId="urn:microsoft.com/office/officeart/2005/8/layout/venn2"/>
    <dgm:cxn modelId="{A14C9C87-E43E-4B13-AF3E-5B5B526C320D}" srcId="{8924C046-8C17-4CAA-B35A-14A16AC2A99D}" destId="{814C1227-1563-4544-988F-45382CAE111B}" srcOrd="1" destOrd="0" parTransId="{94BB31C7-E7A6-44B1-B75D-0A0763C405CC}" sibTransId="{4B6E9260-43FA-4FF0-BA60-71526312D6D1}"/>
    <dgm:cxn modelId="{50253BA6-BED8-4FA7-A0EA-B14616C2B24C}" type="presParOf" srcId="{C98F7C61-57D6-49F8-BF73-9931F3D7DD6D}" destId="{79F520E3-82EB-4DE5-BD3F-D5706B88BB7E}" srcOrd="0" destOrd="0" presId="urn:microsoft.com/office/officeart/2005/8/layout/venn2"/>
    <dgm:cxn modelId="{34C713BB-5877-4810-BB7F-CD04200997E2}" type="presParOf" srcId="{79F520E3-82EB-4DE5-BD3F-D5706B88BB7E}" destId="{8A8B4249-092F-4C32-9198-1FA268159E5F}" srcOrd="0" destOrd="0" presId="urn:microsoft.com/office/officeart/2005/8/layout/venn2"/>
    <dgm:cxn modelId="{9F235F8E-18E1-4AEF-B0A0-1F07918E08CB}" type="presParOf" srcId="{79F520E3-82EB-4DE5-BD3F-D5706B88BB7E}" destId="{54771A85-2FE3-46E6-9E8F-F2A473C6B44A}" srcOrd="1" destOrd="0" presId="urn:microsoft.com/office/officeart/2005/8/layout/venn2"/>
    <dgm:cxn modelId="{BEF88BB9-BE99-4FD6-9D4F-A7C62E0044BE}" type="presParOf" srcId="{C98F7C61-57D6-49F8-BF73-9931F3D7DD6D}" destId="{1AB4A77F-D15D-4D07-B214-5B5719E424D7}" srcOrd="1" destOrd="0" presId="urn:microsoft.com/office/officeart/2005/8/layout/venn2"/>
    <dgm:cxn modelId="{016C5152-5295-4B64-8BDD-A722DC9C64E0}" type="presParOf" srcId="{1AB4A77F-D15D-4D07-B214-5B5719E424D7}" destId="{0D020D61-D34E-4899-81FB-4685EF3A5960}" srcOrd="0" destOrd="0" presId="urn:microsoft.com/office/officeart/2005/8/layout/venn2"/>
    <dgm:cxn modelId="{D527E0A3-30B6-47D0-A56B-11E1E1667A6F}" type="presParOf" srcId="{1AB4A77F-D15D-4D07-B214-5B5719E424D7}" destId="{BA24563D-221F-4544-A40C-698D87CD261A}" srcOrd="1" destOrd="0" presId="urn:microsoft.com/office/officeart/2005/8/layout/venn2"/>
    <dgm:cxn modelId="{1E06E791-9D18-4625-B7CC-BA161D267616}" type="presParOf" srcId="{C98F7C61-57D6-49F8-BF73-9931F3D7DD6D}" destId="{56BB60DF-66C7-417A-866B-C5976F49ED05}" srcOrd="2" destOrd="0" presId="urn:microsoft.com/office/officeart/2005/8/layout/venn2"/>
    <dgm:cxn modelId="{28123460-52C5-48CD-9F86-D0D96B441787}" type="presParOf" srcId="{56BB60DF-66C7-417A-866B-C5976F49ED05}" destId="{B4B8034D-0E35-46E3-B060-9C6BE650B0E4}" srcOrd="0" destOrd="0" presId="urn:microsoft.com/office/officeart/2005/8/layout/venn2"/>
    <dgm:cxn modelId="{A63EF7D3-0A3E-494F-A8E1-B6DCDE45AAE7}" type="presParOf" srcId="{56BB60DF-66C7-417A-866B-C5976F49ED05}" destId="{060CE05A-1A7D-4EEC-AE8C-47AE72231780}" srcOrd="1" destOrd="0" presId="urn:microsoft.com/office/officeart/2005/8/layout/venn2"/>
    <dgm:cxn modelId="{6810BAA7-E938-4978-92D0-908DD41B43A8}" type="presParOf" srcId="{C98F7C61-57D6-49F8-BF73-9931F3D7DD6D}" destId="{11F63FFD-2AF2-47DD-986A-C65AB78A7C5D}" srcOrd="3" destOrd="0" presId="urn:microsoft.com/office/officeart/2005/8/layout/venn2"/>
    <dgm:cxn modelId="{EEAE85F3-149E-4BFB-878B-99B8DC1723D1}" type="presParOf" srcId="{11F63FFD-2AF2-47DD-986A-C65AB78A7C5D}" destId="{784764A5-A520-4E08-9561-FC5F0A3B5A86}" srcOrd="0" destOrd="0" presId="urn:microsoft.com/office/officeart/2005/8/layout/venn2"/>
    <dgm:cxn modelId="{FAC9BBEC-7BBA-46F0-B633-7407A59C4C4F}" type="presParOf" srcId="{11F63FFD-2AF2-47DD-986A-C65AB78A7C5D}" destId="{6FAA7649-2522-462A-B022-C462408C55A3}" srcOrd="1" destOrd="0" presId="urn:microsoft.com/office/officeart/2005/8/layout/ven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9AD95-6F28-4E0A-9A42-FBFDC0D9F8B8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7AAFE-506C-49DF-AEAE-392C12222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7AAFE-506C-49DF-AEAE-392C1222263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7AAFE-506C-49DF-AEAE-392C1222263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7AAFE-506C-49DF-AEAE-392C1222263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7AAFE-506C-49DF-AEAE-392C1222263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983DB-44A2-4989-8A5D-B8551A0DB12D}" type="datetimeFigureOut">
              <a:rPr lang="ru-RU" smtClean="0"/>
              <a:pPr/>
              <a:t>18.11.2009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20557-CE63-4266-8FB4-A25379825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file:///D:\Documents%20and%20Settings\&#1044;&#1086;&#1082;&#1091;&#1084;&#1077;&#1085;&#1090;&#1099;\&#1052;&#1086;&#1080;%20&#1076;&#1086;&#1082;&#1091;&#1084;&#1077;&#1085;&#1090;&#1099;\imgres_files\news4_data\skrynnikelenabig7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diagramData" Target="../diagrams/data1.xml"/><Relationship Id="rId7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642918"/>
            <a:ext cx="6715171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39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мжф</a:t>
            </a:r>
            <a:endParaRPr lang="ru-RU" sz="239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80-81.gi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1538" y="214290"/>
            <a:ext cx="6825353" cy="2095503"/>
          </a:xfrm>
          <a:prstGeom prst="rect">
            <a:avLst/>
          </a:prstGeom>
        </p:spPr>
      </p:pic>
      <p:pic>
        <p:nvPicPr>
          <p:cNvPr id="5" name="Рисунок 4" descr="Изображение 01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000"/>
          <a:stretch>
            <a:fillRect/>
          </a:stretch>
        </p:blipFill>
        <p:spPr>
          <a:xfrm>
            <a:off x="2285984" y="3500438"/>
            <a:ext cx="4032220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 and Settings\Документы\Рабочий стол\мжф\Изображение 810.jpg"/>
          <p:cNvPicPr>
            <a:picLocks noChangeAspect="1" noChangeArrowheads="1"/>
          </p:cNvPicPr>
          <p:nvPr/>
        </p:nvPicPr>
        <p:blipFill>
          <a:blip r:embed="rId3"/>
          <a:srcRect t="2083" b="3125"/>
          <a:stretch>
            <a:fillRect/>
          </a:stretch>
        </p:blipFill>
        <p:spPr bwMode="auto">
          <a:xfrm>
            <a:off x="-1" y="0"/>
            <a:ext cx="5072067" cy="6858000"/>
          </a:xfrm>
          <a:prstGeom prst="rect">
            <a:avLst/>
          </a:prstGeom>
          <a:noFill/>
        </p:spPr>
      </p:pic>
      <p:pic>
        <p:nvPicPr>
          <p:cNvPr id="4" name="Picture 3" descr="D:\Documents and Settings\Документы\Рабочий стол\мжф\Копия Изображение 811.jpg"/>
          <p:cNvPicPr>
            <a:picLocks noChangeAspect="1" noChangeArrowheads="1"/>
          </p:cNvPicPr>
          <p:nvPr/>
        </p:nvPicPr>
        <p:blipFill>
          <a:blip r:embed="rId4"/>
          <a:srcRect r="51075"/>
          <a:stretch>
            <a:fillRect/>
          </a:stretch>
        </p:blipFill>
        <p:spPr bwMode="auto">
          <a:xfrm>
            <a:off x="1643042" y="0"/>
            <a:ext cx="4429156" cy="3462874"/>
          </a:xfrm>
          <a:prstGeom prst="rect">
            <a:avLst/>
          </a:prstGeom>
          <a:noFill/>
        </p:spPr>
      </p:pic>
      <p:pic>
        <p:nvPicPr>
          <p:cNvPr id="5" name="Picture 3" descr="D:\Documents and Settings\Документы\Рабочий стол\мжф\Копия Изображение 811.jpg"/>
          <p:cNvPicPr>
            <a:picLocks noChangeAspect="1" noChangeArrowheads="1"/>
          </p:cNvPicPr>
          <p:nvPr/>
        </p:nvPicPr>
        <p:blipFill>
          <a:blip r:embed="rId4"/>
          <a:srcRect l="51099" b="1027"/>
          <a:stretch>
            <a:fillRect/>
          </a:stretch>
        </p:blipFill>
        <p:spPr bwMode="auto">
          <a:xfrm>
            <a:off x="1643042" y="3429001"/>
            <a:ext cx="4429156" cy="3428999"/>
          </a:xfrm>
          <a:prstGeom prst="rect">
            <a:avLst/>
          </a:prstGeom>
          <a:noFill/>
        </p:spPr>
      </p:pic>
      <p:pic>
        <p:nvPicPr>
          <p:cNvPr id="7" name="Picture 4" descr="D:\Documents and Settings\Документы\Рабочий стол\мжф\Изображение 005.jpg"/>
          <p:cNvPicPr>
            <a:picLocks noChangeAspect="1" noChangeArrowheads="1"/>
          </p:cNvPicPr>
          <p:nvPr/>
        </p:nvPicPr>
        <p:blipFill>
          <a:blip r:embed="rId5"/>
          <a:srcRect l="51838" t="17416" r="12316" b="65546"/>
          <a:stretch>
            <a:fillRect/>
          </a:stretch>
        </p:blipFill>
        <p:spPr bwMode="auto">
          <a:xfrm>
            <a:off x="6086695" y="0"/>
            <a:ext cx="3057305" cy="2000240"/>
          </a:xfrm>
          <a:prstGeom prst="rect">
            <a:avLst/>
          </a:prstGeom>
          <a:noFill/>
        </p:spPr>
      </p:pic>
      <p:pic>
        <p:nvPicPr>
          <p:cNvPr id="8" name="Picture 4" descr="D:\Documents and Settings\Документы\Рабочий стол\мжф\Изображение 005.jpg"/>
          <p:cNvPicPr>
            <a:picLocks noChangeAspect="1" noChangeArrowheads="1"/>
          </p:cNvPicPr>
          <p:nvPr/>
        </p:nvPicPr>
        <p:blipFill>
          <a:blip r:embed="rId5"/>
          <a:srcRect l="51838" t="40134" r="12316" b="47696"/>
          <a:stretch>
            <a:fillRect/>
          </a:stretch>
        </p:blipFill>
        <p:spPr bwMode="auto">
          <a:xfrm>
            <a:off x="6086707" y="2071678"/>
            <a:ext cx="3057293" cy="1428760"/>
          </a:xfrm>
          <a:prstGeom prst="rect">
            <a:avLst/>
          </a:prstGeom>
          <a:noFill/>
        </p:spPr>
      </p:pic>
      <p:pic>
        <p:nvPicPr>
          <p:cNvPr id="9" name="Picture 4" descr="D:\Documents and Settings\Документы\Рабочий стол\мжф\Изображение 005.jpg"/>
          <p:cNvPicPr>
            <a:picLocks noChangeAspect="1" noChangeArrowheads="1"/>
          </p:cNvPicPr>
          <p:nvPr/>
        </p:nvPicPr>
        <p:blipFill>
          <a:blip r:embed="rId5"/>
          <a:srcRect l="51838" t="57172" r="12316" b="30658"/>
          <a:stretch>
            <a:fillRect/>
          </a:stretch>
        </p:blipFill>
        <p:spPr bwMode="auto">
          <a:xfrm>
            <a:off x="6072199" y="3500438"/>
            <a:ext cx="3071802" cy="1397487"/>
          </a:xfrm>
          <a:prstGeom prst="rect">
            <a:avLst/>
          </a:prstGeom>
          <a:noFill/>
        </p:spPr>
      </p:pic>
      <p:pic>
        <p:nvPicPr>
          <p:cNvPr id="10" name="Picture 4" descr="D:\Documents and Settings\Документы\Рабочий стол\мжф\Изображение 005.jpg"/>
          <p:cNvPicPr>
            <a:picLocks noChangeAspect="1" noChangeArrowheads="1"/>
          </p:cNvPicPr>
          <p:nvPr/>
        </p:nvPicPr>
        <p:blipFill>
          <a:blip r:embed="rId5"/>
          <a:srcRect l="51838" t="74211" r="12316" b="7939"/>
          <a:stretch>
            <a:fillRect/>
          </a:stretch>
        </p:blipFill>
        <p:spPr bwMode="auto">
          <a:xfrm>
            <a:off x="6072198" y="4857760"/>
            <a:ext cx="3071803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11.jpg"/>
          <p:cNvPicPr>
            <a:picLocks noChangeAspect="1"/>
          </p:cNvPicPr>
          <p:nvPr/>
        </p:nvPicPr>
        <p:blipFill>
          <a:blip r:embed="rId2"/>
          <a:srcRect l="2667" r="6666"/>
          <a:stretch>
            <a:fillRect/>
          </a:stretch>
        </p:blipFill>
        <p:spPr>
          <a:xfrm>
            <a:off x="142844" y="142852"/>
            <a:ext cx="4714908" cy="2898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0628" y="214290"/>
            <a:ext cx="41433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За последнее время все более широкое распространение в практике сельскохозяйственного производства получает способ </a:t>
            </a:r>
            <a:r>
              <a:rPr lang="ru-RU" b="1" i="1" dirty="0" smtClean="0">
                <a:solidFill>
                  <a:srgbClr val="C00000"/>
                </a:solidFill>
              </a:rPr>
              <a:t>беспривязного </a:t>
            </a:r>
            <a:r>
              <a:rPr lang="ru-RU" dirty="0" smtClean="0">
                <a:solidFill>
                  <a:srgbClr val="0000FF"/>
                </a:solidFill>
              </a:rPr>
              <a:t>содержания крупного рогатого скота.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При беспривязном содержании скот содержится большими группами без привязи, благодаря чему в одном и том же помещении можно содержать на 20—40% больше скота.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195459"/>
            <a:ext cx="4572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</a:rPr>
              <a:t>Животные соответствующих групп имеют свободный доступ к кормушкам и групповым поилкам, установленным на выгульной площадке.</a:t>
            </a:r>
          </a:p>
          <a:p>
            <a:r>
              <a:rPr lang="ru-RU" sz="1600" b="1" dirty="0" smtClean="0">
                <a:solidFill>
                  <a:srgbClr val="0000FF"/>
                </a:solidFill>
              </a:rPr>
              <a:t>При беспривязном содержании отпадает надобность в стойлах, привязях, подвесных дорогах, индивидуальных поилках, в разветвленной сети водопроводных и вакуумных труб, что резко сокращает затраты  на средства механизации.</a:t>
            </a:r>
          </a:p>
          <a:p>
            <a:r>
              <a:rPr lang="ru-RU" sz="1600" b="1" dirty="0" smtClean="0">
                <a:solidFill>
                  <a:srgbClr val="0000FF"/>
                </a:solidFill>
              </a:rPr>
              <a:t>При новой технологии содержания животных затраты труда и средств на производство продукции животноводства значительно сокращаются. </a:t>
            </a:r>
            <a:endParaRPr lang="ru-RU" sz="1600" b="1" dirty="0">
              <a:solidFill>
                <a:srgbClr val="0000FF"/>
              </a:solidFill>
            </a:endParaRPr>
          </a:p>
        </p:txBody>
      </p:sp>
      <p:pic>
        <p:nvPicPr>
          <p:cNvPr id="6" name="Рисунок 5" descr="Изображение 032.jpg"/>
          <p:cNvPicPr>
            <a:picLocks noChangeAspect="1"/>
          </p:cNvPicPr>
          <p:nvPr/>
        </p:nvPicPr>
        <p:blipFill>
          <a:blip r:embed="rId3" cstate="print"/>
          <a:srcRect l="5551" t="18750" r="11287" b="46875"/>
          <a:stretch>
            <a:fillRect/>
          </a:stretch>
        </p:blipFill>
        <p:spPr>
          <a:xfrm>
            <a:off x="4214810" y="3500438"/>
            <a:ext cx="4771192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285728"/>
            <a:ext cx="61436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51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</a:pPr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При любой системе содержания на фермах и в комплексах крупного рогатого скота предусматривают выгульные площадки (табл. 1).</a:t>
            </a:r>
            <a:endParaRPr lang="ru-RU" sz="1200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lvl="0" indent="1651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</a:pPr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При групповом содержании скота средняя площадь помещения, м</a:t>
            </a:r>
            <a:r>
              <a:rPr lang="ru-RU" sz="1600" b="1" baseline="300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2</a:t>
            </a:r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, приходящаяся на одно животное, должна составлять:</a:t>
            </a:r>
            <a:endParaRPr lang="ru-RU" sz="1200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lvl="0" indent="1651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5113" algn="l"/>
              </a:tabLst>
            </a:pPr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для коровы — 4...5;</a:t>
            </a:r>
            <a:endParaRPr lang="ru-RU" sz="1200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lvl="0" indent="1651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5113" algn="l"/>
              </a:tabLst>
            </a:pPr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молодняка — 2...3;</a:t>
            </a:r>
            <a:endParaRPr lang="ru-RU" sz="1200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lvl="0" indent="1651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5113" algn="l"/>
              </a:tabLst>
            </a:pPr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телят до трехмесячного возраста — 1 ...2;</a:t>
            </a:r>
            <a:endParaRPr lang="ru-RU" sz="1200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lvl="0" indent="1651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5113" algn="l"/>
              </a:tabLst>
            </a:pPr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телят в возрасте 3...6 </a:t>
            </a:r>
            <a:r>
              <a:rPr lang="ru-RU" sz="1600" b="1" dirty="0" err="1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мес</a:t>
            </a:r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 (в боксах) — 1,5;</a:t>
            </a:r>
            <a:endParaRPr lang="ru-RU" sz="1200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lvl="0" indent="1651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5113" algn="l"/>
              </a:tabLst>
            </a:pPr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коров и нетелей в стойле — 1,7 ...2,3.</a:t>
            </a:r>
            <a:endParaRPr lang="ru-RU" sz="2800" b="1" dirty="0" smtClean="0">
              <a:solidFill>
                <a:srgbClr val="0000FF"/>
              </a:solidFill>
              <a:latin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85786" y="3429000"/>
          <a:ext cx="8001055" cy="3478715"/>
        </p:xfrm>
        <a:graphic>
          <a:graphicData uri="http://schemas.openxmlformats.org/drawingml/2006/table">
            <a:tbl>
              <a:tblPr/>
              <a:tblGrid>
                <a:gridCol w="4997763"/>
                <a:gridCol w="1501646"/>
                <a:gridCol w="1501646"/>
              </a:tblGrid>
              <a:tr h="241578">
                <a:tc rowSpan="2">
                  <a:txBody>
                    <a:bodyPr/>
                    <a:lstStyle/>
                    <a:p>
                      <a:pPr marL="763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Группы животных</a:t>
                      </a: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spc="-5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Выгульная площадка, м</a:t>
                      </a:r>
                      <a:r>
                        <a:rPr lang="ru-RU" sz="1200" b="1" i="1" spc="-5" baseline="30000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6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с твердым</a:t>
                      </a: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spc="-5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без твердого</a:t>
                      </a:r>
                      <a:endParaRPr lang="ru-RU" sz="1400" b="1" i="1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7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spc="-5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покрытием</a:t>
                      </a: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покрытия</a:t>
                      </a: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6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-5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Коровы и нетели за 2 ... 3 </a:t>
                      </a:r>
                      <a:r>
                        <a:rPr lang="ru-RU" sz="1400" b="1" i="1" spc="-5" dirty="0" err="1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мес</a:t>
                      </a:r>
                      <a:r>
                        <a:rPr lang="ru-RU" sz="1400" b="1" i="1" spc="-5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 до отела на</a:t>
                      </a: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82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66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молочных фермах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66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-5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Молодняк всех возрастов и нетели в возрасте</a:t>
                      </a:r>
                      <a:endParaRPr lang="ru-RU" sz="1400" b="1" i="1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82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66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до 6 ... 7 мес стельности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66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Молодняк и взрослый скот на откормочной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82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15...20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66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площадке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66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-5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Телята в возрасте от 10 </a:t>
                      </a:r>
                      <a:r>
                        <a:rPr lang="ru-RU" sz="1400" b="1" i="1" spc="-5" dirty="0" err="1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сут</a:t>
                      </a:r>
                      <a:r>
                        <a:rPr lang="ru-RU" sz="1400" b="1" i="1" spc="-5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 до 4 </a:t>
                      </a:r>
                      <a:r>
                        <a:rPr lang="ru-RU" sz="1400" b="1" i="1" spc="-5" dirty="0" err="1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мес</a:t>
                      </a: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87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666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-5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Коровы мясных пород с телятами в возрасте</a:t>
                      </a: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82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7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9900"/>
                          </a:solidFill>
                          <a:latin typeface="Times New Roman"/>
                          <a:ea typeface="Times New Roman"/>
                        </a:rPr>
                        <a:t>до 7...8 мес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>
                        <a:solidFill>
                          <a:srgbClr val="0099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1472" y="3071810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      </a:t>
            </a:r>
            <a:r>
              <a:rPr lang="ru-RU" sz="14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Таблица 1     Расчет норм площадей выгульных площадок для одного животного </a:t>
            </a:r>
            <a:endParaRPr lang="ru-RU" sz="1400" dirty="0"/>
          </a:p>
        </p:txBody>
      </p:sp>
      <p:pic>
        <p:nvPicPr>
          <p:cNvPr id="6" name="Рисунок 5" descr="Изображение 033.jpg"/>
          <p:cNvPicPr>
            <a:picLocks noChangeAspect="1"/>
          </p:cNvPicPr>
          <p:nvPr/>
        </p:nvPicPr>
        <p:blipFill>
          <a:blip r:embed="rId2" cstate="print"/>
          <a:srcRect l="8419" t="13541" r="9853" b="46875"/>
          <a:stretch>
            <a:fillRect/>
          </a:stretch>
        </p:blipFill>
        <p:spPr>
          <a:xfrm>
            <a:off x="214282" y="642918"/>
            <a:ext cx="2786083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89297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</a:rPr>
              <a:t>Телятники строят, как правило, на 200 голов, совмещая их с родильным отделением. Телят в возрасте до 10... 14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сут</a:t>
            </a:r>
            <a:r>
              <a:rPr lang="ru-RU" sz="2400" b="1" i="1" dirty="0" smtClean="0">
                <a:solidFill>
                  <a:srgbClr val="0000FF"/>
                </a:solidFill>
              </a:rPr>
              <a:t> содержат в индивидуальных клетках изолированного профилактория, до 2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мес</a:t>
            </a:r>
            <a:r>
              <a:rPr lang="ru-RU" sz="2400" b="1" i="1" dirty="0" smtClean="0">
                <a:solidFill>
                  <a:srgbClr val="0000FF"/>
                </a:solidFill>
              </a:rPr>
              <a:t> — в групповых станках на 4 ...6 голов и старше 2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мес</a:t>
            </a:r>
            <a:r>
              <a:rPr lang="ru-RU" sz="2400" b="1" i="1" dirty="0" smtClean="0">
                <a:solidFill>
                  <a:srgbClr val="0000FF"/>
                </a:solidFill>
              </a:rPr>
              <a:t> — в групповых станках на 10... 15 голов. В групповых клетках для одного животно­го должна быть предусмотрена площадь 1,1... 1,5 м</a:t>
            </a:r>
            <a:r>
              <a:rPr lang="ru-RU" sz="2400" b="1" i="1" baseline="30000" dirty="0" smtClean="0">
                <a:solidFill>
                  <a:srgbClr val="0000FF"/>
                </a:solidFill>
              </a:rPr>
              <a:t>2</a:t>
            </a:r>
            <a:r>
              <a:rPr lang="ru-RU" sz="2400" b="1" i="1" dirty="0" smtClean="0">
                <a:solidFill>
                  <a:srgbClr val="0000FF"/>
                </a:solidFill>
              </a:rPr>
              <a:t>.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Изображение 008.jpg"/>
          <p:cNvPicPr>
            <a:picLocks noChangeAspect="1"/>
          </p:cNvPicPr>
          <p:nvPr/>
        </p:nvPicPr>
        <p:blipFill>
          <a:blip r:embed="rId2"/>
          <a:srcRect l="72574" t="38138" r="1908" b="35541"/>
          <a:stretch>
            <a:fillRect/>
          </a:stretch>
        </p:blipFill>
        <p:spPr>
          <a:xfrm>
            <a:off x="214282" y="2928934"/>
            <a:ext cx="3500462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Изображение 031.jpg"/>
          <p:cNvPicPr>
            <a:picLocks noChangeAspect="1"/>
          </p:cNvPicPr>
          <p:nvPr/>
        </p:nvPicPr>
        <p:blipFill>
          <a:blip r:embed="rId3" cstate="print"/>
          <a:srcRect l="9853" t="55208" r="8419" b="8333"/>
          <a:stretch>
            <a:fillRect/>
          </a:stretch>
        </p:blipFill>
        <p:spPr>
          <a:xfrm>
            <a:off x="4000496" y="2928934"/>
            <a:ext cx="4969461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1214422"/>
            <a:ext cx="53578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Свиноводческие предприятия подразделяют по назначению на </a:t>
            </a:r>
            <a:r>
              <a:rPr lang="ru-RU" b="1" i="1" dirty="0" smtClean="0">
                <a:solidFill>
                  <a:srgbClr val="FF0000"/>
                </a:solidFill>
              </a:rPr>
              <a:t>племенные</a:t>
            </a:r>
            <a:r>
              <a:rPr lang="ru-RU" b="1" i="1" dirty="0" smtClean="0">
                <a:solidFill>
                  <a:srgbClr val="00B050"/>
                </a:solidFill>
              </a:rPr>
              <a:t> и </a:t>
            </a:r>
            <a:r>
              <a:rPr lang="ru-RU" b="1" i="1" dirty="0" smtClean="0">
                <a:solidFill>
                  <a:srgbClr val="FF0000"/>
                </a:solidFill>
              </a:rPr>
              <a:t>товарные.</a:t>
            </a:r>
            <a:r>
              <a:rPr lang="ru-RU" b="1" i="1" dirty="0" smtClean="0">
                <a:solidFill>
                  <a:srgbClr val="00B050"/>
                </a:solidFill>
              </a:rPr>
              <a:t> На племенных предприятиях совершенствуют породы и выращивают высокоценный молодняк для товарных свиноводческих предприятий. Товарные свиноводческие фермы и комплексы промышленного типа служат для производства мяса и бывают специализированные (репродуктивные и откормочные) и с законченным производственным циклом . Репродуктивные предприятия выращивают поросят, предназначенных для откорма на специализированных откормочных фермах, в комплексах промышленного типа и подсобных хозяйствах. На откормочных предприятиях с законченным производственным циклом выращивают поросят, предназначенных для откорма, и организуют откорм собственного молодняка на мясо.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14290"/>
            <a:ext cx="7010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СОДЕРЖАНИЕ СВИНЕЙ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Изображение 034.jpg"/>
          <p:cNvPicPr>
            <a:picLocks noChangeAspect="1"/>
          </p:cNvPicPr>
          <p:nvPr/>
        </p:nvPicPr>
        <p:blipFill>
          <a:blip r:embed="rId2"/>
          <a:srcRect l="6985" t="48958" r="48566" b="27083"/>
          <a:stretch>
            <a:fillRect/>
          </a:stretch>
        </p:blipFill>
        <p:spPr>
          <a:xfrm>
            <a:off x="142844" y="1428736"/>
            <a:ext cx="3273724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Изображение 029.jpg"/>
          <p:cNvPicPr>
            <a:picLocks noChangeAspect="1"/>
          </p:cNvPicPr>
          <p:nvPr/>
        </p:nvPicPr>
        <p:blipFill>
          <a:blip r:embed="rId3"/>
          <a:srcRect l="50000" t="73958" r="12720" b="6250"/>
          <a:stretch>
            <a:fillRect/>
          </a:stretch>
        </p:blipFill>
        <p:spPr>
          <a:xfrm>
            <a:off x="214282" y="4071941"/>
            <a:ext cx="3214710" cy="2349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0011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9900"/>
                </a:solidFill>
              </a:rPr>
              <a:t>Для проведения необходимых мероприятий по санитарной обработке и дезинфекции помещений, в которых происходят опоросы, свинарники для поросят-отъемышей и свинарники для откорма следует разделять сплошными перегородками на изолированные секции.</a:t>
            </a:r>
            <a:endParaRPr lang="ru-RU" sz="2400" b="1" i="1" dirty="0">
              <a:solidFill>
                <a:srgbClr val="009900"/>
              </a:solidFill>
            </a:endParaRPr>
          </a:p>
        </p:txBody>
      </p:sp>
      <p:pic>
        <p:nvPicPr>
          <p:cNvPr id="3" name="Рисунок 2" descr="Изображение 035.jpg"/>
          <p:cNvPicPr>
            <a:picLocks noChangeAspect="1"/>
          </p:cNvPicPr>
          <p:nvPr/>
        </p:nvPicPr>
        <p:blipFill>
          <a:blip r:embed="rId3">
            <a:lum contrast="-10000"/>
          </a:blip>
          <a:srcRect l="1250" t="21875" r="65772" b="42188"/>
          <a:stretch>
            <a:fillRect/>
          </a:stretch>
        </p:blipFill>
        <p:spPr>
          <a:xfrm>
            <a:off x="285720" y="2143116"/>
            <a:ext cx="3357586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Изображение 026.jpg"/>
          <p:cNvPicPr>
            <a:picLocks noChangeAspect="1"/>
          </p:cNvPicPr>
          <p:nvPr/>
        </p:nvPicPr>
        <p:blipFill>
          <a:blip r:embed="rId4"/>
          <a:srcRect l="5551" t="71875" r="77243" b="8333"/>
          <a:stretch>
            <a:fillRect/>
          </a:stretch>
        </p:blipFill>
        <p:spPr>
          <a:xfrm>
            <a:off x="6000760" y="2143116"/>
            <a:ext cx="2838720" cy="4494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Изображение 029.jpg"/>
          <p:cNvPicPr>
            <a:picLocks noChangeAspect="1"/>
          </p:cNvPicPr>
          <p:nvPr/>
        </p:nvPicPr>
        <p:blipFill>
          <a:blip r:embed="rId5" cstate="print"/>
          <a:srcRect l="50000" t="73958" r="14154" b="6250"/>
          <a:stretch>
            <a:fillRect/>
          </a:stretch>
        </p:blipFill>
        <p:spPr>
          <a:xfrm>
            <a:off x="3643306" y="2143116"/>
            <a:ext cx="2349934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Изображение 028.jpg"/>
          <p:cNvPicPr>
            <a:picLocks noChangeAspect="1"/>
          </p:cNvPicPr>
          <p:nvPr/>
        </p:nvPicPr>
        <p:blipFill>
          <a:blip r:embed="rId6"/>
          <a:srcRect l="31360" t="3125" r="41397" b="81250"/>
          <a:stretch>
            <a:fillRect/>
          </a:stretch>
        </p:blipFill>
        <p:spPr>
          <a:xfrm>
            <a:off x="3643306" y="4786322"/>
            <a:ext cx="2357454" cy="1861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Счетверенная стрелка 7"/>
          <p:cNvSpPr/>
          <p:nvPr/>
        </p:nvSpPr>
        <p:spPr>
          <a:xfrm>
            <a:off x="3929058" y="3929066"/>
            <a:ext cx="1714512" cy="857256"/>
          </a:xfrm>
          <a:prstGeom prst="quad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1500174"/>
            <a:ext cx="8715436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7325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Птицеводческие предприятия подразделяют по назначению на следующие типы: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  <a:p>
            <a:pPr marL="0" marR="0" lvl="0" indent="1873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товарные — яичного и мясного направлений по производству соответственно яиц и мяса птицы;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73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племенные — занимающиеся совершенствованием существующих и выведением новых специализированных пород и сочетающих линии производства прародительских и родительских форм птицы, а также линии гибридов для снабжения ими товарных предприятий и инкубаторно-птицеводческих станций;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73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специализированные — по выращиванию гибридных кур-молодок для товарных хозяйств;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18732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инкубаторно-птицеводческие станции.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6721" y="285728"/>
            <a:ext cx="6917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СОДЕРЖАНИЕ ПТИЦЫ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Изображение 035.jpg"/>
          <p:cNvPicPr>
            <a:picLocks noChangeAspect="1"/>
          </p:cNvPicPr>
          <p:nvPr/>
        </p:nvPicPr>
        <p:blipFill>
          <a:blip r:embed="rId2" cstate="print"/>
          <a:srcRect l="1250" t="4166" r="62904" b="80209"/>
          <a:stretch>
            <a:fillRect/>
          </a:stretch>
        </p:blipFill>
        <p:spPr>
          <a:xfrm>
            <a:off x="214282" y="285728"/>
            <a:ext cx="2000232" cy="1200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50" b="1" i="1" dirty="0" smtClean="0">
                <a:solidFill>
                  <a:srgbClr val="0070C0"/>
                </a:solidFill>
              </a:rPr>
              <a:t>Размеры товарных птицеводческих предприятий (табл. ) яичного направления определяются по среднему поголовью кур-несушек и самок перепелов промышленного стада, а также годовому производству пищевых яиц от них, тогда как предприятий мясного направления — по числу сдаваемых в год бройлеров (цыплята, индюшата, утята, гусята, перепелята) и годовому производству мяса в живой массе; племенных — по числу посадочных </a:t>
            </a:r>
            <a:r>
              <a:rPr lang="ru-RU" sz="1850" b="1" i="1" dirty="0" err="1" smtClean="0">
                <a:solidFill>
                  <a:srgbClr val="0070C0"/>
                </a:solidFill>
              </a:rPr>
              <a:t>птицемест</a:t>
            </a:r>
            <a:r>
              <a:rPr lang="ru-RU" sz="1850" b="1" i="1" dirty="0" smtClean="0">
                <a:solidFill>
                  <a:srgbClr val="0070C0"/>
                </a:solidFill>
              </a:rPr>
              <a:t> для взрослой птицы и выходу суточного племенного молодняка или инкубационных яиц в год для реализации; специ­ализированных — по числу выращиваемых в год гибридных кур-молодок и их годовой реализации; инкубаторно-птицеводческих станций — по числу </a:t>
            </a:r>
            <a:r>
              <a:rPr lang="ru-RU" sz="1850" b="1" i="1" dirty="0" err="1" smtClean="0">
                <a:solidFill>
                  <a:srgbClr val="0070C0"/>
                </a:solidFill>
              </a:rPr>
              <a:t>яйцемест</a:t>
            </a:r>
            <a:r>
              <a:rPr lang="ru-RU" sz="1850" b="1" i="1" dirty="0" smtClean="0">
                <a:solidFill>
                  <a:srgbClr val="0070C0"/>
                </a:solidFill>
              </a:rPr>
              <a:t> (куриных).</a:t>
            </a:r>
            <a:endParaRPr lang="ru-RU" sz="1850" b="1" i="1" dirty="0">
              <a:solidFill>
                <a:srgbClr val="0070C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928926" y="3429000"/>
          <a:ext cx="5214974" cy="2959740"/>
        </p:xfrm>
        <a:graphic>
          <a:graphicData uri="http://schemas.openxmlformats.org/drawingml/2006/table">
            <a:tbl>
              <a:tblPr/>
              <a:tblGrid>
                <a:gridCol w="1762808"/>
                <a:gridCol w="1188632"/>
                <a:gridCol w="1131767"/>
                <a:gridCol w="1131767"/>
              </a:tblGrid>
              <a:tr h="416004">
                <a:tc rowSpan="2">
                  <a:txBody>
                    <a:bodyPr/>
                    <a:lstStyle/>
                    <a:p>
                      <a:pPr marL="2425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Специализация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Численность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поголовья птицы,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тыс. голов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4135" marR="95885">
                        <a:lnSpc>
                          <a:spcPts val="935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spc="-5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Объем годового производства </a:t>
                      </a: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основной продукции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97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млн шт. яиц</a:t>
                      </a:r>
                      <a:endParaRPr lang="ru-RU" sz="1100" b="1" i="1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т мяса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23990">
                <a:tc>
                  <a:txBody>
                    <a:bodyPr/>
                    <a:lstStyle/>
                    <a:p>
                      <a:pPr marR="31750" indent="444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Производство пищевых яиц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R="31750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Производство мяса: цыплят-бройлеров: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при клеточном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Содержании</a:t>
                      </a:r>
                    </a:p>
                    <a:p>
                      <a:pPr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при </a:t>
                      </a: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напольном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R="31750" indent="13271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содержании </a:t>
                      </a:r>
                      <a:endParaRPr lang="ru-RU" sz="1050" b="1" i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R="31750" indent="13271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1050" b="1" i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R="31750" indent="13271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утят-бройлеров </a:t>
                      </a:r>
                    </a:p>
                    <a:p>
                      <a:pPr marR="31750" indent="13271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индюшат-бройлеров </a:t>
                      </a: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гусят-бройлеров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50 ...600</a:t>
                      </a:r>
                    </a:p>
                    <a:p>
                      <a:pPr marL="1327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i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1327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1327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250... 6000</a:t>
                      </a:r>
                    </a:p>
                    <a:p>
                      <a:pPr marL="1327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1327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250... 6000</a:t>
                      </a:r>
                    </a:p>
                    <a:p>
                      <a:pPr marL="1327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132715" marR="114300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125... 1000 50...250 </a:t>
                      </a:r>
                    </a:p>
                    <a:p>
                      <a:pPr marL="132715" marR="114300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100... 250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127...</a:t>
                      </a: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153</a:t>
                      </a:r>
                    </a:p>
                    <a:p>
                      <a:pPr marL="228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i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228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228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412,5...</a:t>
                      </a: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9900</a:t>
                      </a:r>
                    </a:p>
                    <a:p>
                      <a:pPr marL="228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228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375...</a:t>
                      </a: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9000</a:t>
                      </a:r>
                    </a:p>
                    <a:p>
                      <a:pPr marL="228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22860" marR="22860" indent="444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275...2200 625...</a:t>
                      </a: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3125</a:t>
                      </a:r>
                    </a:p>
                    <a:p>
                      <a:pPr marL="22860" marR="22860" indent="4445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400... 1000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125...150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i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387</a:t>
                      </a: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...</a:t>
                      </a: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5430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385...</a:t>
                      </a:r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5430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86995" marR="109855" algn="ctr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275...2200 550...2750 380...950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571736" y="2928934"/>
            <a:ext cx="65722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7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Arial" pitchFamily="34" charset="0"/>
                <a:ea typeface="Times New Roman" pitchFamily="18" charset="0"/>
              </a:rPr>
              <a:t>Таблица   </a:t>
            </a:r>
            <a:r>
              <a:rPr lang="ru-RU" sz="1100" b="1" i="1" dirty="0" smtClean="0">
                <a:solidFill>
                  <a:srgbClr val="6600CC"/>
                </a:solidFill>
                <a:latin typeface="Arial" pitchFamily="34" charset="0"/>
                <a:ea typeface="Times New Roman" pitchFamily="18" charset="0"/>
              </a:rPr>
              <a:t>     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Arial" pitchFamily="34" charset="0"/>
                <a:ea typeface="Times New Roman" pitchFamily="18" charset="0"/>
              </a:rPr>
              <a:t>Размеры товарных птицеводческих предприятий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</a:endParaRPr>
          </a:p>
          <a:p>
            <a:pPr marL="0" marR="0" lvl="0" indent="47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Изображение 028.jpg"/>
          <p:cNvPicPr>
            <a:picLocks noChangeAspect="1"/>
          </p:cNvPicPr>
          <p:nvPr/>
        </p:nvPicPr>
        <p:blipFill>
          <a:blip r:embed="rId2"/>
          <a:srcRect l="61471" t="3125" r="9853" b="84375"/>
          <a:stretch>
            <a:fillRect/>
          </a:stretch>
        </p:blipFill>
        <p:spPr>
          <a:xfrm>
            <a:off x="357158" y="5072074"/>
            <a:ext cx="2262203" cy="1357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Изображение 035.jpg"/>
          <p:cNvPicPr>
            <a:picLocks noChangeAspect="1"/>
          </p:cNvPicPr>
          <p:nvPr/>
        </p:nvPicPr>
        <p:blipFill>
          <a:blip r:embed="rId3" cstate="print"/>
          <a:srcRect l="1250" t="4166" r="62904" b="80209"/>
          <a:stretch>
            <a:fillRect/>
          </a:stretch>
        </p:blipFill>
        <p:spPr>
          <a:xfrm>
            <a:off x="357158" y="3443268"/>
            <a:ext cx="2214578" cy="1328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7357" y="285728"/>
            <a:ext cx="65722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СОДЕРЖАНИЕ ОВЕЦ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225689"/>
            <a:ext cx="87868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9900"/>
                </a:solidFill>
              </a:rPr>
              <a:t>В настоящее время в овцеводстве применяют три основные системы содержания животных: пастбищно-стойловую, пастбищно-полустойловую и пастбищную.</a:t>
            </a:r>
          </a:p>
          <a:p>
            <a:r>
              <a:rPr lang="ru-RU" b="1" i="1" dirty="0" smtClean="0">
                <a:solidFill>
                  <a:srgbClr val="009900"/>
                </a:solidFill>
              </a:rPr>
              <a:t>Пастбищно-стойловая система содержания овец распространена в районах с хорошо развитым полевым кормопроизводством, не имеющим зимних пастбищ, а также в районах, где климатические условия исключают пастьбу овец в зимнее время. При этой системе овец зимой содержат в овчарнях с открытыми базами, а в остальное время года — на пастбищах.</a:t>
            </a:r>
          </a:p>
          <a:p>
            <a:r>
              <a:rPr lang="ru-RU" b="1" i="1" dirty="0" smtClean="0">
                <a:solidFill>
                  <a:srgbClr val="009900"/>
                </a:solidFill>
              </a:rPr>
              <a:t>Пастбищно-полустойловая система содержания овец рекомендуется в районах, где возможен круглогодовой выпас на пастбищах, с ежедневной подкормкой зимой в размере 40...50% потребности в кормах. При этой системе овцематок и ярок в период ягнения и непогоды содержат в овчарнях или базах-навесах, а валухов в зимнее время размещают в упрощенных укрытиях.</a:t>
            </a:r>
          </a:p>
          <a:p>
            <a:r>
              <a:rPr lang="ru-RU" b="1" i="1" dirty="0" smtClean="0">
                <a:solidFill>
                  <a:srgbClr val="009900"/>
                </a:solidFill>
              </a:rPr>
              <a:t>Пастбищная система содержания овец применяется в районах со слабым полевым кормопроизводством и при наличии пастбищ для круглогодового выпаса овец. На случай непогоды, а также для кормления маток в период ягнения на зимних пастбищах создаются страховые запасы кормов в размере не менее 20 % годовой потребности. По этой системе содержания матки в период ягнения и непо­годы находятся в овчарнях или базах-навесах с тепляками, а остальное поголовье — в укрытиях.</a:t>
            </a:r>
            <a:endParaRPr lang="ru-RU" b="1" i="1" dirty="0">
              <a:solidFill>
                <a:srgbClr val="009900"/>
              </a:solidFill>
            </a:endParaRPr>
          </a:p>
        </p:txBody>
      </p:sp>
      <p:pic>
        <p:nvPicPr>
          <p:cNvPr id="10" name="Рисунок 9" descr="Изображение 026.jpg"/>
          <p:cNvPicPr>
            <a:picLocks noChangeAspect="1"/>
          </p:cNvPicPr>
          <p:nvPr/>
        </p:nvPicPr>
        <p:blipFill>
          <a:blip r:embed="rId3" cstate="print"/>
          <a:srcRect l="5551" t="20833" r="62905" b="60416"/>
          <a:stretch>
            <a:fillRect/>
          </a:stretch>
        </p:blipFill>
        <p:spPr>
          <a:xfrm>
            <a:off x="571472" y="233796"/>
            <a:ext cx="1143008" cy="935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1500174"/>
            <a:ext cx="6715140" cy="50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00B050"/>
                </a:solidFill>
              </a:rPr>
              <a:t>Постройки для овец включают в себя овчарни с тепляками и базы-навесы. В овчарнях содержат животных одного пола и возраста, поэтому можно выделить овчарни для маток, валухов, баранов-производителей, молодняка и нагульных овец. К специфичным сооружениям овцеферм относятся стригальные пункты, ванны для купания и дезинфекции, отделения забоя овец и др.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Изображение 026.jpg"/>
          <p:cNvPicPr>
            <a:picLocks noChangeAspect="1"/>
          </p:cNvPicPr>
          <p:nvPr/>
        </p:nvPicPr>
        <p:blipFill>
          <a:blip r:embed="rId2"/>
          <a:srcRect l="37095" t="25000" r="39963" b="60417"/>
          <a:stretch>
            <a:fillRect/>
          </a:stretch>
        </p:blipFill>
        <p:spPr>
          <a:xfrm>
            <a:off x="214282" y="1785926"/>
            <a:ext cx="2204373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Изображение 026.jpg"/>
          <p:cNvPicPr>
            <a:picLocks noChangeAspect="1"/>
          </p:cNvPicPr>
          <p:nvPr/>
        </p:nvPicPr>
        <p:blipFill>
          <a:blip r:embed="rId2"/>
          <a:srcRect l="5551" t="20833" r="62905" b="60416"/>
          <a:stretch>
            <a:fillRect/>
          </a:stretch>
        </p:blipFill>
        <p:spPr>
          <a:xfrm>
            <a:off x="142844" y="4429132"/>
            <a:ext cx="2270139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1429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9900"/>
                </a:solidFill>
              </a:rPr>
              <a:t>Овец одного пола, возраста и классности объединяют в группы, называемые отарами. Отары могут состоять из маток, баранов, ремонтного молодняка, племенных баранов, нагульного поголовья и валухов, а также выбракованных маток, предназначенных для производства каракуля и откорма. </a:t>
            </a:r>
            <a:endParaRPr lang="ru-RU" b="1" i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643174" y="0"/>
            <a:ext cx="6357982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28926" y="117693"/>
            <a:ext cx="621507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9900"/>
                </a:solidFill>
              </a:rPr>
              <a:t>Современное состояние животноводства в целом </a:t>
            </a:r>
            <a:r>
              <a:rPr lang="ru-RU" b="1" i="1" dirty="0" smtClean="0">
                <a:solidFill>
                  <a:srgbClr val="009900"/>
                </a:solidFill>
              </a:rPr>
              <a:t>характеризуется </a:t>
            </a:r>
            <a:r>
              <a:rPr lang="ru-RU" b="1" i="1" dirty="0">
                <a:solidFill>
                  <a:srgbClr val="009900"/>
                </a:solidFill>
              </a:rPr>
              <a:t>резким снижением объемов производимой продукции, </a:t>
            </a:r>
            <a:r>
              <a:rPr lang="ru-RU" b="1" i="1" dirty="0" smtClean="0">
                <a:solidFill>
                  <a:srgbClr val="009900"/>
                </a:solidFill>
              </a:rPr>
              <a:t>уровня </a:t>
            </a:r>
            <a:r>
              <a:rPr lang="ru-RU" b="1" i="1" dirty="0">
                <a:solidFill>
                  <a:srgbClr val="009900"/>
                </a:solidFill>
              </a:rPr>
              <a:t>комплексной механизации и автоматизации.</a:t>
            </a:r>
          </a:p>
          <a:p>
            <a:r>
              <a:rPr lang="ru-RU" b="1" i="1" dirty="0">
                <a:solidFill>
                  <a:srgbClr val="009900"/>
                </a:solidFill>
              </a:rPr>
              <a:t>За последнее время существенно сократилось число </a:t>
            </a:r>
            <a:r>
              <a:rPr lang="ru-RU" b="1" i="1" dirty="0" smtClean="0">
                <a:solidFill>
                  <a:srgbClr val="009900"/>
                </a:solidFill>
              </a:rPr>
              <a:t>действующих </a:t>
            </a:r>
            <a:r>
              <a:rPr lang="ru-RU" b="1" i="1" dirty="0">
                <a:solidFill>
                  <a:srgbClr val="009900"/>
                </a:solidFill>
              </a:rPr>
              <a:t>ферм и комплексов, особенно промышленного типа. </a:t>
            </a:r>
            <a:r>
              <a:rPr lang="ru-RU" b="1" i="1" dirty="0" smtClean="0">
                <a:solidFill>
                  <a:srgbClr val="009900"/>
                </a:solidFill>
              </a:rPr>
              <a:t>Кризисная </a:t>
            </a:r>
            <a:r>
              <a:rPr lang="ru-RU" b="1" i="1" dirty="0">
                <a:solidFill>
                  <a:srgbClr val="009900"/>
                </a:solidFill>
              </a:rPr>
              <a:t>ситуация в значительной степени обусловлена </a:t>
            </a:r>
            <a:r>
              <a:rPr lang="ru-RU" b="1" i="1" dirty="0" err="1" smtClean="0">
                <a:solidFill>
                  <a:srgbClr val="009900"/>
                </a:solidFill>
              </a:rPr>
              <a:t>диспаритетом</a:t>
            </a:r>
            <a:r>
              <a:rPr lang="ru-RU" b="1" i="1" dirty="0" smtClean="0">
                <a:solidFill>
                  <a:srgbClr val="009900"/>
                </a:solidFill>
              </a:rPr>
              <a:t> </a:t>
            </a:r>
            <a:r>
              <a:rPr lang="ru-RU" b="1" i="1" dirty="0">
                <a:solidFill>
                  <a:srgbClr val="009900"/>
                </a:solidFill>
              </a:rPr>
              <a:t>цен на сельскохозяйственную продукцию, с одной </a:t>
            </a:r>
            <a:r>
              <a:rPr lang="ru-RU" b="1" i="1" dirty="0" smtClean="0">
                <a:solidFill>
                  <a:srgbClr val="009900"/>
                </a:solidFill>
              </a:rPr>
              <a:t>стороны</a:t>
            </a:r>
            <a:r>
              <a:rPr lang="ru-RU" b="1" i="1" dirty="0">
                <a:solidFill>
                  <a:srgbClr val="009900"/>
                </a:solidFill>
              </a:rPr>
              <a:t>, и на энергоносители, технологическое оборудование и </a:t>
            </a:r>
            <a:r>
              <a:rPr lang="ru-RU" b="1" i="1" dirty="0" smtClean="0">
                <a:solidFill>
                  <a:srgbClr val="009900"/>
                </a:solidFill>
              </a:rPr>
              <a:t>запасные </a:t>
            </a:r>
            <a:r>
              <a:rPr lang="ru-RU" b="1" i="1" dirty="0">
                <a:solidFill>
                  <a:srgbClr val="009900"/>
                </a:solidFill>
              </a:rPr>
              <a:t>части — с другой.</a:t>
            </a:r>
          </a:p>
          <a:p>
            <a:r>
              <a:rPr lang="ru-RU" b="1" i="1" dirty="0">
                <a:solidFill>
                  <a:srgbClr val="009900"/>
                </a:solidFill>
              </a:rPr>
              <a:t>Произошло глубокое расслоение сельскохозяйственных </a:t>
            </a:r>
            <a:r>
              <a:rPr lang="ru-RU" b="1" i="1" dirty="0" smtClean="0">
                <a:solidFill>
                  <a:srgbClr val="009900"/>
                </a:solidFill>
              </a:rPr>
              <a:t>товаропроизводителей</a:t>
            </a:r>
            <a:r>
              <a:rPr lang="ru-RU" b="1" i="1" dirty="0">
                <a:solidFill>
                  <a:srgbClr val="009900"/>
                </a:solidFill>
              </a:rPr>
              <a:t>, прежде всего по их финансовым </a:t>
            </a:r>
            <a:r>
              <a:rPr lang="ru-RU" b="1" i="1" dirty="0" smtClean="0">
                <a:solidFill>
                  <a:srgbClr val="009900"/>
                </a:solidFill>
              </a:rPr>
              <a:t>возможностям</a:t>
            </a:r>
            <a:r>
              <a:rPr lang="ru-RU" b="1" i="1" dirty="0">
                <a:solidFill>
                  <a:srgbClr val="009900"/>
                </a:solidFill>
              </a:rPr>
              <a:t>. Расчет на развитие фермерства, казавшегося в начале </a:t>
            </a:r>
            <a:r>
              <a:rPr lang="ru-RU" b="1" i="1" dirty="0" smtClean="0">
                <a:solidFill>
                  <a:srgbClr val="009900"/>
                </a:solidFill>
              </a:rPr>
              <a:t>перестройки </a:t>
            </a:r>
            <a:r>
              <a:rPr lang="ru-RU" b="1" i="1" dirty="0">
                <a:solidFill>
                  <a:srgbClr val="009900"/>
                </a:solidFill>
              </a:rPr>
              <a:t>перспективным, не оправдался. Основными </a:t>
            </a:r>
            <a:r>
              <a:rPr lang="ru-RU" b="1" i="1" dirty="0" smtClean="0">
                <a:solidFill>
                  <a:srgbClr val="009900"/>
                </a:solidFill>
              </a:rPr>
              <a:t>товаропроизводителями </a:t>
            </a:r>
            <a:r>
              <a:rPr lang="ru-RU" b="1" i="1" dirty="0">
                <a:solidFill>
                  <a:srgbClr val="009900"/>
                </a:solidFill>
              </a:rPr>
              <a:t>остаются мелкие и средние животноводческие </a:t>
            </a:r>
            <a:r>
              <a:rPr lang="ru-RU" b="1" i="1" dirty="0" smtClean="0">
                <a:solidFill>
                  <a:srgbClr val="009900"/>
                </a:solidFill>
              </a:rPr>
              <a:t>предприятия</a:t>
            </a:r>
            <a:r>
              <a:rPr lang="ru-RU" b="1" i="1" dirty="0">
                <a:solidFill>
                  <a:srgbClr val="009900"/>
                </a:solidFill>
              </a:rPr>
              <a:t>. Благодаря использованию передового опыта, </a:t>
            </a:r>
            <a:r>
              <a:rPr lang="ru-RU" b="1" i="1" dirty="0" smtClean="0">
                <a:solidFill>
                  <a:srgbClr val="009900"/>
                </a:solidFill>
              </a:rPr>
              <a:t>комплексной </a:t>
            </a:r>
            <a:r>
              <a:rPr lang="ru-RU" b="1" i="1" dirty="0">
                <a:solidFill>
                  <a:srgbClr val="009900"/>
                </a:solidFill>
              </a:rPr>
              <a:t>механизации и автоматизации производственных процессов они обеспечивают, как правило, более низкую себестоимость </a:t>
            </a:r>
            <a:r>
              <a:rPr lang="ru-RU" b="1" i="1" dirty="0" smtClean="0">
                <a:solidFill>
                  <a:srgbClr val="009900"/>
                </a:solidFill>
              </a:rPr>
              <a:t>продукции</a:t>
            </a:r>
            <a:r>
              <a:rPr lang="ru-RU" b="1" i="1" dirty="0">
                <a:solidFill>
                  <a:srgbClr val="009900"/>
                </a:solidFill>
              </a:rPr>
              <a:t>. Наиболее эффективно действующими предприятиями </a:t>
            </a:r>
            <a:r>
              <a:rPr lang="ru-RU" b="1" i="1" dirty="0" smtClean="0">
                <a:solidFill>
                  <a:srgbClr val="009900"/>
                </a:solidFill>
              </a:rPr>
              <a:t>являются </a:t>
            </a:r>
            <a:r>
              <a:rPr lang="ru-RU" b="1" i="1" dirty="0">
                <a:solidFill>
                  <a:srgbClr val="009900"/>
                </a:solidFill>
              </a:rPr>
              <a:t>те, которые наладили собственную переработку </a:t>
            </a:r>
            <a:r>
              <a:rPr lang="ru-RU" b="1" i="1" dirty="0" smtClean="0">
                <a:solidFill>
                  <a:srgbClr val="009900"/>
                </a:solidFill>
              </a:rPr>
              <a:t>продукции</a:t>
            </a:r>
            <a:r>
              <a:rPr lang="ru-RU" b="1" i="1" dirty="0">
                <a:solidFill>
                  <a:srgbClr val="009900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42852"/>
            <a:ext cx="2050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ВВЕДЕНИЕ</a:t>
            </a:r>
          </a:p>
        </p:txBody>
      </p:sp>
      <p:pic>
        <p:nvPicPr>
          <p:cNvPr id="4" name="Рисунок 3" descr="dvsdvsdsd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214422"/>
            <a:ext cx="1857375" cy="1590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071942"/>
            <a:ext cx="1857388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286116" y="285728"/>
            <a:ext cx="564357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Arial" pitchFamily="34" charset="0"/>
                <a:ea typeface="Times New Roman" pitchFamily="18" charset="0"/>
              </a:rPr>
              <a:t>Елена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rgbClr val="009900"/>
                </a:solidFill>
                <a:effectLst/>
                <a:latin typeface="Arial" pitchFamily="34" charset="0"/>
                <a:ea typeface="Times New Roman" pitchFamily="18" charset="0"/>
              </a:rPr>
              <a:t>Скрынник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Arial" pitchFamily="34" charset="0"/>
                <a:ea typeface="Times New Roman" pitchFamily="18" charset="0"/>
              </a:rPr>
              <a:t> уже объявила о запуске нового проекта в АПК — семейные молочные фермы. Через три года министр обещает уже 300 таких хозяйств. Типовые семейные фермы на 100–200 голов будут создаваться в районах как единый комплекс для производства, переработки и поставки молочных продуктов для населения. В этом году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rgbClr val="009900"/>
                </a:solidFill>
                <a:effectLst/>
                <a:latin typeface="Arial" pitchFamily="34" charset="0"/>
                <a:ea typeface="Times New Roman" pitchFamily="18" charset="0"/>
              </a:rPr>
              <a:t>пилотные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Arial" pitchFamily="34" charset="0"/>
                <a:ea typeface="Times New Roman" pitchFamily="18" charset="0"/>
              </a:rPr>
              <a:t> проекты будут осуществляться в 5 регионах: Белгородской, Ленинградской, Тамбовской и Липецкой областях, а также в республике Мордовия.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rgbClr val="009900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52" y="3571876"/>
            <a:ext cx="88582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Подобные семейные фермы — это мировая практика, к которой до сих пор в России еще не прибегали.  Сенатор Сергей Лисовский подтверждает: «Бюджет всех развитых стран наполняют малые и средние предприятия, а не как у нас. Поэтому мы настолько зависим от кризиса, и настолько глубокий у нас спад производства. Но если молодежи дать перспективу, чтобы труд был достойный и приносил достойный доход — мне кажется, это то, что нужно на сегодняшний день». Если раньше деревня представляла собой сплошное пьянство и была обречена на вымирание, потому что молодежь не желала оставаться на своей родине в виду отсутствия там рабочих мест и стремилась уехать в город работать или учиться, то теперь перспектива жизни на деревне становиться более привлекательной для молодежи. Деревня начнет возрождаться. </a:t>
            </a:r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32772" name="Рисунок 2" descr="D:\Documents and Settings\Документы\Мои документы\imgres_files\news4_data\skrynnikelenabig7.jpg"/>
          <p:cNvPicPr>
            <a:picLocks noChangeAspect="1" noChangeArrowheads="1"/>
          </p:cNvPicPr>
          <p:nvPr/>
        </p:nvPicPr>
        <p:blipFill>
          <a:blip r:link="rId2"/>
          <a:srcRect/>
          <a:stretch>
            <a:fillRect/>
          </a:stretch>
        </p:blipFill>
        <p:spPr bwMode="auto">
          <a:xfrm>
            <a:off x="571472" y="357166"/>
            <a:ext cx="2047875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214678" y="142852"/>
            <a:ext cx="5786478" cy="30003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57554" y="214290"/>
            <a:ext cx="55721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Цель дисциплины  — дать студентам прочные знания по комплексной механизации и автоматизации основных производственных процессов, системам машин и оборудования, используемым на животноводческих фермах и в комплексах, особенностям применения механизированных и автоматизированных технологий в коллективных и крестьянских хозяйствах.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Рисунок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14290"/>
            <a:ext cx="2337854" cy="2643206"/>
          </a:xfrm>
          <a:prstGeom prst="rect">
            <a:avLst/>
          </a:prstGeom>
        </p:spPr>
      </p:pic>
      <p:pic>
        <p:nvPicPr>
          <p:cNvPr id="8" name="Рисунок 7" descr="Изображение 006.jpg"/>
          <p:cNvPicPr>
            <a:picLocks noChangeAspect="1"/>
          </p:cNvPicPr>
          <p:nvPr/>
        </p:nvPicPr>
        <p:blipFill>
          <a:blip r:embed="rId3" cstate="print"/>
          <a:srcRect l="31360" t="17708" r="14154" b="54167"/>
          <a:stretch>
            <a:fillRect/>
          </a:stretch>
        </p:blipFill>
        <p:spPr>
          <a:xfrm>
            <a:off x="571472" y="3714752"/>
            <a:ext cx="3357586" cy="2385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Изображение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3643315"/>
            <a:ext cx="3286148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0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2400" b="1" dirty="0">
                <a:solidFill>
                  <a:srgbClr val="C00000"/>
                </a:solidFill>
              </a:rPr>
              <a:t>ОБЩИЕ СВЕДЕНИЯ  О ФЕРМАХ И КОМПЛЕКСАХ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14678" y="500042"/>
            <a:ext cx="59293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Животноводческая ферма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это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сельскохозяйственное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предприятие, которое производит продукцию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животноводства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Различают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товарные, племенные и репродукторные фермы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Товарные фермы служат для получения молока, мяса, яиц 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другой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продукции, необходимой для питания населения страны или служащей сырьем для промышленности. Племенные фермы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ведут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работу по селекционному совершенствованию пород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животных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, а репродукторные предназначены для размножения ценных пород.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3441680"/>
            <a:ext cx="5500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Животноводческий комплекс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это крупное специализированное предприятие, отличающееся от обычной животноводческой фермы комплексной механизацией и автоматизацией процессов, поточностью и ритмичностью производства. Для него характерны высокая производственная мощность и концентрация поголовья животных или птицы на объекте, а также узкая специализация на главном виде продукции, дающем основной валовой доход. Продукция на комплексах имеет низкую себестоимость, что свой­ственно крупным промышленным предприятиям 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-214346" y="1000108"/>
          <a:ext cx="3619504" cy="300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Блок-схема: несколько документов 10"/>
          <p:cNvSpPr/>
          <p:nvPr/>
        </p:nvSpPr>
        <p:spPr>
          <a:xfrm>
            <a:off x="142844" y="4143380"/>
            <a:ext cx="3000396" cy="2428892"/>
          </a:xfrm>
          <a:prstGeom prst="flowChartMultidocumen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572008"/>
            <a:ext cx="2286016" cy="16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D:\Documents and Settings\Документы\Рабочий стол\Хранение сх продукции\pcheli_files\bv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285728"/>
            <a:ext cx="571504" cy="412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</a:rPr>
              <a:t>Мелкие и средние фермы </a:t>
            </a:r>
            <a:r>
              <a:rPr lang="ru-RU" sz="1700" dirty="0" smtClean="0"/>
              <a:t>— </a:t>
            </a:r>
            <a:r>
              <a:rPr lang="ru-RU" sz="1700" b="1" dirty="0" smtClean="0">
                <a:solidFill>
                  <a:srgbClr val="00B050"/>
                </a:solidFill>
              </a:rPr>
              <a:t>это в основном фермы с законченным производственным циклом, отличающиеся сезонностью производства животноводческой продукции, включающие основные производственные помещения с элементами механизации производственных процессов и использующие корма собственного производства.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</a:rPr>
              <a:t>Крупные фермы </a:t>
            </a:r>
            <a:r>
              <a:rPr lang="ru-RU" sz="1700" b="1" dirty="0" smtClean="0"/>
              <a:t>— </a:t>
            </a:r>
            <a:r>
              <a:rPr lang="ru-RU" sz="1700" b="1" dirty="0" smtClean="0">
                <a:solidFill>
                  <a:srgbClr val="0070C0"/>
                </a:solidFill>
              </a:rPr>
              <a:t>это совокупность основных и вспомогательных производственных построек, предназначенных для содержания животных определенного вида и возраста, соединенных между собой инженерными и строительными коммуникациями и обеспеченными механизацией и автоматизацией основных и вспомогательных процессов</a:t>
            </a:r>
            <a:r>
              <a:rPr lang="ru-RU" sz="1700" dirty="0" smtClean="0">
                <a:solidFill>
                  <a:srgbClr val="0070C0"/>
                </a:solidFill>
              </a:rPr>
              <a:t>.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</a:rPr>
              <a:t>Промышленный животноводческий комплекс </a:t>
            </a:r>
            <a:r>
              <a:rPr lang="ru-RU" sz="1700" b="1" dirty="0" smtClean="0">
                <a:solidFill>
                  <a:srgbClr val="7030A0"/>
                </a:solidFill>
              </a:rPr>
              <a:t>— это крупное специализированное предприятие индустриального типа, основные и вспомогательные объекты которого связаны между собой единой технологией производства, обеспечивающей получение продукции высокого качества с минимальными затратами труда и материальных средств ритмично в течение года.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</a:rPr>
              <a:t>Производственное объединение </a:t>
            </a:r>
            <a:r>
              <a:rPr lang="ru-RU" sz="1700" dirty="0" smtClean="0"/>
              <a:t>— 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>это промышленное животноводческое предприятие с углубленной внутриотраслевой специализацией и концентрацией производства. Объединение включает несколько комплексов, каждый из которых специализируется либо на воспроизводстве стада, либо на получении товарной продукции. Наибольшее распространение получили объединения в птицеводстве, где используется только один вид корма — комбикорм, наименьшее — в молочной скотоводстве, где используется больше видов кормов.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</a:rPr>
              <a:t>Размеры животноводческих ферм формируются главным образом в зависимости от наличия кормов как собственного производства, так и наличие рабочей силы, средств механизации, энергообеспечения средств доставки готовой продукции к месту переработки и потребления, возможностей для утилизации навоза и некоторые другие.</a:t>
            </a:r>
            <a:endParaRPr lang="ru-RU" sz="17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3042" y="0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ПОСТРОЙКИ ДЛЯ СОДЕРЖАНИЯ </a:t>
            </a:r>
            <a:r>
              <a:rPr lang="ru-RU" sz="2000" b="1" i="1" dirty="0" smtClean="0">
                <a:solidFill>
                  <a:srgbClr val="C00000"/>
                </a:solidFill>
              </a:rPr>
              <a:t>ЖИВОТНЫХ </a:t>
            </a:r>
            <a:r>
              <a:rPr lang="ru-RU" sz="2800" b="1" i="1" dirty="0" smtClean="0">
                <a:solidFill>
                  <a:srgbClr val="C00000"/>
                </a:solidFill>
              </a:rPr>
              <a:t>и </a:t>
            </a:r>
            <a:r>
              <a:rPr lang="ru-RU" sz="2800" b="1" i="1" dirty="0">
                <a:solidFill>
                  <a:srgbClr val="C00000"/>
                </a:solidFill>
              </a:rPr>
              <a:t>птицы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04"/>
            <a:ext cx="91440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</a:rPr>
              <a:t>Классификация построек</a:t>
            </a:r>
            <a:r>
              <a:rPr lang="ru-RU" b="1" dirty="0"/>
              <a:t>.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Конструкция любого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здания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или сооружения зависит от его назначения.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На фермах крупного рогатого скота размещают коровники, телятники, здания для молодняка, здания для откорма,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родильные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 ветеринарные помещения. Для содержания скота в летнее время используют летние лагерные постройки в виде легких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помещений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или навесов. Вспомогательные постройки, специфичные для этих ферм, — это доильные или молочно-доильные блоки, молочные (для сбора, обработки и хранения молока), заводы для переработки молока.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Здания и сооружения свиноводческих ферм — это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свинарники-маточники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свинарники-откормочники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, помещения для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поросят-отъемышей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хрячники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Специфичным зданием свиноводческой фермы может быть помещение столовой при соответствующей технологии содержания животных.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Постройки для овец включают в себя овчарни с тепляками и базы-навесы. В овчарнях содержат животных одного пола и возраста, поэтому можно выделить овчарни для маток, валухов, баранов-производителей, молодняка и нагульных овец. К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специфичным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сооружениям овцеферм относятся стригальные пункты, ванны для купания и дезинфекции, отделения забоя овец и др.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Постройки для птицы (птичники) подразделяются на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курятники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, индюшатники, гусятники и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утятники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. По назначению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различают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птичники для взрослой птицы, для молодняка, для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выращивания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цыплят на мясо (бройлеров).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357694"/>
            <a:ext cx="9001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900"/>
                </a:solidFill>
              </a:rPr>
              <a:t>При размещении ферм (комплексов) крупного рогатого скота учитываются природно-климатические и экономические условия района, направление животноводства, специализация хозяйства, обеспечение кормовой базы, численность поголовья и система содержания животных.</a:t>
            </a:r>
          </a:p>
          <a:p>
            <a:r>
              <a:rPr lang="ru-RU" b="1" dirty="0" smtClean="0">
                <a:solidFill>
                  <a:srgbClr val="009900"/>
                </a:solidFill>
              </a:rPr>
              <a:t>Расположение отдельных помещений фермы (комплекса) и технологическая связь между ними должны быть такими, чтобы обеспечивались рациональная организация работ и правильное течение технологических процессов в соответствии с системой содержания скота и назначением зданий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Блок-схема: несколько документов 5"/>
          <p:cNvSpPr/>
          <p:nvPr/>
        </p:nvSpPr>
        <p:spPr>
          <a:xfrm>
            <a:off x="214282" y="571480"/>
            <a:ext cx="2286016" cy="3286148"/>
          </a:xfrm>
          <a:prstGeom prst="flowChartMultidocumen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РАЗМЕЩЕНИЕ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ФЕРМ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(КОМПЛЕКСОВ)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nasha-ferma4.jpe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2643174" y="214290"/>
            <a:ext cx="6184184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786050" y="0"/>
            <a:ext cx="4143404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5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5113" algn="l"/>
              </a:tabLs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СОДЕРЖАНИЕ КРС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785794"/>
            <a:ext cx="50006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8275" fontAlgn="base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При стойловом (привязном)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содержании скота применяют многорядное размещение стойл, причем каждые два ряда объединяют общим кормовым или навозным проходом. В одном непрерывном ряду допускается не более 50 стойл.</a:t>
            </a:r>
            <a:endParaRPr lang="ru-RU" sz="1400" b="1" dirty="0" smtClean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3643314"/>
            <a:ext cx="5000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651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При боксовом (беспривязном)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содержании скота здания разгораживают на секции для раздельного содержания групп животных с учетом их продуктивности, периода лактации и физиологического состояния. В одном непрерывном ряду допускается не более 80 боксов.</a:t>
            </a:r>
            <a:endParaRPr lang="ru-RU" sz="1400" b="1" dirty="0" smtClean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10" name="Рисунок 9" descr="nasha-ferma4.jpe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5143504" y="571480"/>
            <a:ext cx="366550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an0001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00438"/>
            <a:ext cx="3571900" cy="2827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3214686"/>
            <a:ext cx="9144000" cy="1588"/>
          </a:xfrm>
          <a:prstGeom prst="line">
            <a:avLst/>
          </a:prstGeom>
          <a:ln w="107950" cmpd="sng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D:\Documents and Settings\Документы\Рабочий стол\Хранение сх продукции\pcheli_files\bv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571504" cy="412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48" y="142852"/>
            <a:ext cx="48577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</a:rPr>
              <a:t>Бокс представляет собой место для отдыха животного, ограниченное с боков разделителями, а спереди — перегородкой либо стеной. К верхней части разделителей крепят горизонтальные ограничители, которые располагают на уровне затылка коровы. Ширина бокса обеспечивает возможность животному свободно поворачиваться в нем. Таким образом, большая часть бокса не загрязняется навозом. Для того чтобы в бокс не попадали загрязнения из навозного прохода, места отдыха для животных устанавливают на возвышении (15...20 см) и с небольшим уклоном в сторону навозного прохода.</a:t>
            </a:r>
          </a:p>
          <a:p>
            <a:r>
              <a:rPr lang="ru-RU" b="1" i="1" dirty="0" smtClean="0">
                <a:solidFill>
                  <a:srgbClr val="0000FF"/>
                </a:solidFill>
              </a:rPr>
              <a:t>Боксы бывают двух видов: только для отдыха животных и комбинированные — для отдыха и кормления. Комбинированные боксы оборудуют поилками, а в полу таких боксов предусматривают щели и навозные решетки. Ряды боксов располагают вдоль и поперек помещения.</a:t>
            </a:r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3" name="Рисунок 2" descr="Изображение 026.jpg"/>
          <p:cNvPicPr>
            <a:picLocks noChangeAspect="1"/>
          </p:cNvPicPr>
          <p:nvPr/>
        </p:nvPicPr>
        <p:blipFill>
          <a:blip r:embed="rId2"/>
          <a:srcRect l="44265" t="42708" r="11286" b="37500"/>
          <a:stretch>
            <a:fillRect/>
          </a:stretch>
        </p:blipFill>
        <p:spPr>
          <a:xfrm>
            <a:off x="214282" y="428604"/>
            <a:ext cx="3962929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Изображение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429000"/>
            <a:ext cx="3956070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2112</Words>
  <Application>Microsoft Office PowerPoint</Application>
  <PresentationFormat>Экран (4:3)</PresentationFormat>
  <Paragraphs>137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111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Дом</cp:lastModifiedBy>
  <cp:revision>45</cp:revision>
  <dcterms:created xsi:type="dcterms:W3CDTF">2009-09-09T15:50:16Z</dcterms:created>
  <dcterms:modified xsi:type="dcterms:W3CDTF">2009-11-18T19:50:57Z</dcterms:modified>
</cp:coreProperties>
</file>