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8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8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PeopleMa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125538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9241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97638" y="549275"/>
            <a:ext cx="1962150" cy="5832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11188" y="549275"/>
            <a:ext cx="5734050" cy="5832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268413"/>
            <a:ext cx="3848100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1688" y="1268413"/>
            <a:ext cx="3848100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eoplePrint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549275"/>
            <a:ext cx="78486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268413"/>
            <a:ext cx="784860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91;&#1089;&#1089;&#1082;&#1080;&#1077;%20&#1087;&#1077;&#1089;&#1085;&#1080;\linkin_park_-_numb_piano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avero.com/imagen/statyi/famosos/griboedov.png" TargetMode="External"/><Relationship Id="rId13" Type="http://schemas.openxmlformats.org/officeDocument/2006/relationships/hyperlink" Target="http://www.tris.in.ua/wp-content/uploads/2009/11/katoneni.jpg" TargetMode="External"/><Relationship Id="rId3" Type="http://schemas.openxmlformats.org/officeDocument/2006/relationships/hyperlink" Target="http://eng.1september.ru/index.php?year=2008&amp;num=17" TargetMode="External"/><Relationship Id="rId7" Type="http://schemas.openxmlformats.org/officeDocument/2006/relationships/hyperlink" Target="http://i036.radikal.ru/0810/1d/fa7aa5bcca53.jpg" TargetMode="External"/><Relationship Id="rId12" Type="http://schemas.openxmlformats.org/officeDocument/2006/relationships/hyperlink" Target="http://www.emc.komi.com/03/23/img/013.jpg" TargetMode="External"/><Relationship Id="rId2" Type="http://schemas.openxmlformats.org/officeDocument/2006/relationships/hyperlink" Target="http://eng.1september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60.radikal.ru/i167/0904/90/58743232c327.jpg" TargetMode="External"/><Relationship Id="rId11" Type="http://schemas.openxmlformats.org/officeDocument/2006/relationships/hyperlink" Target="http://zhurnal.lib.ru/img/b/bulatow_b_s/welocekherkalo/tolstoj1.jpg" TargetMode="External"/><Relationship Id="rId5" Type="http://schemas.openxmlformats.org/officeDocument/2006/relationships/hyperlink" Target="http://www.boingboing.net/mezzofantilinguist.jpg" TargetMode="External"/><Relationship Id="rId15" Type="http://schemas.openxmlformats.org/officeDocument/2006/relationships/hyperlink" Target="http://www.petropavl.kz/skoipkppk/page6/english/pic/3_7.jpg" TargetMode="External"/><Relationship Id="rId10" Type="http://schemas.openxmlformats.org/officeDocument/2006/relationships/hyperlink" Target="http://kurkryl.narod.ru/portret.jpg" TargetMode="External"/><Relationship Id="rId4" Type="http://schemas.openxmlformats.org/officeDocument/2006/relationships/hyperlink" Target="http://eng.1september.ru/article.php?ID=200801703" TargetMode="External"/><Relationship Id="rId9" Type="http://schemas.openxmlformats.org/officeDocument/2006/relationships/hyperlink" Target="http://www.biografija.ru/pictures/m_24892.jpg" TargetMode="External"/><Relationship Id="rId14" Type="http://schemas.openxmlformats.org/officeDocument/2006/relationships/hyperlink" Target="http://poliglots.ru/articles/kato-lomb-zapoved-1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571480"/>
            <a:ext cx="7772400" cy="1470025"/>
          </a:xfrm>
        </p:spPr>
        <p:txBody>
          <a:bodyPr/>
          <a:lstStyle/>
          <a:p>
            <a:r>
              <a:rPr lang="ru-RU" dirty="0" smtClean="0"/>
              <a:t>Полиглоты .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285992"/>
            <a:ext cx="6400800" cy="2390783"/>
          </a:xfrm>
        </p:spPr>
        <p:txBody>
          <a:bodyPr/>
          <a:lstStyle/>
          <a:p>
            <a:r>
              <a:rPr lang="ru-RU" dirty="0" smtClean="0"/>
              <a:t>Работу представила ученица 10 класса Баскаковской МСОШ Айдемирова Саният </a:t>
            </a:r>
          </a:p>
          <a:p>
            <a:r>
              <a:rPr lang="ru-RU" dirty="0" smtClean="0"/>
              <a:t>Учитель  Трофимова Е.В.</a:t>
            </a:r>
            <a:endParaRPr lang="ru-RU" dirty="0"/>
          </a:p>
        </p:txBody>
      </p:sp>
      <p:pic>
        <p:nvPicPr>
          <p:cNvPr id="4" name="linkin_park_-_numb_pian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6357950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Лев </a:t>
            </a:r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Толстой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совершенстве владел английским, французским и немецким языками, свободно читал на итальянском, польском, чешском и сербском языках. Знал греческий, латинский, украинский, татарский, церковно-славянский, изучал древнееврейский, турецкий, голландский, болгарский и другие языки. </a:t>
            </a:r>
          </a:p>
          <a:p>
            <a:endParaRPr lang="ru-RU" sz="2400" dirty="0"/>
          </a:p>
        </p:txBody>
      </p:sp>
      <p:pic>
        <p:nvPicPr>
          <p:cNvPr id="12290" name="Picture 2" descr="G:\Facts\pictures\tolstoj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17918" y="285729"/>
            <a:ext cx="2868892" cy="378621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571480"/>
            <a:ext cx="5000660" cy="435771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</a:t>
            </a:r>
            <a:r>
              <a:rPr lang="ru-RU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Николай </a:t>
            </a:r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Чернышевский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уже в 16 лет основательно изучил девять языков: латинский, древнегреческий, персидский, арабский, татарский, древнееврейский, французский, немецкий и английский. </a:t>
            </a:r>
          </a:p>
          <a:p>
            <a:endParaRPr lang="ru-RU" dirty="0"/>
          </a:p>
        </p:txBody>
      </p:sp>
      <p:pic>
        <p:nvPicPr>
          <p:cNvPr id="13314" name="Picture 2" descr="G:\Facts\pictures\Чернышев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571480"/>
            <a:ext cx="2591167" cy="373385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642919"/>
            <a:ext cx="7848600" cy="392909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Йохан </a:t>
            </a:r>
            <a:r>
              <a:rPr lang="ru-RU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Вандевалле</a:t>
            </a:r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известен за пределами своей страны как выдающийся полиглот: он знает тридцать один язык. </a:t>
            </a:r>
            <a:r>
              <a:rPr lang="ru-RU" dirty="0" smtClean="0"/>
              <a:t>С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пециальное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европейское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жюри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присвоило бельгийцу почетную “</a:t>
            </a:r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Вавилонскую премию”. 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8429652" cy="539908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dirty="0" smtClean="0"/>
              <a:t> 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Итальянский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профессор-лингвист </a:t>
            </a:r>
            <a:r>
              <a:rPr lang="ru-RU" sz="2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Альберто </a:t>
            </a:r>
            <a:r>
              <a:rPr lang="ru-RU" sz="28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Тальнавани</a:t>
            </a:r>
            <a:r>
              <a:rPr lang="ru-RU" sz="2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свободно говорит на всех европейских языках. Он является членом пятидесяти академий наук мира. Уже в 12 лет будущий полиглот владел семью языками. В 22 года он получил диплом выпускника Болонского университета.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Ежегодно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римский профессор овладевает двумя-тремя языками! На одном из лингвистических конгрессов (в 1996 году) он выступал с приветствием на пятидесяти языках.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6715140" cy="5072074"/>
          </a:xfrm>
        </p:spPr>
        <p:txBody>
          <a:bodyPr/>
          <a:lstStyle/>
          <a:p>
            <a:pPr>
              <a:buNone/>
            </a:pP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Венгерская переводчица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писательница </a:t>
            </a:r>
            <a:r>
              <a:rPr lang="ru-RU" sz="24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Като </a:t>
            </a:r>
            <a:r>
              <a:rPr lang="ru-RU" sz="2400" i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Ломб</a:t>
            </a:r>
            <a:r>
              <a:rPr lang="en-US" sz="2400" i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свободно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владеет русским, английским, немецким, испанским, итальянским, французским, польским, китайским и японским языками и ещё с шести языков переводит художественные и технические тексты. Самое интересное состоит в том, что в гимназии её считали вообще неспособной ученицей, все языки она выучила в довольно зрелом возрасте и за короткий срок. Испанский, например, вы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учила всего за месяц.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6" name="Содержимое 5" descr="Като Ломб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15100" y="0"/>
            <a:ext cx="2628900" cy="3810000"/>
          </a:xfr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714348" y="1214423"/>
            <a:ext cx="8072494" cy="31432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Самое интересное состоит в том, что в гимназии её считали вообще неспособной ученицей, все языки она выучила в довольно зрелом возрасте и за короткий срок. Испанский, например, выучила всего за месяц. </a:t>
            </a: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400" dirty="0" smtClean="0"/>
              <a:t>Бабина Е.И Познание мира через языки </a:t>
            </a:r>
            <a:r>
              <a:rPr lang="ru-RU" sz="1400" b="1" dirty="0" smtClean="0"/>
              <a:t>(26 сентября – Европейский день языков)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u="sng" dirty="0" smtClean="0">
                <a:hlinkClick r:id="rId2"/>
              </a:rPr>
              <a:t>газета «Английский язык»</a:t>
            </a:r>
            <a:r>
              <a:rPr lang="ru-RU" sz="1400" dirty="0" smtClean="0"/>
              <a:t> • </a:t>
            </a:r>
            <a:r>
              <a:rPr lang="ru-RU" sz="1400" u="sng" dirty="0" smtClean="0">
                <a:hlinkClick r:id="rId3"/>
              </a:rPr>
              <a:t>№17/2008</a:t>
            </a:r>
            <a:r>
              <a:rPr lang="ru-RU" sz="1400" dirty="0" smtClean="0"/>
              <a:t>   </a:t>
            </a:r>
            <a:r>
              <a:rPr lang="ru-RU" sz="1400" u="sng" dirty="0" smtClean="0">
                <a:hlinkClick r:id="rId4"/>
              </a:rPr>
              <a:t>http://eng.1september.ru/article.php?ID=200801703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5"/>
              </a:rPr>
              <a:t>http://www.boingboing.net/mezzofantilinguist.jpg</a:t>
            </a:r>
            <a:r>
              <a:rPr lang="ru-RU" sz="1400" dirty="0" smtClean="0"/>
              <a:t> </a:t>
            </a:r>
            <a:r>
              <a:rPr lang="ru-RU" sz="1400" dirty="0" err="1" smtClean="0"/>
              <a:t>Меццофанти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6"/>
              </a:rPr>
              <a:t>http://s60.radikal.ru/i167/0904/90/58743232c327.jpg</a:t>
            </a:r>
            <a:r>
              <a:rPr lang="ru-RU" sz="1400" dirty="0" smtClean="0"/>
              <a:t> Богдан Хмельницкий</a:t>
            </a:r>
          </a:p>
          <a:p>
            <a:pPr lvl="0"/>
            <a:r>
              <a:rPr lang="ru-RU" sz="1400" u="sng" dirty="0" smtClean="0">
                <a:hlinkClick r:id="rId7"/>
              </a:rPr>
              <a:t>http://i036.radikal.ru/0810/1d/fa7aa5bcca53.jpg</a:t>
            </a:r>
            <a:r>
              <a:rPr lang="ru-RU" sz="1400" dirty="0" smtClean="0"/>
              <a:t> Екатерина </a:t>
            </a:r>
            <a:r>
              <a:rPr lang="en-US" sz="1400" dirty="0" smtClean="0"/>
              <a:t>II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8"/>
              </a:rPr>
              <a:t>http://www.anavero.com/imagen/statyi/famosos/griboedov.png</a:t>
            </a:r>
            <a:r>
              <a:rPr lang="ru-RU" sz="1400" dirty="0" smtClean="0"/>
              <a:t> Грибоедов</a:t>
            </a:r>
          </a:p>
          <a:p>
            <a:pPr lvl="0"/>
            <a:r>
              <a:rPr lang="ru-RU" sz="1400" u="sng" dirty="0" smtClean="0">
                <a:hlinkClick r:id="rId9"/>
              </a:rPr>
              <a:t>http://www.biografija.ru/pictures/m_24892.jpg</a:t>
            </a:r>
            <a:r>
              <a:rPr lang="ru-RU" sz="1400" dirty="0" smtClean="0"/>
              <a:t> </a:t>
            </a:r>
            <a:r>
              <a:rPr lang="ru-RU" sz="1400" dirty="0" err="1" smtClean="0"/>
              <a:t>Сенковский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0"/>
              </a:rPr>
              <a:t>http://kurkryl.narod.ru/portret.jpg</a:t>
            </a:r>
            <a:r>
              <a:rPr lang="ru-RU" sz="1400" dirty="0" smtClean="0"/>
              <a:t> Крылов</a:t>
            </a:r>
          </a:p>
          <a:p>
            <a:pPr lvl="0"/>
            <a:r>
              <a:rPr lang="ru-RU" sz="1400" u="sng" dirty="0" smtClean="0">
                <a:hlinkClick r:id="rId11"/>
              </a:rPr>
              <a:t>http://zhurnal.lib.ru/img/b/bulatow_b_s/welocekherkalo/tolstoj1.jpg</a:t>
            </a:r>
            <a:r>
              <a:rPr lang="ru-RU" sz="1400" dirty="0" smtClean="0"/>
              <a:t> Толстой</a:t>
            </a:r>
          </a:p>
          <a:p>
            <a:pPr lvl="0"/>
            <a:r>
              <a:rPr lang="ru-RU" sz="1400" u="sng" dirty="0" smtClean="0">
                <a:hlinkClick r:id="rId12"/>
              </a:rPr>
              <a:t>http://www.emc.komi.com/03/23/img/013.jpg</a:t>
            </a:r>
            <a:r>
              <a:rPr lang="ru-RU" sz="1400" dirty="0" smtClean="0"/>
              <a:t> Чернышевский</a:t>
            </a:r>
          </a:p>
          <a:p>
            <a:pPr lvl="0"/>
            <a:r>
              <a:rPr lang="ru-RU" sz="1400" u="sng" dirty="0" smtClean="0">
                <a:hlinkClick r:id="rId13"/>
              </a:rPr>
              <a:t>http://www.tris.in.ua/wp-content/uploads/2009/11/katoneni.jpg</a:t>
            </a:r>
            <a:r>
              <a:rPr lang="ru-RU" sz="1400" dirty="0" smtClean="0"/>
              <a:t> Като </a:t>
            </a:r>
            <a:r>
              <a:rPr lang="ru-RU" sz="1400" dirty="0" err="1" smtClean="0"/>
              <a:t>Ломб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4"/>
              </a:rPr>
              <a:t>http://poliglots.ru/articles/kato-lomb-zapoved-1.htm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5"/>
              </a:rPr>
              <a:t>http://www.petropavl.kz/skoipkppk/page6/english/pic/3_7.jpg</a:t>
            </a:r>
            <a:r>
              <a:rPr lang="ru-RU" sz="1400" dirty="0" smtClean="0"/>
              <a:t> Кроссворд</a:t>
            </a:r>
          </a:p>
          <a:p>
            <a:r>
              <a:rPr lang="en-US" sz="1400" dirty="0" smtClean="0"/>
              <a:t> </a:t>
            </a:r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7848600" cy="692150"/>
          </a:xfrm>
        </p:spPr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Меццофанти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58" y="571481"/>
            <a:ext cx="5214974" cy="4214842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ru-RU" sz="2400" dirty="0" smtClean="0"/>
              <a:t>К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роме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основных европейских языков, он знал эстонский, латышский, грузинский, армянский, албанский, курдский, турецкий, персидский и многие другие. Считается, что он переводил со ста четырнадцати языков и семидесяти двух “наречий”, а также с нескольких десятков диалектов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2400" dirty="0"/>
          </a:p>
        </p:txBody>
      </p:sp>
      <p:pic>
        <p:nvPicPr>
          <p:cNvPr id="4100" name="Picture 4" descr="G:\Facts\pictures\mezzofantilingui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642918"/>
            <a:ext cx="2786082" cy="363496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14348" y="785794"/>
            <a:ext cx="5929354" cy="5334005"/>
          </a:xfrm>
        </p:spPr>
        <p:txBody>
          <a:bodyPr/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Меццофанти</a:t>
            </a:r>
            <a:r>
              <a:rPr lang="ru-RU" sz="3200" dirty="0" smtClean="0"/>
              <a:t> свободно говорил на шестидесяти языках, почти на пятидесяти писал стихи и эпиграммы. При этом кардинал никогда не выезжал за пределы Италии и изучил эти языки самостоятельно</a:t>
            </a:r>
            <a:endParaRPr lang="ru-RU" sz="3200" dirty="0"/>
          </a:p>
        </p:txBody>
      </p:sp>
      <p:pic>
        <p:nvPicPr>
          <p:cNvPr id="4" name="Рисунок 3" descr="mezzofantilingui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571480"/>
            <a:ext cx="2307031" cy="301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500043"/>
            <a:ext cx="7786742" cy="2714644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Однажды </a:t>
            </a:r>
            <a:r>
              <a:rPr lang="ru-RU" sz="36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Меццофанти</a:t>
            </a:r>
            <a:r>
              <a:rPr lang="ru-RU" sz="3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спросили: </a:t>
            </a:r>
            <a:endParaRPr lang="ru-RU" sz="3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ru-RU" sz="3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Сколько языков может знать человек</a:t>
            </a:r>
            <a:r>
              <a:rPr lang="ru-RU" sz="36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?”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 ответил: </a:t>
            </a:r>
            <a:endParaRPr lang="ru-RU" sz="3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ru-RU" sz="3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Столько, сколько угодно Господу Богу”. 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sz="half" idx="1"/>
          </p:nvPr>
        </p:nvSpPr>
        <p:spPr>
          <a:xfrm>
            <a:off x="714348" y="571481"/>
            <a:ext cx="4071966" cy="2786082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Богдан Хмельницкий </a:t>
            </a:r>
            <a:r>
              <a:rPr lang="ru-RU" sz="3600" dirty="0" smtClean="0"/>
              <a:t>владел пятью языками.</a:t>
            </a:r>
            <a:endParaRPr lang="ru-RU" sz="3600" dirty="0"/>
          </a:p>
        </p:txBody>
      </p:sp>
      <p:pic>
        <p:nvPicPr>
          <p:cNvPr id="11" name="Содержимое 10" descr="58743232c32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86380" y="571480"/>
            <a:ext cx="3152775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214291"/>
            <a:ext cx="5072098" cy="3643337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Императрица </a:t>
            </a:r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Екатерина II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кроме родного немецкого и русского, 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совершенстве владела еще тремя языками. </a:t>
            </a:r>
          </a:p>
          <a:p>
            <a:pPr>
              <a:buNone/>
            </a:pPr>
            <a:endParaRPr lang="ru-RU" sz="3200" dirty="0"/>
          </a:p>
        </p:txBody>
      </p:sp>
      <p:pic>
        <p:nvPicPr>
          <p:cNvPr id="8194" name="Picture 2" descr="G:\Facts\pictures\Екатерина 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3" y="500042"/>
            <a:ext cx="3140873" cy="415093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"/>
            <a:ext cx="5072098" cy="4786322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Немало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полиглотов было среди ученых и писателей. </a:t>
            </a:r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Александр Грибоедов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юности владел французским, немецким, английским и итальянским языками, изучал латинский и греческий. Позже овладел персидским, арабским и турецким. </a:t>
            </a:r>
          </a:p>
          <a:p>
            <a:endParaRPr lang="ru-RU" dirty="0"/>
          </a:p>
        </p:txBody>
      </p:sp>
      <p:pic>
        <p:nvPicPr>
          <p:cNvPr id="9218" name="Picture 2" descr="G:\Facts\pictures\griboedov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500042"/>
            <a:ext cx="2786050" cy="371473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"/>
            <a:ext cx="5715040" cy="5000636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</a:p>
          <a:p>
            <a:pPr>
              <a:buNone/>
            </a:pPr>
            <a:r>
              <a:rPr lang="ru-RU" sz="3200" dirty="0" smtClean="0"/>
              <a:t>   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Писатель </a:t>
            </a:r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Сенковский (барон Брамбеус)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 известным полиглотом: кроме польского и русского, знал еще арабский, турецкий, французский, немецкий, английский, итальянский, исландский, баскский, персидский, новогреческий. Изучал монгольский и китайский. </a:t>
            </a:r>
          </a:p>
          <a:p>
            <a:endParaRPr lang="ru-RU" sz="3200" dirty="0"/>
          </a:p>
        </p:txBody>
      </p:sp>
      <p:pic>
        <p:nvPicPr>
          <p:cNvPr id="10242" name="Picture 2" descr="G:\Facts\pictures\Сенков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57166"/>
            <a:ext cx="2801006" cy="369437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357166"/>
            <a:ext cx="5000660" cy="5113337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Баснописец </a:t>
            </a:r>
            <a:r>
              <a:rPr lang="ru-RU" sz="32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Крылов</a:t>
            </a:r>
            <a:r>
              <a:rPr lang="ru-RU" sz="3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великолепно знал французский, итальянский и немецкий языки. Позднее выучил древнегреческий. Изучал английский язык. </a:t>
            </a:r>
          </a:p>
          <a:p>
            <a:endParaRPr lang="ru-RU" sz="3200" dirty="0"/>
          </a:p>
        </p:txBody>
      </p:sp>
      <p:pic>
        <p:nvPicPr>
          <p:cNvPr id="11266" name="Picture 2" descr="G:\Facts\pictures\крыл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500042"/>
            <a:ext cx="3068112" cy="400052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opl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People</Template>
  <TotalTime>216</TotalTime>
  <Words>605</Words>
  <Application>Microsoft PowerPoint</Application>
  <PresentationFormat>Экран (4:3)</PresentationFormat>
  <Paragraphs>43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People</vt:lpstr>
      <vt:lpstr>Полиглоты .</vt:lpstr>
      <vt:lpstr>Меццофанти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Ссылки.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26</cp:revision>
  <dcterms:created xsi:type="dcterms:W3CDTF">2010-09-19T17:52:04Z</dcterms:created>
  <dcterms:modified xsi:type="dcterms:W3CDTF">2010-09-23T09:01:12Z</dcterms:modified>
</cp:coreProperties>
</file>