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clipart/preview.aspx?AssetID=MCj0432665&amp;CategoryID=CM790019011049&amp;Scope=20&amp;CTT=4&amp;Origin=CM790019011049&amp;AssetCol=MCj0432580,MCj0432594,MCj0432579,MCj0432385,MCj0432657,MCj0433868,MCj0433887,MCj0432665,MCj0433888,MCj0432660,MCj0432645,MCj0433884" TargetMode="External"/><Relationship Id="rId2" Type="http://schemas.openxmlformats.org/officeDocument/2006/relationships/hyperlink" Target="http://www.glitters.ru/flower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t-n.ru/communities.aspx?cat_no=127671&amp;d_no=71571&amp;ext=Attachment.aspx?Id=19731" TargetMode="External"/><Relationship Id="rId5" Type="http://schemas.openxmlformats.org/officeDocument/2006/relationships/hyperlink" Target="http://tempfil.ru/download/ce70d497601c65ea212ce36ab7351eb6" TargetMode="External"/><Relationship Id="rId4" Type="http://schemas.openxmlformats.org/officeDocument/2006/relationships/hyperlink" Target="http://animashky.ru/index/0-21?1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357422" y="428604"/>
            <a:ext cx="47847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слайд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85720" y="1857364"/>
            <a:ext cx="8258188" cy="785818"/>
          </a:xfrm>
        </p:spPr>
        <p:txBody>
          <a:bodyPr>
            <a:noAutofit/>
          </a:bodyPr>
          <a:lstStyle/>
          <a:p>
            <a:r>
              <a:rPr lang="ru-RU" sz="2200" b="1" dirty="0" err="1" smtClean="0">
                <a:solidFill>
                  <a:schemeClr val="accent3">
                    <a:lumMod val="50000"/>
                  </a:schemeClr>
                </a:solidFill>
              </a:rPr>
              <a:t>Жакулина</a:t>
            </a: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 Ирина Валентиновна,  </a:t>
            </a: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</a:rPr>
              <a:t>учитель начальных классов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27088" y="836613"/>
            <a:ext cx="7559675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b="1" dirty="0"/>
              <a:t>Муниципальное общеобразовательное учреждение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b="1" dirty="0"/>
              <a:t>средняя общеобразовательная школа № </a:t>
            </a:r>
            <a:r>
              <a:rPr lang="ru-RU" b="1" dirty="0" smtClean="0"/>
              <a:t>23</a:t>
            </a:r>
            <a:endParaRPr lang="ru-RU" b="1" dirty="0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b="1" dirty="0"/>
              <a:t>г.  </a:t>
            </a:r>
            <a:r>
              <a:rPr lang="ru-RU" b="1" dirty="0" smtClean="0"/>
              <a:t>Чапаевска Самарской области</a:t>
            </a:r>
            <a:endParaRPr lang="ru-RU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71472" y="2357430"/>
            <a:ext cx="8305800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Синтаксис. Общее представление о понятии</a:t>
            </a:r>
            <a:endParaRPr kumimoji="0" lang="ru-RU" sz="4400" b="1" i="0" u="none" strike="noStrike" kern="1200" normalizeH="0" baseline="0" noProof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414" y="4071942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русского языка с использованием ТРКМЧП и ИКТ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414" y="5143512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класс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5852" y="5715016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УМК «Школа 2000-2100»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488" y="6286520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2010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год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071670" y="214290"/>
            <a:ext cx="47847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основной </a:t>
            </a: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слайд </a:t>
            </a:r>
          </a:p>
        </p:txBody>
      </p:sp>
      <p:graphicFrame>
        <p:nvGraphicFramePr>
          <p:cNvPr id="11" name="Group 99"/>
          <p:cNvGraphicFramePr>
            <a:graphicFrameLocks noGrp="1"/>
          </p:cNvGraphicFramePr>
          <p:nvPr/>
        </p:nvGraphicFramePr>
        <p:xfrm>
          <a:off x="571472" y="2571744"/>
          <a:ext cx="8001000" cy="2870200"/>
        </p:xfrm>
        <a:graphic>
          <a:graphicData uri="http://schemas.openxmlformats.org/drawingml/2006/table">
            <a:tbl>
              <a:tblPr/>
              <a:tblGrid>
                <a:gridCol w="3565525"/>
                <a:gridCol w="4435475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Предположения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Новая информация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WordArt 95"/>
          <p:cNvSpPr>
            <a:spLocks noChangeArrowheads="1" noChangeShapeType="1" noTextEdit="1"/>
          </p:cNvSpPr>
          <p:nvPr/>
        </p:nvSpPr>
        <p:spPr bwMode="auto">
          <a:xfrm>
            <a:off x="952472" y="871534"/>
            <a:ext cx="7162800" cy="914392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ru-RU" sz="5400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Что изучает синтаксис?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571480"/>
            <a:ext cx="8229600" cy="57150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использованной литературы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28596" y="1214422"/>
            <a:ext cx="8229600" cy="18716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indent="182563" algn="just">
              <a:buFont typeface="Arial" pitchFamily="34" charset="0"/>
              <a:buChar char="•"/>
            </a:pPr>
            <a:r>
              <a:rPr lang="ru-RU" sz="2000" dirty="0" err="1" smtClean="0"/>
              <a:t>Бунеев</a:t>
            </a:r>
            <a:r>
              <a:rPr lang="ru-RU" sz="2000" dirty="0" smtClean="0"/>
              <a:t> Р.Н., </a:t>
            </a:r>
            <a:r>
              <a:rPr lang="ru-RU" sz="2000" dirty="0" err="1" smtClean="0"/>
              <a:t>Бунеева</a:t>
            </a:r>
            <a:r>
              <a:rPr lang="ru-RU" sz="2000" dirty="0" smtClean="0"/>
              <a:t> Е.В., Пронина О.В. Русский язык. Учебник для 4 класса. В 2-х частях. Часть 1. Под </a:t>
            </a:r>
            <a:r>
              <a:rPr lang="ru-RU" sz="2000" dirty="0" err="1" smtClean="0"/>
              <a:t>науч</a:t>
            </a:r>
            <a:r>
              <a:rPr lang="ru-RU" sz="2000" dirty="0" smtClean="0"/>
              <a:t>. ред. акад. А.А. Леонтьева. - М.: </a:t>
            </a:r>
            <a:r>
              <a:rPr lang="ru-RU" sz="2000" dirty="0" err="1" smtClean="0"/>
              <a:t>Баласс</a:t>
            </a:r>
            <a:r>
              <a:rPr lang="ru-RU" sz="2000" dirty="0" smtClean="0"/>
              <a:t>, 2006. </a:t>
            </a:r>
          </a:p>
          <a:p>
            <a:pPr indent="182563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 smtClean="0"/>
              <a:t>Критическое мышление: технология развития: Пособие для учителя / И. О. </a:t>
            </a:r>
            <a:r>
              <a:rPr lang="ru-RU" sz="2000" dirty="0" err="1" smtClean="0"/>
              <a:t>Загашев</a:t>
            </a:r>
            <a:r>
              <a:rPr lang="ru-RU" sz="2000" dirty="0" smtClean="0"/>
              <a:t>, С. И. Заир-Бек. - СПб: Альянс «Дельта», 2003.</a:t>
            </a:r>
          </a:p>
          <a:p>
            <a:pPr indent="182563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 smtClean="0"/>
              <a:t>Русский язык 4 класс: поурочные планы по учебнику Р.Н. </a:t>
            </a:r>
            <a:r>
              <a:rPr lang="ru-RU" sz="2000" dirty="0" err="1" smtClean="0"/>
              <a:t>Бунеева</a:t>
            </a:r>
            <a:r>
              <a:rPr lang="ru-RU" sz="2000" dirty="0" smtClean="0"/>
              <a:t>, Е.В. </a:t>
            </a:r>
            <a:r>
              <a:rPr lang="ru-RU" sz="2000" dirty="0" err="1" smtClean="0"/>
              <a:t>Бунеевой</a:t>
            </a:r>
            <a:r>
              <a:rPr lang="ru-RU" sz="2000" dirty="0" smtClean="0"/>
              <a:t>, О.В. Прониной /авт.–сост. Г.Н. </a:t>
            </a:r>
            <a:r>
              <a:rPr lang="ru-RU" sz="2000" dirty="0" err="1" smtClean="0"/>
              <a:t>Штодина</a:t>
            </a:r>
            <a:r>
              <a:rPr lang="ru-RU" sz="2000" dirty="0" smtClean="0"/>
              <a:t>. – Волгоград: Учитель, 2009.</a:t>
            </a:r>
          </a:p>
          <a:p>
            <a:pPr indent="182563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000" dirty="0" smtClean="0"/>
              <a:t>Я познаю мир: Дет. </a:t>
            </a:r>
            <a:r>
              <a:rPr lang="ru-RU" sz="2000" dirty="0" err="1" smtClean="0"/>
              <a:t>энцикл</a:t>
            </a:r>
            <a:r>
              <a:rPr lang="ru-RU" sz="2000" dirty="0" smtClean="0"/>
              <a:t>.: Русский язык / Авт. В.В. Волина; </a:t>
            </a:r>
            <a:r>
              <a:rPr lang="ru-RU" sz="2000" dirty="0" err="1" smtClean="0"/>
              <a:t>худож</a:t>
            </a:r>
            <a:r>
              <a:rPr lang="ru-RU" sz="2000" dirty="0" smtClean="0"/>
              <a:t>. Е.В. </a:t>
            </a:r>
            <a:r>
              <a:rPr lang="ru-RU" sz="2000" dirty="0" err="1" smtClean="0"/>
              <a:t>Гальдяева</a:t>
            </a:r>
            <a:r>
              <a:rPr lang="ru-RU" sz="2000" dirty="0" smtClean="0"/>
              <a:t>, А.В. </a:t>
            </a:r>
            <a:r>
              <a:rPr lang="ru-RU" sz="2000" dirty="0" err="1" smtClean="0"/>
              <a:t>Кардашук</a:t>
            </a:r>
            <a:r>
              <a:rPr lang="ru-RU" sz="2000" dirty="0" smtClean="0"/>
              <a:t>; Под общ. ред. О.Г. </a:t>
            </a:r>
            <a:r>
              <a:rPr lang="ru-RU" sz="2000" dirty="0" err="1" smtClean="0"/>
              <a:t>Хинн</a:t>
            </a:r>
            <a:r>
              <a:rPr lang="ru-RU" sz="2000" dirty="0" smtClean="0"/>
              <a:t>. – М.: ООО «Издательство АТС», 1997.</a:t>
            </a:r>
          </a:p>
          <a:p>
            <a:pPr indent="182563" algn="just">
              <a:spcBef>
                <a:spcPct val="20000"/>
              </a:spcBef>
              <a:buFont typeface="Arial" pitchFamily="34" charset="0"/>
              <a:buChar char="•"/>
            </a:pPr>
            <a:endParaRPr lang="ru-RU" sz="2000" dirty="0" smtClean="0"/>
          </a:p>
          <a:p>
            <a:pPr indent="182563" algn="just">
              <a:spcBef>
                <a:spcPct val="20000"/>
              </a:spcBef>
              <a:buFont typeface="Arial" pitchFamily="34" charset="0"/>
              <a:buChar char="•"/>
            </a:pP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285984" y="214290"/>
            <a:ext cx="47847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последний </a:t>
            </a: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слайд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4143380"/>
            <a:ext cx="807249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/>
            <a:r>
              <a:rPr lang="ru-RU" sz="1400" dirty="0" smtClean="0"/>
              <a:t>1.  Картинки</a:t>
            </a:r>
            <a:r>
              <a:rPr lang="en-US" sz="1400" dirty="0" smtClean="0"/>
              <a:t>:</a:t>
            </a:r>
            <a:endParaRPr lang="ru-RU" sz="1400" dirty="0" smtClean="0"/>
          </a:p>
          <a:p>
            <a:pPr marL="177800" indent="4763">
              <a:buFont typeface="Arial" pitchFamily="34" charset="0"/>
              <a:buChar char="•"/>
            </a:pPr>
            <a:r>
              <a:rPr lang="ru-RU" sz="1400" dirty="0" smtClean="0"/>
              <a:t> букет цветов </a:t>
            </a:r>
            <a:r>
              <a:rPr lang="ru-RU" sz="1400" dirty="0" smtClean="0">
                <a:hlinkClick r:id="rId2"/>
              </a:rPr>
              <a:t>http://www.glitters.ru/flowers.html</a:t>
            </a:r>
            <a:r>
              <a:rPr lang="ru-RU" sz="1400" dirty="0" smtClean="0"/>
              <a:t> </a:t>
            </a:r>
          </a:p>
          <a:p>
            <a:pPr marL="177800" indent="4763">
              <a:buFont typeface="Arial" pitchFamily="34" charset="0"/>
              <a:buChar char="•"/>
            </a:pPr>
            <a:r>
              <a:rPr lang="ru-RU" sz="1400" dirty="0" smtClean="0"/>
              <a:t> книга с ручкой </a:t>
            </a:r>
            <a:r>
              <a:rPr lang="en-US" sz="1400" dirty="0" smtClean="0">
                <a:hlinkClick r:id="rId3"/>
              </a:rPr>
              <a:t>http://office.microsoft.com/clipart/preview.aspx?AssetID=MCj0432665&amp;CategoryID=CM790019011049&amp;Scope=20&amp;CTT=4&amp;Origin=CM790019011049&amp;AssetCol=MCj0432580,MCj0432594,MCj0432579,MCj0432385,MCj0432657,MCj0433868,MCj0433887,MCj0432665,MCj0433888,MCj0432660,MCj0432645,MCj0433884</a:t>
            </a:r>
            <a:endParaRPr lang="en-US" sz="1400" dirty="0" smtClean="0"/>
          </a:p>
          <a:p>
            <a:pPr marL="177800" indent="4763">
              <a:buFont typeface="Arial" pitchFamily="34" charset="0"/>
              <a:buChar char="•"/>
            </a:pPr>
            <a:r>
              <a:rPr lang="ru-RU" sz="1400" dirty="0" smtClean="0"/>
              <a:t> солнце </a:t>
            </a:r>
            <a:r>
              <a:rPr lang="ru-RU" sz="1400" dirty="0" smtClean="0">
                <a:hlinkClick r:id="rId4"/>
              </a:rPr>
              <a:t>http://animashky.ru/index/0-21?11</a:t>
            </a:r>
            <a:endParaRPr lang="ru-RU" sz="1400" dirty="0" smtClean="0"/>
          </a:p>
          <a:p>
            <a:pPr marL="177800" indent="-177800"/>
            <a:r>
              <a:rPr lang="ru-RU" sz="1400" dirty="0" smtClean="0"/>
              <a:t>2. </a:t>
            </a:r>
            <a:r>
              <a:rPr lang="en-US" sz="1400" dirty="0" smtClean="0">
                <a:hlinkClick r:id="rId5"/>
              </a:rPr>
              <a:t>Paul </a:t>
            </a:r>
            <a:r>
              <a:rPr lang="en-US" sz="1400" dirty="0" err="1" smtClean="0">
                <a:hlinkClick r:id="rId5"/>
              </a:rPr>
              <a:t>Mauriat</a:t>
            </a:r>
            <a:r>
              <a:rPr lang="en-US" sz="1400" dirty="0" smtClean="0">
                <a:hlinkClick r:id="rId5"/>
              </a:rPr>
              <a:t>. «Song For Anna»</a:t>
            </a:r>
            <a:endParaRPr lang="ru-RU" sz="1400" dirty="0" smtClean="0"/>
          </a:p>
          <a:p>
            <a:pPr marL="177800" indent="-177800"/>
            <a:r>
              <a:rPr lang="ru-RU" sz="1400" dirty="0" smtClean="0">
                <a:solidFill>
                  <a:srgbClr val="000066"/>
                </a:solidFill>
              </a:rPr>
              <a:t>3. </a:t>
            </a:r>
            <a:r>
              <a:rPr lang="ru-RU" sz="1400" dirty="0" smtClean="0"/>
              <a:t>Фон презентации из шаблонов </a:t>
            </a:r>
            <a:r>
              <a:rPr lang="ru-RU" sz="1400" dirty="0" err="1" smtClean="0"/>
              <a:t>Microsoft</a:t>
            </a:r>
            <a:r>
              <a:rPr lang="ru-RU" sz="1400" dirty="0" smtClean="0"/>
              <a:t> </a:t>
            </a:r>
            <a:r>
              <a:rPr lang="ru-RU" sz="1400" dirty="0" err="1" smtClean="0"/>
              <a:t>PowerPoint</a:t>
            </a:r>
            <a:r>
              <a:rPr lang="ru-RU" sz="1400" dirty="0" smtClean="0"/>
              <a:t> 2003. </a:t>
            </a:r>
          </a:p>
          <a:p>
            <a:pPr marL="177800" indent="-177800"/>
            <a:r>
              <a:rPr lang="ru-RU" sz="1400" dirty="0" smtClean="0"/>
              <a:t>4.  </a:t>
            </a:r>
            <a:r>
              <a:rPr lang="ru-RU" sz="1400" dirty="0" err="1" smtClean="0">
                <a:hlinkClick r:id="rId6"/>
              </a:rPr>
              <a:t>Чулихина</a:t>
            </a:r>
            <a:r>
              <a:rPr lang="ru-RU" sz="1400" dirty="0" smtClean="0">
                <a:hlinkClick r:id="rId6"/>
              </a:rPr>
              <a:t> Е.А. Письменные буквы. Дидактическое пособие </a:t>
            </a:r>
            <a:endParaRPr lang="ru-RU" sz="1400" dirty="0" smtClean="0">
              <a:hlinkClick r:id="rId5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3143248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28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Список использованных материалов, Интернет-ресурсов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271</Words>
  <Application>Microsoft Office PowerPoint</Application>
  <PresentationFormat>Экран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Список использованной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Урок-игра «В мире искусства»    урок МХК, 6 класс</dc:title>
  <dc:creator>metodist</dc:creator>
  <cp:lastModifiedBy>metodist</cp:lastModifiedBy>
  <cp:revision>14</cp:revision>
  <dcterms:created xsi:type="dcterms:W3CDTF">2010-07-03T18:52:14Z</dcterms:created>
  <dcterms:modified xsi:type="dcterms:W3CDTF">2010-07-03T21:00:34Z</dcterms:modified>
</cp:coreProperties>
</file>