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sldIdLst>
    <p:sldId id="256" r:id="rId3"/>
    <p:sldId id="260" r:id="rId4"/>
    <p:sldId id="258" r:id="rId5"/>
    <p:sldId id="259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FF6600"/>
    <a:srgbClr val="D05400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36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03.05.2010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214422"/>
            <a:ext cx="8207342" cy="1828800"/>
          </a:xfrm>
        </p:spPr>
        <p:txBody>
          <a:bodyPr>
            <a:normAutofit/>
          </a:bodyPr>
          <a:lstStyle/>
          <a:p>
            <a:pPr algn="ctr"/>
            <a:r>
              <a:rPr lang="ru-RU" sz="4200" b="1" dirty="0" smtClean="0">
                <a:solidFill>
                  <a:srgbClr val="FF0000"/>
                </a:solidFill>
              </a:rPr>
              <a:t>Технологический прием «Труба»</a:t>
            </a:r>
            <a:endParaRPr lang="ru-RU" sz="42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5429264"/>
            <a:ext cx="7572428" cy="97156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</a:rPr>
              <a:t>Жакулина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И.В., учитель начальных классов МОУ-ООШ № 23 г. Чапаевска Самарской области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928662" y="3786190"/>
            <a:ext cx="7572428" cy="971560"/>
          </a:xfrm>
          <a:prstGeom prst="rect">
            <a:avLst/>
          </a:prstGeom>
        </p:spPr>
        <p:txBody>
          <a:bodyPr vert="horz" lIns="182880" tIns="0">
            <a:normAutofit/>
          </a:bodyPr>
          <a:lstStyle/>
          <a:p>
            <a:pPr marL="36576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Русский язык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43042" y="4500570"/>
            <a:ext cx="6215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Варианты приема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4" name="Управляющая кнопка: домой 3">
            <a:hlinkClick r:id="" action="ppaction://hlinkshowjump?jump=endshow" highlightClick="1"/>
          </p:cNvPr>
          <p:cNvSpPr/>
          <p:nvPr/>
        </p:nvSpPr>
        <p:spPr>
          <a:xfrm>
            <a:off x="8072462" y="6000768"/>
            <a:ext cx="571472" cy="500042"/>
          </a:xfrm>
          <a:prstGeom prst="actionButtonHom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>
            <a:hlinkClick r:id="rId2" action="ppaction://hlinksldjump"/>
          </p:cNvPr>
          <p:cNvSpPr/>
          <p:nvPr/>
        </p:nvSpPr>
        <p:spPr>
          <a:xfrm>
            <a:off x="714348" y="1785926"/>
            <a:ext cx="3357586" cy="857256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 1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714348" y="3071810"/>
            <a:ext cx="3357586" cy="857256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 2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>
            <a:hlinkClick r:id="rId4" action="ppaction://hlinksldjump"/>
          </p:cNvPr>
          <p:cNvSpPr/>
          <p:nvPr/>
        </p:nvSpPr>
        <p:spPr>
          <a:xfrm>
            <a:off x="642910" y="4429132"/>
            <a:ext cx="3357586" cy="857256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 3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>
            <a:hlinkClick r:id="rId5" action="ppaction://hlinksldjump"/>
          </p:cNvPr>
          <p:cNvSpPr/>
          <p:nvPr/>
        </p:nvSpPr>
        <p:spPr>
          <a:xfrm>
            <a:off x="4857752" y="1785926"/>
            <a:ext cx="3357586" cy="857256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 4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>
            <a:hlinkClick r:id="rId6" action="ppaction://hlinksldjump"/>
          </p:cNvPr>
          <p:cNvSpPr/>
          <p:nvPr/>
        </p:nvSpPr>
        <p:spPr>
          <a:xfrm>
            <a:off x="4857752" y="3071810"/>
            <a:ext cx="3357586" cy="857256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 5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Скругленный прямоугольник 11">
            <a:hlinkClick r:id="rId7" action="ppaction://hlinksldjump"/>
          </p:cNvPr>
          <p:cNvSpPr/>
          <p:nvPr/>
        </p:nvSpPr>
        <p:spPr>
          <a:xfrm>
            <a:off x="4857752" y="4500570"/>
            <a:ext cx="3357586" cy="857256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 6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00562" y="0"/>
            <a:ext cx="4643438" cy="685800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лево 13"/>
          <p:cNvSpPr/>
          <p:nvPr/>
        </p:nvSpPr>
        <p:spPr>
          <a:xfrm>
            <a:off x="3286116" y="1643050"/>
            <a:ext cx="857256" cy="428628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лево 16"/>
          <p:cNvSpPr/>
          <p:nvPr/>
        </p:nvSpPr>
        <p:spPr>
          <a:xfrm>
            <a:off x="3286116" y="2428868"/>
            <a:ext cx="857256" cy="428628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 descr="Труба 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3240" y="4857760"/>
            <a:ext cx="3486150" cy="161925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28596" y="1285860"/>
            <a:ext cx="30718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600" b="1" dirty="0" smtClean="0">
                <a:solidFill>
                  <a:srgbClr val="003300"/>
                </a:solidFill>
              </a:rPr>
              <a:t>ж</a:t>
            </a:r>
            <a:r>
              <a:rPr lang="ru-RU" sz="5600" b="1" dirty="0" smtClean="0">
                <a:solidFill>
                  <a:schemeClr val="bg1"/>
                </a:solidFill>
              </a:rPr>
              <a:t>и</a:t>
            </a:r>
            <a:r>
              <a:rPr lang="ru-RU" sz="5600" b="1" dirty="0" smtClean="0">
                <a:solidFill>
                  <a:srgbClr val="003300"/>
                </a:solidFill>
              </a:rPr>
              <a:t>раф</a:t>
            </a:r>
            <a:endParaRPr lang="ru-RU" sz="5600" b="1" dirty="0">
              <a:solidFill>
                <a:srgbClr val="0033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2071678"/>
            <a:ext cx="30003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600" b="1" dirty="0" smtClean="0">
                <a:solidFill>
                  <a:srgbClr val="003300"/>
                </a:solidFill>
              </a:rPr>
              <a:t>ч</a:t>
            </a:r>
            <a:r>
              <a:rPr lang="ru-RU" sz="5600" b="1" dirty="0" smtClean="0">
                <a:solidFill>
                  <a:schemeClr val="bg1"/>
                </a:solidFill>
              </a:rPr>
              <a:t>а</a:t>
            </a:r>
            <a:r>
              <a:rPr lang="ru-RU" sz="5600" b="1" dirty="0" smtClean="0">
                <a:solidFill>
                  <a:srgbClr val="003300"/>
                </a:solidFill>
              </a:rPr>
              <a:t>йка</a:t>
            </a:r>
            <a:endParaRPr lang="ru-RU" sz="5600" b="1" dirty="0">
              <a:solidFill>
                <a:srgbClr val="0033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6" y="2928934"/>
            <a:ext cx="30718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600" b="1" dirty="0" smtClean="0">
                <a:solidFill>
                  <a:srgbClr val="003300"/>
                </a:solidFill>
              </a:rPr>
              <a:t>щ</a:t>
            </a:r>
            <a:r>
              <a:rPr lang="ru-RU" sz="5600" b="1" dirty="0" smtClean="0">
                <a:solidFill>
                  <a:schemeClr val="bg1"/>
                </a:solidFill>
              </a:rPr>
              <a:t>у</a:t>
            </a:r>
            <a:r>
              <a:rPr lang="ru-RU" sz="5600" b="1" dirty="0" smtClean="0">
                <a:solidFill>
                  <a:srgbClr val="003300"/>
                </a:solidFill>
              </a:rPr>
              <a:t>ка</a:t>
            </a:r>
            <a:endParaRPr lang="ru-RU" sz="5600" b="1" dirty="0">
              <a:solidFill>
                <a:srgbClr val="0033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596" y="3857628"/>
            <a:ext cx="32861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600" b="1" dirty="0" smtClean="0">
                <a:solidFill>
                  <a:srgbClr val="003300"/>
                </a:solidFill>
              </a:rPr>
              <a:t>ш</a:t>
            </a:r>
            <a:r>
              <a:rPr lang="ru-RU" sz="5600" b="1" dirty="0" smtClean="0">
                <a:solidFill>
                  <a:schemeClr val="bg1"/>
                </a:solidFill>
              </a:rPr>
              <a:t>и</a:t>
            </a:r>
            <a:r>
              <a:rPr lang="ru-RU" sz="5600" b="1" dirty="0" smtClean="0">
                <a:solidFill>
                  <a:srgbClr val="003300"/>
                </a:solidFill>
              </a:rPr>
              <a:t>шка</a:t>
            </a:r>
            <a:endParaRPr lang="ru-RU" sz="5600" b="1" dirty="0">
              <a:solidFill>
                <a:srgbClr val="003300"/>
              </a:solidFill>
            </a:endParaRPr>
          </a:p>
        </p:txBody>
      </p:sp>
      <p:pic>
        <p:nvPicPr>
          <p:cNvPr id="20" name="Рисунок 19" descr="Труба 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4857760"/>
            <a:ext cx="3486150" cy="1619250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21" name="Стрелка влево 20"/>
          <p:cNvSpPr/>
          <p:nvPr/>
        </p:nvSpPr>
        <p:spPr>
          <a:xfrm>
            <a:off x="3286116" y="3286124"/>
            <a:ext cx="857256" cy="428628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лево 21"/>
          <p:cNvSpPr/>
          <p:nvPr/>
        </p:nvSpPr>
        <p:spPr>
          <a:xfrm>
            <a:off x="3286116" y="4143380"/>
            <a:ext cx="857256" cy="428628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15370" cy="868346"/>
          </a:xfrm>
        </p:spPr>
        <p:txBody>
          <a:bodyPr>
            <a:noAutofit/>
          </a:bodyPr>
          <a:lstStyle/>
          <a:p>
            <a:r>
              <a:rPr lang="ru-RU" sz="4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Вставьте пропущенные буквы</a:t>
            </a:r>
            <a:r>
              <a:rPr lang="en-US" sz="4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28662" y="1428736"/>
            <a:ext cx="500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…</a:t>
            </a:r>
            <a:endParaRPr lang="ru-RU" sz="4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14348" y="2214554"/>
            <a:ext cx="500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…</a:t>
            </a:r>
            <a:endParaRPr lang="ru-RU" sz="4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928662" y="3000372"/>
            <a:ext cx="500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…</a:t>
            </a:r>
            <a:endParaRPr lang="ru-RU" sz="48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928662" y="4000504"/>
            <a:ext cx="500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…</a:t>
            </a:r>
            <a:endParaRPr lang="ru-RU" sz="4800" b="1" dirty="0"/>
          </a:p>
        </p:txBody>
      </p:sp>
      <p:sp>
        <p:nvSpPr>
          <p:cNvPr id="24" name="Управляющая кнопка: возврат 23">
            <a:hlinkClick r:id="rId4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48148E-6 L 3.05556E-6 0.29074 C 3.05556E-6 0.42106 0.14132 0.58194 0.25642 0.58194 L 0.51337 0.58194 " pathEditMode="relative" rAng="0" ptsTypes="FfFF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" y="2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337 0.58194 C 0.58612 0.61366 0.65938 0.64583 0.66754 0.54815 C 0.67553 0.45093 0.58004 0.09028 0.5625 -0.00093 " pathEditMode="relative" rAng="-527570" ptsTypes="a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-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3.05556E-6 0.23357 C 3.05556E-6 0.33843 0.16319 0.46736 0.296 0.46736 L 0.59218 0.46736 " pathEditMode="relative" rAng="0" ptsTypes="FfFF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" y="2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9219 0.46729 C 0.63559 0.4911 0.679 0.51515 0.67448 0.43723 C 0.66997 0.35954 0.58282 0.07376 0.56459 0.00162 " pathEditMode="relative" rAng="-205282" ptsTypes="aaA">
                                      <p:cBhvr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" y="-2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3526E-6 L 3.05556E-6 0.17619 C 3.05556E-6 0.25526 0.1783 0.3526 0.32361 0.3526 L 0.64722 0.3526 " pathEditMode="relative" rAng="0" ptsTypes="FfFF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" y="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4722 0.3526 L 0.56857 -0.00416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-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61 -0.01018 L -0.02361 0.09861 C -0.02361 0.14723 0.14601 0.20741 0.2842 0.20741 L 0.59219 0.20741 " pathEditMode="relative" rAng="0" ptsTypes="FfFF">
                                      <p:cBhvr>
                                        <p:cTn id="7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" y="1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7656 0.26782 L 0.56476 -0.00394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-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  <p:bldP spid="17" grpId="0" animBg="1"/>
      <p:bldP spid="17" grpId="1" animBg="1"/>
      <p:bldP spid="17" grpId="2" animBg="1"/>
      <p:bldP spid="9" grpId="1"/>
      <p:bldP spid="9" grpId="2"/>
      <p:bldP spid="10" grpId="1"/>
      <p:bldP spid="10" grpId="2"/>
      <p:bldP spid="11" grpId="1"/>
      <p:bldP spid="11" grpId="2"/>
      <p:bldP spid="12" grpId="1"/>
      <p:bldP spid="12" grpId="2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15" grpId="0"/>
      <p:bldP spid="16" grpId="0"/>
      <p:bldP spid="18" grpId="0"/>
      <p:bldP spid="23" grpId="0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00562" y="0"/>
            <a:ext cx="4643438" cy="685800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лево 13"/>
          <p:cNvSpPr/>
          <p:nvPr/>
        </p:nvSpPr>
        <p:spPr>
          <a:xfrm>
            <a:off x="3714744" y="1643050"/>
            <a:ext cx="714380" cy="428628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лево 16"/>
          <p:cNvSpPr/>
          <p:nvPr/>
        </p:nvSpPr>
        <p:spPr>
          <a:xfrm>
            <a:off x="3714744" y="2428868"/>
            <a:ext cx="714380" cy="428628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 descr="Труба 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3240" y="4857760"/>
            <a:ext cx="3486150" cy="161925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357158" y="1285860"/>
            <a:ext cx="3143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3300"/>
                </a:solidFill>
              </a:rPr>
              <a:t>к </a:t>
            </a:r>
            <a:r>
              <a:rPr lang="ru-RU" sz="5400" b="1" dirty="0" err="1" smtClean="0">
                <a:solidFill>
                  <a:srgbClr val="003300"/>
                </a:solidFill>
              </a:rPr>
              <a:t>н</a:t>
            </a:r>
            <a:r>
              <a:rPr lang="ru-RU" sz="5400" b="1" dirty="0" smtClean="0">
                <a:solidFill>
                  <a:srgbClr val="003300"/>
                </a:solidFill>
              </a:rPr>
              <a:t> </a:t>
            </a:r>
            <a:r>
              <a:rPr lang="ru-RU" sz="5400" b="1" dirty="0" err="1" smtClean="0">
                <a:solidFill>
                  <a:srgbClr val="003300"/>
                </a:solidFill>
              </a:rPr>
              <a:t>и</a:t>
            </a:r>
            <a:r>
              <a:rPr lang="ru-RU" sz="5400" b="1" dirty="0" err="1" smtClean="0">
                <a:solidFill>
                  <a:schemeClr val="bg1"/>
                </a:solidFill>
              </a:rPr>
              <a:t>-</a:t>
            </a:r>
            <a:r>
              <a:rPr lang="ru-RU" sz="5400" b="1" dirty="0" err="1" smtClean="0">
                <a:solidFill>
                  <a:srgbClr val="003300"/>
                </a:solidFill>
              </a:rPr>
              <a:t>г</a:t>
            </a:r>
            <a:r>
              <a:rPr lang="ru-RU" sz="5400" b="1" dirty="0" smtClean="0">
                <a:solidFill>
                  <a:srgbClr val="003300"/>
                </a:solidFill>
              </a:rPr>
              <a:t> а</a:t>
            </a:r>
            <a:endParaRPr lang="ru-RU" sz="5400" b="1" dirty="0">
              <a:solidFill>
                <a:srgbClr val="0033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8819" y="2071678"/>
            <a:ext cx="32130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3300"/>
                </a:solidFill>
              </a:rPr>
              <a:t>ч а </a:t>
            </a:r>
            <a:r>
              <a:rPr lang="ru-RU" sz="5400" b="1" dirty="0" err="1" smtClean="0">
                <a:solidFill>
                  <a:srgbClr val="003300"/>
                </a:solidFill>
              </a:rPr>
              <a:t>й</a:t>
            </a:r>
            <a:r>
              <a:rPr lang="ru-RU" sz="5400" b="1" dirty="0" err="1" smtClean="0">
                <a:solidFill>
                  <a:schemeClr val="bg1"/>
                </a:solidFill>
              </a:rPr>
              <a:t>-</a:t>
            </a:r>
            <a:r>
              <a:rPr lang="ru-RU" sz="5400" b="1" dirty="0" err="1" smtClean="0">
                <a:solidFill>
                  <a:srgbClr val="003300"/>
                </a:solidFill>
              </a:rPr>
              <a:t>н</a:t>
            </a:r>
            <a:r>
              <a:rPr lang="ru-RU" sz="5400" b="1" dirty="0" smtClean="0">
                <a:solidFill>
                  <a:srgbClr val="003300"/>
                </a:solidFill>
              </a:rPr>
              <a:t> и к</a:t>
            </a:r>
            <a:endParaRPr lang="ru-RU" sz="5400" b="1" dirty="0">
              <a:solidFill>
                <a:srgbClr val="0033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58" y="2928934"/>
            <a:ext cx="3214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3300"/>
                </a:solidFill>
              </a:rPr>
              <a:t>к о </a:t>
            </a:r>
            <a:r>
              <a:rPr lang="ru-RU" sz="5400" b="1" dirty="0" err="1" smtClean="0">
                <a:solidFill>
                  <a:srgbClr val="003300"/>
                </a:solidFill>
              </a:rPr>
              <a:t>н</a:t>
            </a:r>
            <a:r>
              <a:rPr lang="ru-RU" sz="5400" b="1" dirty="0" smtClean="0">
                <a:solidFill>
                  <a:srgbClr val="003300"/>
                </a:solidFill>
              </a:rPr>
              <a:t> </a:t>
            </a:r>
            <a:r>
              <a:rPr lang="ru-RU" sz="5400" b="1" dirty="0" err="1" smtClean="0">
                <a:solidFill>
                  <a:srgbClr val="003300"/>
                </a:solidFill>
              </a:rPr>
              <a:t>ь</a:t>
            </a:r>
            <a:r>
              <a:rPr lang="ru-RU" sz="5400" b="1" dirty="0" err="1" smtClean="0">
                <a:solidFill>
                  <a:schemeClr val="bg1"/>
                </a:solidFill>
              </a:rPr>
              <a:t>-</a:t>
            </a:r>
            <a:r>
              <a:rPr lang="ru-RU" sz="5400" b="1" dirty="0" err="1" smtClean="0">
                <a:solidFill>
                  <a:srgbClr val="003300"/>
                </a:solidFill>
              </a:rPr>
              <a:t>к</a:t>
            </a:r>
            <a:r>
              <a:rPr lang="ru-RU" sz="5400" b="1" dirty="0" smtClean="0">
                <a:solidFill>
                  <a:srgbClr val="003300"/>
                </a:solidFill>
              </a:rPr>
              <a:t> и</a:t>
            </a:r>
            <a:endParaRPr lang="ru-RU" sz="5400" b="1" dirty="0">
              <a:solidFill>
                <a:srgbClr val="0033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2174" y="3857628"/>
            <a:ext cx="33625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 smtClean="0">
                <a:solidFill>
                  <a:srgbClr val="003300"/>
                </a:solidFill>
              </a:rPr>
              <a:t>у</a:t>
            </a:r>
            <a:r>
              <a:rPr lang="ru-RU" sz="5400" b="1" dirty="0" err="1" smtClean="0">
                <a:solidFill>
                  <a:schemeClr val="bg1"/>
                </a:solidFill>
              </a:rPr>
              <a:t>-</a:t>
            </a:r>
            <a:r>
              <a:rPr lang="ru-RU" sz="5400" b="1" dirty="0" err="1" smtClean="0">
                <a:solidFill>
                  <a:srgbClr val="003300"/>
                </a:solidFill>
              </a:rPr>
              <a:t>к</a:t>
            </a:r>
            <a:r>
              <a:rPr lang="ru-RU" sz="5400" b="1" dirty="0" smtClean="0">
                <a:solidFill>
                  <a:srgbClr val="003300"/>
                </a:solidFill>
              </a:rPr>
              <a:t> а </a:t>
            </a:r>
            <a:r>
              <a:rPr lang="ru-RU" sz="5400" b="1" dirty="0" err="1" smtClean="0">
                <a:solidFill>
                  <a:srgbClr val="003300"/>
                </a:solidFill>
              </a:rPr>
              <a:t>з</a:t>
            </a:r>
            <a:r>
              <a:rPr lang="ru-RU" sz="5400" b="1" dirty="0" err="1" smtClean="0">
                <a:solidFill>
                  <a:schemeClr val="bg1"/>
                </a:solidFill>
              </a:rPr>
              <a:t>-</a:t>
            </a:r>
            <a:r>
              <a:rPr lang="ru-RU" sz="5400" b="1" dirty="0" err="1" smtClean="0">
                <a:solidFill>
                  <a:srgbClr val="003300"/>
                </a:solidFill>
              </a:rPr>
              <a:t>к</a:t>
            </a:r>
            <a:r>
              <a:rPr lang="ru-RU" sz="5400" b="1" dirty="0" smtClean="0">
                <a:solidFill>
                  <a:srgbClr val="003300"/>
                </a:solidFill>
              </a:rPr>
              <a:t> а</a:t>
            </a:r>
            <a:endParaRPr lang="ru-RU" sz="5400" b="1" dirty="0">
              <a:solidFill>
                <a:srgbClr val="003300"/>
              </a:solidFill>
            </a:endParaRPr>
          </a:p>
        </p:txBody>
      </p:sp>
      <p:pic>
        <p:nvPicPr>
          <p:cNvPr id="20" name="Рисунок 19" descr="Труба 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4857760"/>
            <a:ext cx="3486150" cy="1619250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21" name="Стрелка влево 20"/>
          <p:cNvSpPr/>
          <p:nvPr/>
        </p:nvSpPr>
        <p:spPr>
          <a:xfrm>
            <a:off x="3714744" y="3286124"/>
            <a:ext cx="714380" cy="428628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лево 21"/>
          <p:cNvSpPr/>
          <p:nvPr/>
        </p:nvSpPr>
        <p:spPr>
          <a:xfrm>
            <a:off x="3714744" y="4143380"/>
            <a:ext cx="714380" cy="428628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15370" cy="868346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Раздели слова на слоги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Управляющая кнопка: возврат 23">
            <a:hlinkClick r:id="rId4" action="ppaction://hlinksldjump" highlightClick="1"/>
          </p:cNvPr>
          <p:cNvSpPr/>
          <p:nvPr/>
        </p:nvSpPr>
        <p:spPr>
          <a:xfrm>
            <a:off x="8643966" y="6429396"/>
            <a:ext cx="500034" cy="428604"/>
          </a:xfrm>
          <a:prstGeom prst="actionButtonReturn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48148E-6 L 3.05556E-6 0.29074 C 3.05556E-6 0.42106 0.14132 0.58194 0.25642 0.58194 L 0.51337 0.58194 " pathEditMode="relative" rAng="0" ptsTypes="FfFF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" y="2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337 0.58194 C 0.58612 0.61366 0.65938 0.64583 0.66754 0.54815 C 0.67553 0.45093 0.58004 0.09028 0.5625 -0.00093 " pathEditMode="relative" rAng="-527570" ptsTypes="aaA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-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3.05556E-6 0.23357 C 3.05556E-6 0.33843 0.16319 0.46736 0.296 0.46736 L 0.59218 0.46736 " pathEditMode="relative" rAng="0" ptsTypes="FfFF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" y="2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9219 0.46729 C 0.63559 0.4911 0.679 0.51515 0.67448 0.43723 C 0.66997 0.35954 0.58282 0.07376 0.56459 0.00162 " pathEditMode="relative" rAng="-205282" ptsTypes="aaA">
                                      <p:cBhvr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" y="-2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3526E-6 L 3.05556E-6 0.17619 C 3.05556E-6 0.25526 0.1783 0.3526 0.32361 0.3526 L 0.64722 0.3526 " pathEditMode="relative" rAng="0" ptsTypes="FfFF">
                                      <p:cBhvr>
                                        <p:cTn id="5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" y="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4722 0.3526 L 0.56857 -0.0041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-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61 -0.01018 L -0.02361 0.09861 C -0.02361 0.14723 0.14601 0.20741 0.2842 0.20741 L 0.59219 0.20741 " pathEditMode="relative" rAng="0" ptsTypes="FfFF">
                                      <p:cBhvr>
                                        <p:cTn id="6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" y="1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7656 0.26782 L 0.56476 -0.00394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-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  <p:bldP spid="17" grpId="0" animBg="1"/>
      <p:bldP spid="17" grpId="1" animBg="1"/>
      <p:bldP spid="17" grpId="2" animBg="1"/>
      <p:bldP spid="9" grpId="1"/>
      <p:bldP spid="9" grpId="2"/>
      <p:bldP spid="10" grpId="1"/>
      <p:bldP spid="10" grpId="2"/>
      <p:bldP spid="11" grpId="1"/>
      <p:bldP spid="11" grpId="2"/>
      <p:bldP spid="12" grpId="1"/>
      <p:bldP spid="12" grpId="2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00562" y="0"/>
            <a:ext cx="4643438" cy="685800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лево 13"/>
          <p:cNvSpPr/>
          <p:nvPr/>
        </p:nvSpPr>
        <p:spPr>
          <a:xfrm>
            <a:off x="3714744" y="1643050"/>
            <a:ext cx="714380" cy="428628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лево 16"/>
          <p:cNvSpPr/>
          <p:nvPr/>
        </p:nvSpPr>
        <p:spPr>
          <a:xfrm>
            <a:off x="3714744" y="2428868"/>
            <a:ext cx="714380" cy="428628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 descr="Труба 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3240" y="4857760"/>
            <a:ext cx="3486150" cy="161925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357158" y="1285860"/>
            <a:ext cx="3143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3300"/>
                </a:solidFill>
              </a:rPr>
              <a:t>к </a:t>
            </a:r>
            <a:r>
              <a:rPr lang="ru-RU" sz="5400" b="1" dirty="0" err="1" smtClean="0">
                <a:solidFill>
                  <a:srgbClr val="003300"/>
                </a:solidFill>
              </a:rPr>
              <a:t>н</a:t>
            </a:r>
            <a:r>
              <a:rPr lang="ru-RU" sz="5400" b="1" dirty="0" smtClean="0">
                <a:solidFill>
                  <a:srgbClr val="003300"/>
                </a:solidFill>
              </a:rPr>
              <a:t> </a:t>
            </a:r>
            <a:r>
              <a:rPr lang="ru-RU" sz="5400" b="1" dirty="0" err="1" smtClean="0">
                <a:solidFill>
                  <a:srgbClr val="003300"/>
                </a:solidFill>
              </a:rPr>
              <a:t>и</a:t>
            </a:r>
            <a:r>
              <a:rPr lang="ru-RU" sz="5400" b="1" dirty="0" err="1" smtClean="0">
                <a:solidFill>
                  <a:schemeClr val="bg1"/>
                </a:solidFill>
              </a:rPr>
              <a:t>-</a:t>
            </a:r>
            <a:r>
              <a:rPr lang="ru-RU" sz="5400" b="1" dirty="0" err="1" smtClean="0">
                <a:solidFill>
                  <a:srgbClr val="003300"/>
                </a:solidFill>
              </a:rPr>
              <a:t>г</a:t>
            </a:r>
            <a:r>
              <a:rPr lang="ru-RU" sz="5400" b="1" dirty="0" smtClean="0">
                <a:solidFill>
                  <a:srgbClr val="003300"/>
                </a:solidFill>
              </a:rPr>
              <a:t> а</a:t>
            </a:r>
            <a:endParaRPr lang="ru-RU" sz="5400" b="1" dirty="0">
              <a:solidFill>
                <a:srgbClr val="0033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8819" y="2071678"/>
            <a:ext cx="32130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3300"/>
                </a:solidFill>
              </a:rPr>
              <a:t>ч а </a:t>
            </a:r>
            <a:r>
              <a:rPr lang="ru-RU" sz="5400" b="1" dirty="0" err="1" smtClean="0">
                <a:solidFill>
                  <a:srgbClr val="003300"/>
                </a:solidFill>
              </a:rPr>
              <a:t>й</a:t>
            </a:r>
            <a:r>
              <a:rPr lang="ru-RU" sz="5400" b="1" dirty="0" err="1" smtClean="0">
                <a:solidFill>
                  <a:schemeClr val="bg1"/>
                </a:solidFill>
              </a:rPr>
              <a:t>-</a:t>
            </a:r>
            <a:r>
              <a:rPr lang="ru-RU" sz="5400" b="1" dirty="0" err="1" smtClean="0">
                <a:solidFill>
                  <a:srgbClr val="003300"/>
                </a:solidFill>
              </a:rPr>
              <a:t>н</a:t>
            </a:r>
            <a:r>
              <a:rPr lang="ru-RU" sz="5400" b="1" dirty="0" smtClean="0">
                <a:solidFill>
                  <a:srgbClr val="003300"/>
                </a:solidFill>
              </a:rPr>
              <a:t> и к</a:t>
            </a:r>
            <a:endParaRPr lang="ru-RU" sz="5400" b="1" dirty="0">
              <a:solidFill>
                <a:srgbClr val="0033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58" y="2928934"/>
            <a:ext cx="3214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3300"/>
                </a:solidFill>
              </a:rPr>
              <a:t>к о </a:t>
            </a:r>
            <a:r>
              <a:rPr lang="ru-RU" sz="5400" b="1" dirty="0" err="1" smtClean="0">
                <a:solidFill>
                  <a:srgbClr val="003300"/>
                </a:solidFill>
              </a:rPr>
              <a:t>н</a:t>
            </a:r>
            <a:r>
              <a:rPr lang="ru-RU" sz="5400" b="1" dirty="0" smtClean="0">
                <a:solidFill>
                  <a:srgbClr val="003300"/>
                </a:solidFill>
              </a:rPr>
              <a:t> </a:t>
            </a:r>
            <a:r>
              <a:rPr lang="ru-RU" sz="5400" b="1" dirty="0" err="1" smtClean="0">
                <a:solidFill>
                  <a:srgbClr val="003300"/>
                </a:solidFill>
              </a:rPr>
              <a:t>ь</a:t>
            </a:r>
            <a:r>
              <a:rPr lang="ru-RU" sz="5400" b="1" dirty="0" err="1" smtClean="0">
                <a:solidFill>
                  <a:schemeClr val="bg1"/>
                </a:solidFill>
              </a:rPr>
              <a:t>-</a:t>
            </a:r>
            <a:r>
              <a:rPr lang="ru-RU" sz="5400" b="1" dirty="0" err="1" smtClean="0">
                <a:solidFill>
                  <a:srgbClr val="003300"/>
                </a:solidFill>
              </a:rPr>
              <a:t>к</a:t>
            </a:r>
            <a:r>
              <a:rPr lang="ru-RU" sz="5400" b="1" dirty="0" smtClean="0">
                <a:solidFill>
                  <a:srgbClr val="003300"/>
                </a:solidFill>
              </a:rPr>
              <a:t> и</a:t>
            </a:r>
            <a:endParaRPr lang="ru-RU" sz="5400" b="1" dirty="0">
              <a:solidFill>
                <a:srgbClr val="0033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2174" y="3857628"/>
            <a:ext cx="33625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3300"/>
                </a:solidFill>
              </a:rPr>
              <a:t>у к а </a:t>
            </a:r>
            <a:r>
              <a:rPr lang="ru-RU" sz="5400" b="1" dirty="0" err="1" smtClean="0">
                <a:solidFill>
                  <a:srgbClr val="003300"/>
                </a:solidFill>
              </a:rPr>
              <a:t>з</a:t>
            </a:r>
            <a:r>
              <a:rPr lang="ru-RU" sz="5400" b="1" dirty="0" err="1" smtClean="0">
                <a:solidFill>
                  <a:schemeClr val="bg1"/>
                </a:solidFill>
              </a:rPr>
              <a:t>-</a:t>
            </a:r>
            <a:r>
              <a:rPr lang="ru-RU" sz="5400" b="1" dirty="0" err="1" smtClean="0">
                <a:solidFill>
                  <a:srgbClr val="003300"/>
                </a:solidFill>
              </a:rPr>
              <a:t>к</a:t>
            </a:r>
            <a:r>
              <a:rPr lang="ru-RU" sz="5400" b="1" dirty="0" smtClean="0">
                <a:solidFill>
                  <a:srgbClr val="003300"/>
                </a:solidFill>
              </a:rPr>
              <a:t> а</a:t>
            </a:r>
            <a:endParaRPr lang="ru-RU" sz="5400" b="1" dirty="0">
              <a:solidFill>
                <a:srgbClr val="003300"/>
              </a:solidFill>
            </a:endParaRPr>
          </a:p>
        </p:txBody>
      </p:sp>
      <p:pic>
        <p:nvPicPr>
          <p:cNvPr id="20" name="Рисунок 19" descr="Труба 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4857760"/>
            <a:ext cx="3486150" cy="1619250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21" name="Стрелка влево 20"/>
          <p:cNvSpPr/>
          <p:nvPr/>
        </p:nvSpPr>
        <p:spPr>
          <a:xfrm>
            <a:off x="3714744" y="3286124"/>
            <a:ext cx="714380" cy="428628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лево 21"/>
          <p:cNvSpPr/>
          <p:nvPr/>
        </p:nvSpPr>
        <p:spPr>
          <a:xfrm>
            <a:off x="3714744" y="4143380"/>
            <a:ext cx="714380" cy="428628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572560" cy="868346"/>
          </a:xfrm>
        </p:spPr>
        <p:txBody>
          <a:bodyPr>
            <a:noAutofit/>
          </a:bodyPr>
          <a:lstStyle/>
          <a:p>
            <a:r>
              <a:rPr lang="ru-RU" sz="5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Раздели слова для переноса</a:t>
            </a:r>
            <a:r>
              <a:rPr lang="en-US" sz="5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5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Управляющая кнопка: возврат 23">
            <a:hlinkClick r:id="rId4" action="ppaction://hlinksldjump" highlightClick="1"/>
          </p:cNvPr>
          <p:cNvSpPr/>
          <p:nvPr/>
        </p:nvSpPr>
        <p:spPr>
          <a:xfrm>
            <a:off x="8643966" y="6429396"/>
            <a:ext cx="500034" cy="428604"/>
          </a:xfrm>
          <a:prstGeom prst="actionButtonReturn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48148E-6 L 3.05556E-6 0.29074 C 3.05556E-6 0.42106 0.14132 0.58194 0.25642 0.58194 L 0.51337 0.58194 " pathEditMode="relative" rAng="0" ptsTypes="FfFF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" y="2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337 0.58194 C 0.58612 0.61366 0.65938 0.64583 0.66754 0.54815 C 0.67553 0.45093 0.58004 0.09028 0.5625 -0.00093 " pathEditMode="relative" rAng="-527570" ptsTypes="aaA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-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3.05556E-6 0.23357 C 3.05556E-6 0.33843 0.16319 0.46736 0.296 0.46736 L 0.59218 0.46736 " pathEditMode="relative" rAng="0" ptsTypes="FfFF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" y="2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9219 0.46729 C 0.63559 0.4911 0.679 0.51515 0.67448 0.43723 C 0.66997 0.35954 0.58282 0.07376 0.56459 0.00162 " pathEditMode="relative" rAng="-205282" ptsTypes="aaA">
                                      <p:cBhvr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" y="-2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3526E-6 L 3.05556E-6 0.17619 C 3.05556E-6 0.25526 0.1783 0.3526 0.32361 0.3526 L 0.64722 0.3526 " pathEditMode="relative" rAng="0" ptsTypes="FfFF">
                                      <p:cBhvr>
                                        <p:cTn id="5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" y="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4722 0.3526 L 0.56857 -0.0041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-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61 -0.01018 L -0.02361 0.09861 C -0.02361 0.14723 0.14601 0.20741 0.2842 0.20741 L 0.59219 0.20741 " pathEditMode="relative" rAng="0" ptsTypes="FfFF">
                                      <p:cBhvr>
                                        <p:cTn id="6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" y="1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7656 0.26782 L 0.56476 -0.00394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-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  <p:bldP spid="17" grpId="0" animBg="1"/>
      <p:bldP spid="17" grpId="1" animBg="1"/>
      <p:bldP spid="17" grpId="2" animBg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00562" y="0"/>
            <a:ext cx="4643438" cy="685800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 descr="Труба 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3240" y="4857760"/>
            <a:ext cx="3486150" cy="161925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357158" y="1285860"/>
            <a:ext cx="37862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3300"/>
                </a:solidFill>
              </a:rPr>
              <a:t>узкий  </a:t>
            </a:r>
            <a:r>
              <a:rPr lang="ru-RU" sz="4800" b="1" i="1" dirty="0" smtClean="0">
                <a:solidFill>
                  <a:schemeClr val="bg1"/>
                </a:solidFill>
              </a:rPr>
              <a:t>прил.</a:t>
            </a:r>
            <a:endParaRPr lang="ru-RU" sz="4800" b="1" i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8819" y="2071678"/>
            <a:ext cx="37845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3300"/>
                </a:solidFill>
              </a:rPr>
              <a:t>солнце   </a:t>
            </a:r>
            <a:r>
              <a:rPr lang="ru-RU" sz="4800" b="1" i="1" dirty="0" smtClean="0">
                <a:solidFill>
                  <a:schemeClr val="bg1"/>
                </a:solidFill>
              </a:rPr>
              <a:t>сущ.</a:t>
            </a:r>
            <a:endParaRPr lang="ru-RU" sz="4800" b="1" i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58" y="2928934"/>
            <a:ext cx="32147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3300"/>
                </a:solidFill>
              </a:rPr>
              <a:t>бегут  </a:t>
            </a:r>
            <a:r>
              <a:rPr lang="ru-RU" sz="4800" b="1" i="1" dirty="0" smtClean="0">
                <a:solidFill>
                  <a:schemeClr val="bg1"/>
                </a:solidFill>
              </a:rPr>
              <a:t>гл.</a:t>
            </a:r>
            <a:endParaRPr lang="ru-RU" sz="4800" b="1" i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2174" y="3857628"/>
            <a:ext cx="33625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3300"/>
                </a:solidFill>
              </a:rPr>
              <a:t>они  </a:t>
            </a:r>
            <a:r>
              <a:rPr lang="ru-RU" sz="4800" b="1" i="1" dirty="0" smtClean="0">
                <a:solidFill>
                  <a:schemeClr val="bg1"/>
                </a:solidFill>
              </a:rPr>
              <a:t>мест.</a:t>
            </a:r>
            <a:endParaRPr lang="ru-RU" sz="4800" b="1" i="1" dirty="0">
              <a:solidFill>
                <a:schemeClr val="bg1"/>
              </a:solidFill>
            </a:endParaRPr>
          </a:p>
        </p:txBody>
      </p:sp>
      <p:pic>
        <p:nvPicPr>
          <p:cNvPr id="20" name="Рисунок 19" descr="Труба 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4857760"/>
            <a:ext cx="3486150" cy="1619250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21" name="Стрелка влево 20"/>
          <p:cNvSpPr/>
          <p:nvPr/>
        </p:nvSpPr>
        <p:spPr>
          <a:xfrm>
            <a:off x="3714744" y="3214686"/>
            <a:ext cx="714380" cy="428628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лево 21"/>
          <p:cNvSpPr/>
          <p:nvPr/>
        </p:nvSpPr>
        <p:spPr>
          <a:xfrm>
            <a:off x="3714744" y="4143380"/>
            <a:ext cx="714380" cy="428628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572560" cy="868346"/>
          </a:xfrm>
        </p:spPr>
        <p:txBody>
          <a:bodyPr>
            <a:noAutofit/>
          </a:bodyPr>
          <a:lstStyle/>
          <a:p>
            <a:r>
              <a:rPr lang="ru-RU" sz="5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Укажи части речи</a:t>
            </a:r>
            <a:r>
              <a:rPr lang="en-US" sz="5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5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Управляющая кнопка: возврат 23">
            <a:hlinkClick r:id="rId4" action="ppaction://hlinksldjump" highlightClick="1"/>
          </p:cNvPr>
          <p:cNvSpPr/>
          <p:nvPr/>
        </p:nvSpPr>
        <p:spPr>
          <a:xfrm>
            <a:off x="8643966" y="6429396"/>
            <a:ext cx="500034" cy="428604"/>
          </a:xfrm>
          <a:prstGeom prst="actionButtonReturn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лево 13"/>
          <p:cNvSpPr/>
          <p:nvPr/>
        </p:nvSpPr>
        <p:spPr>
          <a:xfrm>
            <a:off x="3714744" y="1500174"/>
            <a:ext cx="714380" cy="428628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лево 16"/>
          <p:cNvSpPr/>
          <p:nvPr/>
        </p:nvSpPr>
        <p:spPr>
          <a:xfrm>
            <a:off x="3714744" y="2285992"/>
            <a:ext cx="714380" cy="428628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48148E-6 L 3.05556E-6 0.29074 C 3.05556E-6 0.42106 0.14132 0.58194 0.25642 0.58194 L 0.51337 0.58194 " pathEditMode="relative" rAng="0" ptsTypes="FfFF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" y="2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337 0.58194 C 0.58612 0.61366 0.65938 0.64583 0.66754 0.54815 C 0.67553 0.45093 0.58004 0.09028 0.5625 -0.00093 " pathEditMode="relative" rAng="-527570" ptsTypes="aaA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-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3.05556E-6 0.23357 C 3.05556E-6 0.33843 0.16319 0.46736 0.296 0.46736 L 0.59218 0.46736 " pathEditMode="relative" rAng="0" ptsTypes="FfFF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" y="2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9219 0.46729 C 0.63559 0.4911 0.679 0.51515 0.67448 0.43723 C 0.66997 0.35954 0.58282 0.07376 0.56459 0.00162 " pathEditMode="relative" rAng="-205282" ptsTypes="aaA">
                                      <p:cBhvr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" y="-2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3526E-6 L 3.05556E-6 0.17619 C 3.05556E-6 0.25526 0.1783 0.3526 0.32361 0.3526 L 0.64722 0.3526 " pathEditMode="relative" rAng="0" ptsTypes="FfFF">
                                      <p:cBhvr>
                                        <p:cTn id="5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" y="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4722 0.3526 L 0.56857 -0.0041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-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61 -0.01018 L -0.02361 0.09861 C -0.02361 0.14723 0.14601 0.20741 0.2842 0.20741 L 0.59219 0.20741 " pathEditMode="relative" rAng="0" ptsTypes="FfFF">
                                      <p:cBhvr>
                                        <p:cTn id="6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" y="1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7656 0.26782 L 0.56476 -0.00394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-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4" grpId="0" animBg="1"/>
      <p:bldP spid="14" grpId="0" animBg="1"/>
      <p:bldP spid="14" grpId="1" animBg="1"/>
      <p:bldP spid="14" grpId="2" animBg="1"/>
      <p:bldP spid="17" grpId="0" animBg="1"/>
      <p:bldP spid="17" grpId="1" animBg="1"/>
      <p:bldP spid="17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00562" y="0"/>
            <a:ext cx="4643438" cy="685800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 descr="Труба 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3240" y="4857760"/>
            <a:ext cx="3486150" cy="161925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357158" y="1285860"/>
            <a:ext cx="40005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3300"/>
                </a:solidFill>
              </a:rPr>
              <a:t>сом  </a:t>
            </a:r>
            <a:r>
              <a:rPr lang="ru-RU" sz="4400" b="1" i="1" dirty="0" smtClean="0">
                <a:solidFill>
                  <a:schemeClr val="bg1"/>
                </a:solidFill>
              </a:rPr>
              <a:t>3 </a:t>
            </a:r>
            <a:r>
              <a:rPr lang="ru-RU" sz="4400" b="1" i="1" dirty="0" err="1" smtClean="0">
                <a:solidFill>
                  <a:schemeClr val="bg1"/>
                </a:solidFill>
              </a:rPr>
              <a:t>зв</a:t>
            </a:r>
            <a:r>
              <a:rPr lang="ru-RU" sz="4400" b="1" i="1" dirty="0" smtClean="0">
                <a:solidFill>
                  <a:schemeClr val="bg1"/>
                </a:solidFill>
              </a:rPr>
              <a:t>., 3 б.</a:t>
            </a:r>
            <a:endParaRPr lang="ru-RU" sz="4400" b="1" i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8819" y="2071678"/>
            <a:ext cx="378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3300"/>
                </a:solidFill>
              </a:rPr>
              <a:t>яма   </a:t>
            </a:r>
            <a:r>
              <a:rPr lang="ru-RU" sz="4400" b="1" i="1" dirty="0" smtClean="0">
                <a:solidFill>
                  <a:schemeClr val="bg1"/>
                </a:solidFill>
              </a:rPr>
              <a:t>4 </a:t>
            </a:r>
            <a:r>
              <a:rPr lang="ru-RU" sz="4400" b="1" i="1" dirty="0" err="1" smtClean="0">
                <a:solidFill>
                  <a:schemeClr val="bg1"/>
                </a:solidFill>
              </a:rPr>
              <a:t>зв</a:t>
            </a:r>
            <a:r>
              <a:rPr lang="ru-RU" sz="4400" b="1" i="1" dirty="0" smtClean="0">
                <a:solidFill>
                  <a:schemeClr val="bg1"/>
                </a:solidFill>
              </a:rPr>
              <a:t>., 3 б. </a:t>
            </a:r>
            <a:endParaRPr lang="ru-RU" sz="4400" b="1" i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58" y="2928934"/>
            <a:ext cx="39290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3300"/>
                </a:solidFill>
              </a:rPr>
              <a:t>день  </a:t>
            </a:r>
            <a:r>
              <a:rPr lang="ru-RU" sz="4400" b="1" i="1" dirty="0" smtClean="0">
                <a:solidFill>
                  <a:schemeClr val="bg1"/>
                </a:solidFill>
              </a:rPr>
              <a:t>3 </a:t>
            </a:r>
            <a:r>
              <a:rPr lang="ru-RU" sz="4400" b="1" i="1" dirty="0" err="1" smtClean="0">
                <a:solidFill>
                  <a:schemeClr val="bg1"/>
                </a:solidFill>
              </a:rPr>
              <a:t>зв</a:t>
            </a:r>
            <a:r>
              <a:rPr lang="ru-RU" sz="4400" b="1" i="1" dirty="0" smtClean="0">
                <a:solidFill>
                  <a:schemeClr val="bg1"/>
                </a:solidFill>
              </a:rPr>
              <a:t>., 4 б.</a:t>
            </a:r>
            <a:endParaRPr lang="ru-RU" sz="4400" b="1" i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2174" y="3857628"/>
            <a:ext cx="3719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3300"/>
                </a:solidFill>
              </a:rPr>
              <a:t>чай  </a:t>
            </a:r>
            <a:r>
              <a:rPr lang="ru-RU" sz="4400" b="1" i="1" dirty="0" smtClean="0">
                <a:solidFill>
                  <a:schemeClr val="bg1"/>
                </a:solidFill>
              </a:rPr>
              <a:t>3 </a:t>
            </a:r>
            <a:r>
              <a:rPr lang="ru-RU" sz="4400" b="1" i="1" dirty="0" err="1" smtClean="0">
                <a:solidFill>
                  <a:schemeClr val="bg1"/>
                </a:solidFill>
              </a:rPr>
              <a:t>зв</a:t>
            </a:r>
            <a:r>
              <a:rPr lang="ru-RU" sz="4400" b="1" i="1" dirty="0" smtClean="0">
                <a:solidFill>
                  <a:schemeClr val="bg1"/>
                </a:solidFill>
              </a:rPr>
              <a:t>., 3 б.</a:t>
            </a:r>
            <a:endParaRPr lang="ru-RU" sz="4400" b="1" i="1" dirty="0">
              <a:solidFill>
                <a:schemeClr val="bg1"/>
              </a:solidFill>
            </a:endParaRPr>
          </a:p>
        </p:txBody>
      </p:sp>
      <p:pic>
        <p:nvPicPr>
          <p:cNvPr id="20" name="Рисунок 19" descr="Труба 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4857760"/>
            <a:ext cx="3486150" cy="1619250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572560" cy="868346"/>
          </a:xfrm>
        </p:spPr>
        <p:txBody>
          <a:bodyPr>
            <a:noAutofit/>
          </a:bodyPr>
          <a:lstStyle/>
          <a:p>
            <a:r>
              <a:rPr lang="ru-RU" sz="4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Укажи количество звуков и букв</a:t>
            </a:r>
            <a:r>
              <a:rPr lang="en-US" sz="4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Управляющая кнопка: возврат 23">
            <a:hlinkClick r:id="rId4" action="ppaction://hlinksldjump" highlightClick="1"/>
          </p:cNvPr>
          <p:cNvSpPr/>
          <p:nvPr/>
        </p:nvSpPr>
        <p:spPr>
          <a:xfrm>
            <a:off x="8643966" y="6429396"/>
            <a:ext cx="500034" cy="428604"/>
          </a:xfrm>
          <a:prstGeom prst="actionButtonReturn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лево 16"/>
          <p:cNvSpPr/>
          <p:nvPr/>
        </p:nvSpPr>
        <p:spPr>
          <a:xfrm>
            <a:off x="3714744" y="2285992"/>
            <a:ext cx="714380" cy="428628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лево 13"/>
          <p:cNvSpPr/>
          <p:nvPr/>
        </p:nvSpPr>
        <p:spPr>
          <a:xfrm>
            <a:off x="3714744" y="1500174"/>
            <a:ext cx="714380" cy="428628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лево 20"/>
          <p:cNvSpPr/>
          <p:nvPr/>
        </p:nvSpPr>
        <p:spPr>
          <a:xfrm>
            <a:off x="3714744" y="3214686"/>
            <a:ext cx="714380" cy="428628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лево 21"/>
          <p:cNvSpPr/>
          <p:nvPr/>
        </p:nvSpPr>
        <p:spPr>
          <a:xfrm>
            <a:off x="3714744" y="4143380"/>
            <a:ext cx="714380" cy="428628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48148E-6 L 3.05556E-6 0.29074 C 3.05556E-6 0.42106 0.14132 0.58194 0.25642 0.58194 L 0.51337 0.58194 " pathEditMode="relative" rAng="0" ptsTypes="FfFF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" y="2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337 0.58195 C 0.58768 0.60556 0.66268 0.63009 0.66494 0.53195 C 0.66719 0.43426 0.5507 0.08472 0.52813 -0.00416 " pathEditMode="relative" rAng="-1728294" ptsTypes="aaA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" y="-2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0.00023 L -0.00017 0.23379 C -0.00017 0.33866 0.16302 0.46759 0.29584 0.46759 L 0.59202 0.46759 " pathEditMode="relative" rAng="0" ptsTypes="FfFF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" y="2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9201 0.46759 C 0.63368 0.48889 0.6757 0.50949 0.66493 0.4331 C 0.65521 0.35694 0.5526 0.08125 0.53038 0.01204 " pathEditMode="relative" rAng="-1405409" ptsTypes="aaA">
                                      <p:cBhvr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1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3526E-6 L 3.05556E-6 0.17619 C 3.05556E-6 0.25526 0.1783 0.3526 0.32361 0.3526 L 0.64722 0.3526 " pathEditMode="relative" rAng="0" ptsTypes="FfFF">
                                      <p:cBhvr>
                                        <p:cTn id="5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" y="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2726 0.33078 L 0.53403 0.01828 " pathEditMode="relative" rAng="-1199426" ptsTypes="AA">
                                      <p:cBhvr>
                                        <p:cTn id="5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" y="-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61 -0.01018 L -0.02361 0.09861 C -0.02361 0.14723 0.14601 0.20741 0.2842 0.20741 L 0.59219 0.20741 " pathEditMode="relative" rAng="0" ptsTypes="FfFF">
                                      <p:cBhvr>
                                        <p:cTn id="6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" y="1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8282 0.21504 L 0.53542 0.02083 " pathEditMode="relative" rAng="661260" ptsTypes="AA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" y="-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24" grpId="0" animBg="1"/>
      <p:bldP spid="17" grpId="0" animBg="1"/>
      <p:bldP spid="17" grpId="1" animBg="1"/>
      <p:bldP spid="17" grpId="2" animBg="1"/>
      <p:bldP spid="14" grpId="0" animBg="1"/>
      <p:bldP spid="14" grpId="1" animBg="1"/>
      <p:bldP spid="14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00562" y="0"/>
            <a:ext cx="4643438" cy="6858000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лево 13"/>
          <p:cNvSpPr/>
          <p:nvPr/>
        </p:nvSpPr>
        <p:spPr>
          <a:xfrm>
            <a:off x="3643306" y="1643050"/>
            <a:ext cx="714380" cy="428628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лево 16"/>
          <p:cNvSpPr/>
          <p:nvPr/>
        </p:nvSpPr>
        <p:spPr>
          <a:xfrm>
            <a:off x="3643306" y="2428868"/>
            <a:ext cx="714380" cy="428628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 descr="Труба 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3240" y="4857760"/>
            <a:ext cx="3486150" cy="161925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28596" y="1285860"/>
            <a:ext cx="30718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600" b="1" dirty="0" smtClean="0">
                <a:solidFill>
                  <a:srgbClr val="003300"/>
                </a:solidFill>
              </a:rPr>
              <a:t>весна</a:t>
            </a:r>
            <a:endParaRPr lang="ru-RU" sz="5600" b="1" dirty="0">
              <a:solidFill>
                <a:srgbClr val="0033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2071678"/>
            <a:ext cx="30003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600" b="1" dirty="0" err="1" smtClean="0">
                <a:solidFill>
                  <a:srgbClr val="003300"/>
                </a:solidFill>
              </a:rPr>
              <a:t>сталбы</a:t>
            </a:r>
            <a:endParaRPr lang="ru-RU" sz="5600" b="1" dirty="0">
              <a:solidFill>
                <a:srgbClr val="0033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6" y="2928934"/>
            <a:ext cx="30718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600" b="1" dirty="0" err="1" smtClean="0">
                <a:solidFill>
                  <a:srgbClr val="003300"/>
                </a:solidFill>
              </a:rPr>
              <a:t>леф</a:t>
            </a:r>
            <a:endParaRPr lang="ru-RU" sz="5600" b="1" dirty="0">
              <a:solidFill>
                <a:srgbClr val="0033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596" y="3857628"/>
            <a:ext cx="32861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600" b="1" dirty="0" smtClean="0">
                <a:solidFill>
                  <a:srgbClr val="003300"/>
                </a:solidFill>
              </a:rPr>
              <a:t>шарф</a:t>
            </a:r>
            <a:endParaRPr lang="ru-RU" sz="5600" b="1" dirty="0">
              <a:solidFill>
                <a:srgbClr val="003300"/>
              </a:solidFill>
            </a:endParaRPr>
          </a:p>
        </p:txBody>
      </p:sp>
      <p:sp>
        <p:nvSpPr>
          <p:cNvPr id="21" name="Стрелка влево 20"/>
          <p:cNvSpPr/>
          <p:nvPr/>
        </p:nvSpPr>
        <p:spPr>
          <a:xfrm>
            <a:off x="3643306" y="3286124"/>
            <a:ext cx="714380" cy="428628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лево 21"/>
          <p:cNvSpPr/>
          <p:nvPr/>
        </p:nvSpPr>
        <p:spPr>
          <a:xfrm>
            <a:off x="3643306" y="4143380"/>
            <a:ext cx="714380" cy="428628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15370" cy="868346"/>
          </a:xfrm>
        </p:spPr>
        <p:txBody>
          <a:bodyPr>
            <a:noAutofit/>
          </a:bodyPr>
          <a:lstStyle/>
          <a:p>
            <a:r>
              <a:rPr lang="ru-RU" sz="4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каких словах допущена ошибка</a:t>
            </a:r>
            <a:r>
              <a:rPr lang="en-US" sz="4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41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Управляющая кнопка: возврат 23">
            <a:hlinkClick r:id="rId3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4214810" y="5214950"/>
            <a:ext cx="30718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600" b="1" dirty="0" smtClean="0">
                <a:solidFill>
                  <a:srgbClr val="003300"/>
                </a:solidFill>
              </a:rPr>
              <a:t>весна</a:t>
            </a:r>
            <a:endParaRPr lang="ru-RU" sz="5600" b="1" dirty="0">
              <a:solidFill>
                <a:srgbClr val="0033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214810" y="5143512"/>
            <a:ext cx="30718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600" b="1" dirty="0" smtClean="0">
                <a:solidFill>
                  <a:srgbClr val="003300"/>
                </a:solidFill>
              </a:rPr>
              <a:t>ст</a:t>
            </a:r>
            <a:r>
              <a:rPr lang="ru-RU" sz="5600" b="1" dirty="0" smtClean="0">
                <a:solidFill>
                  <a:schemeClr val="bg1"/>
                </a:solidFill>
              </a:rPr>
              <a:t>о</a:t>
            </a:r>
            <a:r>
              <a:rPr lang="ru-RU" sz="5600" b="1" dirty="0" smtClean="0">
                <a:solidFill>
                  <a:srgbClr val="003300"/>
                </a:solidFill>
              </a:rPr>
              <a:t>лбы</a:t>
            </a:r>
            <a:endParaRPr lang="ru-RU" sz="5600" b="1" dirty="0">
              <a:solidFill>
                <a:srgbClr val="0033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71934" y="5214950"/>
            <a:ext cx="30718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600" b="1" dirty="0" smtClean="0">
                <a:solidFill>
                  <a:srgbClr val="003300"/>
                </a:solidFill>
              </a:rPr>
              <a:t>ле</a:t>
            </a:r>
            <a:r>
              <a:rPr lang="ru-RU" sz="5600" b="1" dirty="0" smtClean="0">
                <a:solidFill>
                  <a:schemeClr val="bg1"/>
                </a:solidFill>
              </a:rPr>
              <a:t>в</a:t>
            </a:r>
            <a:endParaRPr lang="ru-RU" sz="5600" b="1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86248" y="5214950"/>
            <a:ext cx="30718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600" b="1" dirty="0" smtClean="0">
                <a:solidFill>
                  <a:srgbClr val="003300"/>
                </a:solidFill>
              </a:rPr>
              <a:t>шарф</a:t>
            </a:r>
            <a:endParaRPr lang="ru-RU" sz="5600" b="1" dirty="0">
              <a:solidFill>
                <a:schemeClr val="bg1"/>
              </a:solidFill>
            </a:endParaRPr>
          </a:p>
        </p:txBody>
      </p:sp>
      <p:pic>
        <p:nvPicPr>
          <p:cNvPr id="20" name="Рисунок 19" descr="Труба 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43240" y="4857760"/>
            <a:ext cx="3486150" cy="1619250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63 -0.00625 L -0.03663 0.28311 C -0.03663 0.41274 0.08733 0.57292 0.18837 0.57292 L 0.41406 0.57292 " pathEditMode="relative" rAng="0" ptsTypes="FfFF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" y="2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201 -0.00069 C 0.2158 0.02824 0.29097 0.05695 0.27986 -0.03287 C 0.26875 -0.12245 0.10677 -0.45463 0.07292 -0.53819 " pathEditMode="relative" rAng="-671563" ptsTypes="aaA">
                                      <p:cBhvr>
                                        <p:cTn id="2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" y="-2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22222E-6 L 2.5E-6 0.23217 C 2.5E-6 0.33634 0.10989 0.46458 0.19948 0.46458 L 0.3993 0.46458 " pathEditMode="relative" rAng="0" ptsTypes="FfFF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2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934 0.01459 C 0.2217 0.02524 0.31615 0.0375 0.30677 -0.03518 C 0.29809 -0.10717 0.11059 -0.35347 0.0717 -0.4162 " pathEditMode="relative" rAng="-752351" ptsTypes="aaA">
                                      <p:cBhvr>
                                        <p:cTn id="4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" y="-2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22222E-6 L 3.05556E-6 0.16967 C 3.05556E-6 0.24583 0.11545 0.33958 0.20955 0.33958 L 0.41909 0.33958 " pathEditMode="relative" rAng="0" ptsTypes="FfFF">
                                      <p:cBhvr>
                                        <p:cTn id="6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" y="1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9 0.01042 C 0.20296 0.01759 0.279 0.02824 0.27171 -0.0294 C 0.26667 -0.08333 0.1165 -0.27014 0.08664 -0.31759 " pathEditMode="relative" rAng="-734877" ptsTypes="aaA">
                                      <p:cBhvr>
                                        <p:cTn id="6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" y="-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7.40741E-7 L -1.38889E-6 0.10718 C -1.38889E-6 0.15486 0.11649 0.21435 0.21146 0.21435 L 0.42309 0.21435 " pathEditMode="relative" rAng="0" ptsTypes="FfFF">
                                      <p:cBhvr>
                                        <p:cTn id="8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" y="1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535 0.0007 C 0.15035 0.00857 0.22761 0.01597 0.22674 -0.01944 C 0.22674 -0.05301 0.09445 -0.17523 0.0691 -0.20393 " pathEditMode="relative" rAng="-367769" ptsTypes="aaA">
                                      <p:cBhvr>
                                        <p:cTn id="9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" y="-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  <p:bldP spid="17" grpId="0" animBg="1"/>
      <p:bldP spid="17" grpId="1" animBg="1"/>
      <p:bldP spid="17" grpId="2" animBg="1"/>
      <p:bldP spid="9" grpId="0"/>
      <p:bldP spid="9" grpId="2"/>
      <p:bldP spid="10" grpId="0"/>
      <p:bldP spid="10" grpId="1"/>
      <p:bldP spid="11" grpId="0"/>
      <p:bldP spid="11" grpId="1"/>
      <p:bldP spid="12" grpId="0"/>
      <p:bldP spid="12" grpId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4" grpId="0" animBg="1"/>
      <p:bldP spid="25" grpId="0"/>
      <p:bldP spid="25" grpId="1"/>
      <p:bldP spid="26" grpId="0"/>
      <p:bldP spid="26" grpId="1"/>
      <p:bldP spid="27" grpId="0"/>
      <p:bldP spid="27" grpId="1"/>
      <p:bldP spid="30" grpId="0"/>
      <p:bldP spid="30" grpId="1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</TotalTime>
  <Words>158</Words>
  <Application>Microsoft Office PowerPoint</Application>
  <PresentationFormat>Экран (4:3)</PresentationFormat>
  <Paragraphs>48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Тема Office</vt:lpstr>
      <vt:lpstr>Аспект</vt:lpstr>
      <vt:lpstr>Технологический прием «Труба»</vt:lpstr>
      <vt:lpstr>Варианты приема</vt:lpstr>
      <vt:lpstr>Вставьте пропущенные буквы:</vt:lpstr>
      <vt:lpstr>Раздели слова на слоги:</vt:lpstr>
      <vt:lpstr>Раздели слова для переноса:</vt:lpstr>
      <vt:lpstr>Укажи части речи:</vt:lpstr>
      <vt:lpstr>Укажи количество звуков и букв:</vt:lpstr>
      <vt:lpstr>В каких словах допущена ошибка?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metodist</dc:creator>
  <cp:lastModifiedBy>metodist</cp:lastModifiedBy>
  <cp:revision>76</cp:revision>
  <dcterms:created xsi:type="dcterms:W3CDTF">2010-05-03T02:34:30Z</dcterms:created>
  <dcterms:modified xsi:type="dcterms:W3CDTF">2010-05-03T15:23:30Z</dcterms:modified>
</cp:coreProperties>
</file>