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6" r:id="rId2"/>
    <p:sldId id="301" r:id="rId3"/>
    <p:sldId id="291" r:id="rId4"/>
    <p:sldId id="313" r:id="rId5"/>
    <p:sldId id="276" r:id="rId6"/>
    <p:sldId id="293" r:id="rId7"/>
    <p:sldId id="259" r:id="rId8"/>
    <p:sldId id="289" r:id="rId9"/>
    <p:sldId id="306" r:id="rId10"/>
    <p:sldId id="307" r:id="rId11"/>
    <p:sldId id="308" r:id="rId12"/>
    <p:sldId id="309" r:id="rId13"/>
    <p:sldId id="310" r:id="rId14"/>
    <p:sldId id="311" r:id="rId15"/>
    <p:sldId id="312" r:id="rId16"/>
    <p:sldId id="287" r:id="rId17"/>
    <p:sldId id="295" r:id="rId18"/>
    <p:sldId id="314" r:id="rId19"/>
    <p:sldId id="315" r:id="rId20"/>
    <p:sldId id="316" r:id="rId21"/>
    <p:sldId id="317" r:id="rId22"/>
    <p:sldId id="318" r:id="rId23"/>
    <p:sldId id="319" r:id="rId24"/>
    <p:sldId id="320" r:id="rId25"/>
    <p:sldId id="321" r:id="rId26"/>
    <p:sldId id="322" r:id="rId27"/>
    <p:sldId id="323" r:id="rId28"/>
    <p:sldId id="324" r:id="rId29"/>
    <p:sldId id="334" r:id="rId30"/>
    <p:sldId id="335" r:id="rId31"/>
    <p:sldId id="292" r:id="rId32"/>
    <p:sldId id="296" r:id="rId33"/>
    <p:sldId id="325" r:id="rId34"/>
    <p:sldId id="326" r:id="rId35"/>
    <p:sldId id="327" r:id="rId36"/>
    <p:sldId id="328" r:id="rId37"/>
    <p:sldId id="329" r:id="rId38"/>
    <p:sldId id="330" r:id="rId39"/>
    <p:sldId id="331" r:id="rId40"/>
    <p:sldId id="332" r:id="rId41"/>
    <p:sldId id="333" r:id="rId42"/>
    <p:sldId id="267" r:id="rId43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208F"/>
    <a:srgbClr val="211E54"/>
    <a:srgbClr val="F4E59C"/>
    <a:srgbClr val="DDDDDD"/>
    <a:srgbClr val="B2B2B2"/>
    <a:srgbClr val="D476D6"/>
    <a:srgbClr val="00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379" autoAdjust="0"/>
    <p:restoredTop sz="94660"/>
  </p:normalViewPr>
  <p:slideViewPr>
    <p:cSldViewPr>
      <p:cViewPr>
        <p:scale>
          <a:sx n="67" d="100"/>
          <a:sy n="67" d="100"/>
        </p:scale>
        <p:origin x="-1224" y="-90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 bwMode="ltGray"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 bwMode="gray">
          <a:xfrm>
            <a:off x="3886200" y="3124200"/>
            <a:ext cx="5257800" cy="838200"/>
          </a:xfrm>
        </p:spPr>
        <p:txBody>
          <a:bodyPr/>
          <a:lstStyle>
            <a:lvl1pPr algn="l">
              <a:defRPr sz="40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 bwMode="white">
          <a:xfrm>
            <a:off x="3962400" y="3810000"/>
            <a:ext cx="5181600" cy="457200"/>
          </a:xfrm>
        </p:spPr>
        <p:txBody>
          <a:bodyPr/>
          <a:lstStyle>
            <a:lvl1pPr marL="0" indent="0">
              <a:buFont typeface="Wingdings" pitchFamily="2" charset="2"/>
              <a:buNone/>
              <a:defRPr sz="20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dt" sz="half" idx="2"/>
          </p:nvPr>
        </p:nvSpPr>
        <p:spPr bwMode="gray">
          <a:xfrm>
            <a:off x="457200" y="6610350"/>
            <a:ext cx="2133600" cy="1714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sldNum" sz="quarter" idx="4"/>
          </p:nvPr>
        </p:nvSpPr>
        <p:spPr bwMode="gray">
          <a:xfrm>
            <a:off x="6553200" y="6610350"/>
            <a:ext cx="2133600" cy="171450"/>
          </a:xfrm>
        </p:spPr>
        <p:txBody>
          <a:bodyPr/>
          <a:lstStyle>
            <a:lvl1pPr>
              <a:defRPr/>
            </a:lvl1pPr>
          </a:lstStyle>
          <a:p>
            <a:fld id="{B495C311-F9AE-494D-A08C-A44751F3B782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3092" name="Text Box 20"/>
          <p:cNvSpPr txBox="1">
            <a:spLocks noChangeArrowheads="1"/>
          </p:cNvSpPr>
          <p:nvPr/>
        </p:nvSpPr>
        <p:spPr bwMode="gray">
          <a:xfrm>
            <a:off x="7391400" y="6096000"/>
            <a:ext cx="13843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2800" b="1" i="1">
                <a:solidFill>
                  <a:schemeClr val="tx2"/>
                </a:solidFill>
              </a:rPr>
              <a:t>LOGO</a:t>
            </a:r>
          </a:p>
        </p:txBody>
      </p:sp>
      <p:sp>
        <p:nvSpPr>
          <p:cNvPr id="3093" name="Text Box 21"/>
          <p:cNvSpPr txBox="1">
            <a:spLocks noChangeArrowheads="1"/>
          </p:cNvSpPr>
          <p:nvPr/>
        </p:nvSpPr>
        <p:spPr bwMode="gray">
          <a:xfrm>
            <a:off x="5486400" y="304800"/>
            <a:ext cx="32766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/>
            <a:r>
              <a:rPr lang="en-US" sz="1600" b="1">
                <a:solidFill>
                  <a:schemeClr val="bg2"/>
                </a:solidFill>
              </a:rPr>
              <a:t>“ Add your company slogan ”</a:t>
            </a:r>
          </a:p>
        </p:txBody>
      </p:sp>
      <p:pic>
        <p:nvPicPr>
          <p:cNvPr id="3097" name="Picture 25" descr="cub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600" y="838200"/>
            <a:ext cx="3638550" cy="58293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1A83E3E-3192-4B84-85B2-E22F190D79CD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381000"/>
            <a:ext cx="2057400" cy="60198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019800" cy="60198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C0E6338-4DE4-454B-88F2-5C5B48F9E99C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A8C556C-B673-4ADF-AAAC-E5BDC24E5BA3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21EB482-35F6-416E-B3B0-9657134462E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219200"/>
            <a:ext cx="4038600" cy="5181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219200"/>
            <a:ext cx="4038600" cy="5181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1C55851-145F-44A7-BC0F-95820811AD37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8170B49-F59A-442A-B29A-D6D48918D231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98AF272-E6C1-4A6F-A393-32EA3D96F524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57AA40B-09F9-4D25-A9D6-B987FB2FA387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A512108-872F-4DEB-9427-DFB68F288CE8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6BE9EFC-2C86-4AD8-B333-6C43D460B870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1" name="Rectangle 27"/>
          <p:cNvSpPr>
            <a:spLocks noChangeArrowheads="1"/>
          </p:cNvSpPr>
          <p:nvPr/>
        </p:nvSpPr>
        <p:spPr bwMode="gray">
          <a:xfrm>
            <a:off x="0" y="381000"/>
            <a:ext cx="9144000" cy="609600"/>
          </a:xfrm>
          <a:prstGeom prst="rect">
            <a:avLst/>
          </a:prstGeom>
          <a:gradFill rotWithShape="1">
            <a:gsLst>
              <a:gs pos="0">
                <a:schemeClr val="accent2"/>
              </a:gs>
              <a:gs pos="100000">
                <a:schemeClr val="accent1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pic>
        <p:nvPicPr>
          <p:cNvPr id="1052" name="Picture 28" descr="p12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7162800" y="152400"/>
            <a:ext cx="1371600" cy="1981200"/>
          </a:xfrm>
          <a:prstGeom prst="rect">
            <a:avLst/>
          </a:prstGeom>
          <a:noFill/>
        </p:spPr>
      </p:pic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white">
          <a:xfrm>
            <a:off x="457200" y="381000"/>
            <a:ext cx="6629400" cy="563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553200"/>
            <a:ext cx="21336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553200"/>
            <a:ext cx="28956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553200"/>
            <a:ext cx="21336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35E211AC-E072-44D8-A19F-9A7A1451595E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219200"/>
            <a:ext cx="8229600" cy="518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r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+mj-lt"/>
          <a:ea typeface="+mj-ea"/>
          <a:cs typeface="+mj-cs"/>
        </a:defRPr>
      </a:lvl1pPr>
      <a:lvl2pPr algn="r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Arial" charset="0"/>
        </a:defRPr>
      </a:lvl2pPr>
      <a:lvl3pPr algn="r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Arial" charset="0"/>
        </a:defRPr>
      </a:lvl3pPr>
      <a:lvl4pPr algn="r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Arial" charset="0"/>
        </a:defRPr>
      </a:lvl4pPr>
      <a:lvl5pPr algn="r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Arial" charset="0"/>
        </a:defRPr>
      </a:lvl5pPr>
      <a:lvl6pPr marL="457200" algn="r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Arial" charset="0"/>
        </a:defRPr>
      </a:lvl6pPr>
      <a:lvl7pPr marL="914400" algn="r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Arial" charset="0"/>
        </a:defRPr>
      </a:lvl7pPr>
      <a:lvl8pPr marL="1371600" algn="r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Arial" charset="0"/>
        </a:defRPr>
      </a:lvl8pPr>
      <a:lvl9pPr marL="1828800" algn="r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SzPct val="115000"/>
        <a:buFont typeface="Wingdings" pitchFamily="2" charset="2"/>
        <a:buChar char="§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6" name="Rectangle 4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ru-RU" sz="3600" dirty="0" smtClean="0"/>
              <a:t>Единый орфографический режим </a:t>
            </a:r>
            <a:endParaRPr lang="en-US" sz="3600" dirty="0"/>
          </a:p>
        </p:txBody>
      </p:sp>
      <p:sp>
        <p:nvSpPr>
          <p:cNvPr id="59397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4643438" y="5072074"/>
            <a:ext cx="5181600" cy="457200"/>
          </a:xfrm>
        </p:spPr>
        <p:txBody>
          <a:bodyPr/>
          <a:lstStyle/>
          <a:p>
            <a:pPr algn="ctr"/>
            <a:r>
              <a:rPr lang="ru-RU" dirty="0" smtClean="0"/>
              <a:t>Андреева А.В</a:t>
            </a:r>
            <a:r>
              <a:rPr lang="ru-RU" dirty="0" smtClean="0"/>
              <a:t>., </a:t>
            </a:r>
          </a:p>
          <a:p>
            <a:pPr algn="ctr"/>
            <a:r>
              <a:rPr lang="ru-RU" dirty="0" smtClean="0"/>
              <a:t>руководитель МО учителей гуманитарного цикла</a:t>
            </a:r>
            <a:endParaRPr lang="en-US" dirty="0"/>
          </a:p>
        </p:txBody>
      </p:sp>
      <p:sp>
        <p:nvSpPr>
          <p:cNvPr id="5" name="Овал 4"/>
          <p:cNvSpPr/>
          <p:nvPr/>
        </p:nvSpPr>
        <p:spPr>
          <a:xfrm>
            <a:off x="5643570" y="214290"/>
            <a:ext cx="3143272" cy="571504"/>
          </a:xfrm>
          <a:prstGeom prst="ellipse">
            <a:avLst/>
          </a:prstGeom>
          <a:solidFill>
            <a:schemeClr val="bg1"/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Овал 5"/>
          <p:cNvSpPr/>
          <p:nvPr/>
        </p:nvSpPr>
        <p:spPr>
          <a:xfrm>
            <a:off x="7215206" y="6143644"/>
            <a:ext cx="1643074" cy="428628"/>
          </a:xfrm>
          <a:prstGeom prst="ellipse">
            <a:avLst/>
          </a:prstGeom>
          <a:solidFill>
            <a:schemeClr val="bg1"/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381000"/>
            <a:ext cx="7572396" cy="563563"/>
          </a:xfrm>
        </p:spPr>
        <p:txBody>
          <a:bodyPr/>
          <a:lstStyle/>
          <a:p>
            <a:pPr algn="ctr"/>
            <a:r>
              <a:rPr lang="ru-RU" dirty="0" smtClean="0"/>
              <a:t>Оформление письменных работ по русскому языку</a:t>
            </a:r>
            <a:r>
              <a:rPr lang="en-US" dirty="0" smtClean="0"/>
              <a:t> </a:t>
            </a:r>
            <a:endParaRPr lang="en-US" sz="1800" dirty="0"/>
          </a:p>
        </p:txBody>
      </p:sp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357158" y="1428736"/>
            <a:ext cx="8358246" cy="1306513"/>
            <a:chOff x="1104" y="1200"/>
            <a:chExt cx="3504" cy="823"/>
          </a:xfrm>
        </p:grpSpPr>
        <p:sp>
          <p:nvSpPr>
            <p:cNvPr id="63492" name="AutoShape 4"/>
            <p:cNvSpPr>
              <a:spLocks noChangeArrowheads="1"/>
            </p:cNvSpPr>
            <p:nvPr/>
          </p:nvSpPr>
          <p:spPr bwMode="gray">
            <a:xfrm>
              <a:off x="1104" y="1200"/>
              <a:ext cx="3504" cy="823"/>
            </a:xfrm>
            <a:prstGeom prst="roundRect">
              <a:avLst>
                <a:gd name="adj" fmla="val 10889"/>
              </a:avLst>
            </a:prstGeom>
            <a:gradFill rotWithShape="1">
              <a:gsLst>
                <a:gs pos="0">
                  <a:srgbClr val="DDDDDD">
                    <a:gamma/>
                    <a:tint val="51373"/>
                    <a:invGamma/>
                  </a:srgbClr>
                </a:gs>
                <a:gs pos="100000">
                  <a:srgbClr val="DDDDDD"/>
                </a:gs>
              </a:gsLst>
              <a:lin ang="2700000" scaled="1"/>
            </a:gradFill>
            <a:ln w="38100">
              <a:solidFill>
                <a:srgbClr val="FFFFFF"/>
              </a:solidFill>
              <a:round/>
              <a:headEnd/>
              <a:tailEnd/>
            </a:ln>
            <a:effectLst>
              <a:outerShdw dist="135003" dir="2928844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3493" name="AutoShape 5"/>
            <p:cNvSpPr>
              <a:spLocks noChangeArrowheads="1"/>
            </p:cNvSpPr>
            <p:nvPr/>
          </p:nvSpPr>
          <p:spPr bwMode="gray">
            <a:xfrm>
              <a:off x="1181" y="1276"/>
              <a:ext cx="522" cy="673"/>
            </a:xfrm>
            <a:prstGeom prst="roundRect">
              <a:avLst>
                <a:gd name="adj" fmla="val 11921"/>
              </a:avLst>
            </a:prstGeom>
            <a:gradFill rotWithShape="1">
              <a:gsLst>
                <a:gs pos="0">
                  <a:srgbClr val="0066CC"/>
                </a:gs>
                <a:gs pos="100000">
                  <a:srgbClr val="0066CC">
                    <a:gamma/>
                    <a:shade val="69804"/>
                    <a:invGamma/>
                  </a:srgbClr>
                </a:gs>
              </a:gsLst>
              <a:lin ang="5400000" scaled="1"/>
            </a:gradFill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3494" name="Freeform 6"/>
            <p:cNvSpPr>
              <a:spLocks/>
            </p:cNvSpPr>
            <p:nvPr/>
          </p:nvSpPr>
          <p:spPr bwMode="gray">
            <a:xfrm>
              <a:off x="1223" y="1319"/>
              <a:ext cx="337" cy="337"/>
            </a:xfrm>
            <a:custGeom>
              <a:avLst/>
              <a:gdLst/>
              <a:ahLst/>
              <a:cxnLst>
                <a:cxn ang="0">
                  <a:pos x="118" y="0"/>
                </a:cxn>
                <a:cxn ang="0">
                  <a:pos x="0" y="118"/>
                </a:cxn>
                <a:cxn ang="0">
                  <a:pos x="0" y="589"/>
                </a:cxn>
                <a:cxn ang="0">
                  <a:pos x="161" y="174"/>
                </a:cxn>
                <a:cxn ang="0">
                  <a:pos x="589" y="0"/>
                </a:cxn>
                <a:cxn ang="0">
                  <a:pos x="118" y="0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rgbClr val="0066CC">
                    <a:gamma/>
                    <a:tint val="54510"/>
                    <a:invGamma/>
                  </a:srgbClr>
                </a:gs>
                <a:gs pos="50000">
                  <a:srgbClr val="0066CC">
                    <a:alpha val="0"/>
                  </a:srgbClr>
                </a:gs>
                <a:gs pos="100000">
                  <a:srgbClr val="0066CC">
                    <a:gamma/>
                    <a:tint val="54510"/>
                    <a:invGamma/>
                  </a:srgbClr>
                </a:gs>
              </a:gsLst>
              <a:lin ang="27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3495" name="Text Box 7"/>
            <p:cNvSpPr txBox="1">
              <a:spLocks noChangeArrowheads="1"/>
            </p:cNvSpPr>
            <p:nvPr/>
          </p:nvSpPr>
          <p:spPr bwMode="gray">
            <a:xfrm>
              <a:off x="1344" y="1440"/>
              <a:ext cx="161" cy="33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ru-RU" sz="2800" dirty="0" smtClea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7</a:t>
              </a:r>
              <a:endParaRPr lang="en-US" sz="28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63496" name="Text Box 8"/>
            <p:cNvSpPr txBox="1">
              <a:spLocks noChangeArrowheads="1"/>
            </p:cNvSpPr>
            <p:nvPr/>
          </p:nvSpPr>
          <p:spPr bwMode="gray">
            <a:xfrm>
              <a:off x="1823" y="1395"/>
              <a:ext cx="2701" cy="252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eaLnBrk="0" hangingPunct="0"/>
              <a:r>
                <a:rPr lang="ru-RU" sz="2000" b="1" dirty="0" smtClean="0">
                  <a:solidFill>
                    <a:srgbClr val="000000"/>
                  </a:solidFill>
                </a:rPr>
                <a:t>Использование правил переноса обязательно </a:t>
              </a:r>
              <a:endParaRPr lang="en-US" sz="2000" dirty="0">
                <a:solidFill>
                  <a:srgbClr val="000000"/>
                </a:solidFill>
              </a:endParaRPr>
            </a:p>
          </p:txBody>
        </p:sp>
      </p:grpSp>
      <p:grpSp>
        <p:nvGrpSpPr>
          <p:cNvPr id="3" name="Group 9"/>
          <p:cNvGrpSpPr>
            <a:grpSpLocks/>
          </p:cNvGrpSpPr>
          <p:nvPr/>
        </p:nvGrpSpPr>
        <p:grpSpPr bwMode="auto">
          <a:xfrm>
            <a:off x="357158" y="3000372"/>
            <a:ext cx="8286808" cy="1306512"/>
            <a:chOff x="1104" y="2109"/>
            <a:chExt cx="3504" cy="823"/>
          </a:xfrm>
        </p:grpSpPr>
        <p:sp>
          <p:nvSpPr>
            <p:cNvPr id="63498" name="AutoShape 10"/>
            <p:cNvSpPr>
              <a:spLocks noChangeArrowheads="1"/>
            </p:cNvSpPr>
            <p:nvPr/>
          </p:nvSpPr>
          <p:spPr bwMode="gray">
            <a:xfrm>
              <a:off x="1104" y="2109"/>
              <a:ext cx="3504" cy="823"/>
            </a:xfrm>
            <a:prstGeom prst="roundRect">
              <a:avLst>
                <a:gd name="adj" fmla="val 10889"/>
              </a:avLst>
            </a:prstGeom>
            <a:gradFill rotWithShape="1">
              <a:gsLst>
                <a:gs pos="0">
                  <a:srgbClr val="DDDDDD">
                    <a:gamma/>
                    <a:tint val="51373"/>
                    <a:invGamma/>
                  </a:srgbClr>
                </a:gs>
                <a:gs pos="100000">
                  <a:srgbClr val="DDDDDD"/>
                </a:gs>
              </a:gsLst>
              <a:lin ang="2700000" scaled="1"/>
            </a:gradFill>
            <a:ln w="38100">
              <a:solidFill>
                <a:srgbClr val="FFFFFF"/>
              </a:solidFill>
              <a:round/>
              <a:headEnd/>
              <a:tailEnd/>
            </a:ln>
            <a:effectLst>
              <a:outerShdw dist="135003" dir="2928844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3499" name="AutoShape 11"/>
            <p:cNvSpPr>
              <a:spLocks noChangeArrowheads="1"/>
            </p:cNvSpPr>
            <p:nvPr/>
          </p:nvSpPr>
          <p:spPr bwMode="gray">
            <a:xfrm>
              <a:off x="1181" y="2185"/>
              <a:ext cx="497" cy="673"/>
            </a:xfrm>
            <a:prstGeom prst="roundRect">
              <a:avLst>
                <a:gd name="adj" fmla="val 11921"/>
              </a:avLst>
            </a:prstGeom>
            <a:gradFill rotWithShape="1">
              <a:gsLst>
                <a:gs pos="0">
                  <a:srgbClr val="009999"/>
                </a:gs>
                <a:gs pos="100000">
                  <a:srgbClr val="009999">
                    <a:gamma/>
                    <a:shade val="69804"/>
                    <a:invGamma/>
                  </a:srgbClr>
                </a:gs>
              </a:gsLst>
              <a:lin ang="5400000" scaled="1"/>
            </a:gradFill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3500" name="Freeform 12"/>
            <p:cNvSpPr>
              <a:spLocks/>
            </p:cNvSpPr>
            <p:nvPr/>
          </p:nvSpPr>
          <p:spPr bwMode="gray">
            <a:xfrm>
              <a:off x="1223" y="2228"/>
              <a:ext cx="337" cy="337"/>
            </a:xfrm>
            <a:custGeom>
              <a:avLst/>
              <a:gdLst/>
              <a:ahLst/>
              <a:cxnLst>
                <a:cxn ang="0">
                  <a:pos x="118" y="0"/>
                </a:cxn>
                <a:cxn ang="0">
                  <a:pos x="0" y="118"/>
                </a:cxn>
                <a:cxn ang="0">
                  <a:pos x="0" y="589"/>
                </a:cxn>
                <a:cxn ang="0">
                  <a:pos x="161" y="174"/>
                </a:cxn>
                <a:cxn ang="0">
                  <a:pos x="589" y="0"/>
                </a:cxn>
                <a:cxn ang="0">
                  <a:pos x="118" y="0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rgbClr val="009999">
                    <a:gamma/>
                    <a:tint val="42353"/>
                    <a:invGamma/>
                  </a:srgbClr>
                </a:gs>
                <a:gs pos="100000">
                  <a:srgbClr val="009999">
                    <a:alpha val="0"/>
                  </a:srgbClr>
                </a:gs>
              </a:gsLst>
              <a:lin ang="27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3501" name="Text Box 13"/>
            <p:cNvSpPr txBox="1">
              <a:spLocks noChangeArrowheads="1"/>
            </p:cNvSpPr>
            <p:nvPr/>
          </p:nvSpPr>
          <p:spPr bwMode="gray">
            <a:xfrm>
              <a:off x="1353" y="2340"/>
              <a:ext cx="163" cy="33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ru-RU" sz="2800" dirty="0" smtClea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8</a:t>
              </a:r>
              <a:endParaRPr lang="en-US" sz="28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63502" name="Text Box 14"/>
            <p:cNvSpPr txBox="1">
              <a:spLocks noChangeArrowheads="1"/>
            </p:cNvSpPr>
            <p:nvPr/>
          </p:nvSpPr>
          <p:spPr bwMode="gray">
            <a:xfrm>
              <a:off x="1948" y="2221"/>
              <a:ext cx="2576" cy="446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eaLnBrk="0" hangingPunct="0"/>
              <a:r>
                <a:rPr lang="ru-RU" sz="2000" b="1" dirty="0" smtClean="0">
                  <a:solidFill>
                    <a:srgbClr val="000000"/>
                  </a:solidFill>
                </a:rPr>
                <a:t>Не допускается необоснованное наличие пустых мест на строке </a:t>
              </a:r>
              <a:endParaRPr lang="en-US" sz="2000" dirty="0">
                <a:solidFill>
                  <a:srgbClr val="000000"/>
                </a:solidFill>
              </a:endParaRPr>
            </a:p>
          </p:txBody>
        </p:sp>
      </p:grpSp>
      <p:grpSp>
        <p:nvGrpSpPr>
          <p:cNvPr id="4" name="Group 15"/>
          <p:cNvGrpSpPr>
            <a:grpSpLocks/>
          </p:cNvGrpSpPr>
          <p:nvPr/>
        </p:nvGrpSpPr>
        <p:grpSpPr bwMode="auto">
          <a:xfrm>
            <a:off x="357158" y="4500570"/>
            <a:ext cx="8357757" cy="2357430"/>
            <a:chOff x="1104" y="3029"/>
            <a:chExt cx="3534" cy="982"/>
          </a:xfrm>
        </p:grpSpPr>
        <p:sp>
          <p:nvSpPr>
            <p:cNvPr id="63504" name="AutoShape 16"/>
            <p:cNvSpPr>
              <a:spLocks noChangeArrowheads="1"/>
            </p:cNvSpPr>
            <p:nvPr/>
          </p:nvSpPr>
          <p:spPr bwMode="gray">
            <a:xfrm>
              <a:off x="1104" y="3029"/>
              <a:ext cx="3534" cy="982"/>
            </a:xfrm>
            <a:prstGeom prst="roundRect">
              <a:avLst>
                <a:gd name="adj" fmla="val 10889"/>
              </a:avLst>
            </a:prstGeom>
            <a:gradFill rotWithShape="1">
              <a:gsLst>
                <a:gs pos="0">
                  <a:srgbClr val="DDDDDD">
                    <a:gamma/>
                    <a:tint val="51373"/>
                    <a:invGamma/>
                  </a:srgbClr>
                </a:gs>
                <a:gs pos="100000">
                  <a:srgbClr val="DDDDDD"/>
                </a:gs>
              </a:gsLst>
              <a:lin ang="2700000" scaled="1"/>
            </a:gradFill>
            <a:ln w="38100">
              <a:solidFill>
                <a:srgbClr val="FFFFFF"/>
              </a:solidFill>
              <a:round/>
              <a:headEnd/>
              <a:tailEnd/>
            </a:ln>
            <a:effectLst>
              <a:outerShdw dist="135003" dir="2928844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3505" name="AutoShape 17"/>
            <p:cNvSpPr>
              <a:spLocks noChangeArrowheads="1"/>
            </p:cNvSpPr>
            <p:nvPr/>
          </p:nvSpPr>
          <p:spPr bwMode="gray">
            <a:xfrm>
              <a:off x="1181" y="3105"/>
              <a:ext cx="497" cy="673"/>
            </a:xfrm>
            <a:prstGeom prst="roundRect">
              <a:avLst>
                <a:gd name="adj" fmla="val 11921"/>
              </a:avLst>
            </a:prstGeom>
            <a:gradFill rotWithShape="1">
              <a:gsLst>
                <a:gs pos="0">
                  <a:srgbClr val="EC941E"/>
                </a:gs>
                <a:gs pos="100000">
                  <a:srgbClr val="EC941E">
                    <a:gamma/>
                    <a:shade val="69804"/>
                    <a:invGamma/>
                  </a:srgbClr>
                </a:gs>
              </a:gsLst>
              <a:lin ang="5400000" scaled="1"/>
            </a:gradFill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3506" name="Freeform 18"/>
            <p:cNvSpPr>
              <a:spLocks/>
            </p:cNvSpPr>
            <p:nvPr/>
          </p:nvSpPr>
          <p:spPr bwMode="gray">
            <a:xfrm>
              <a:off x="1223" y="3148"/>
              <a:ext cx="337" cy="337"/>
            </a:xfrm>
            <a:custGeom>
              <a:avLst/>
              <a:gdLst/>
              <a:ahLst/>
              <a:cxnLst>
                <a:cxn ang="0">
                  <a:pos x="118" y="0"/>
                </a:cxn>
                <a:cxn ang="0">
                  <a:pos x="0" y="118"/>
                </a:cxn>
                <a:cxn ang="0">
                  <a:pos x="0" y="589"/>
                </a:cxn>
                <a:cxn ang="0">
                  <a:pos x="161" y="174"/>
                </a:cxn>
                <a:cxn ang="0">
                  <a:pos x="589" y="0"/>
                </a:cxn>
                <a:cxn ang="0">
                  <a:pos x="118" y="0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rgbClr val="EC941E">
                    <a:gamma/>
                    <a:tint val="48627"/>
                    <a:invGamma/>
                  </a:srgbClr>
                </a:gs>
                <a:gs pos="100000">
                  <a:srgbClr val="EC941E">
                    <a:alpha val="0"/>
                  </a:srgbClr>
                </a:gs>
              </a:gsLst>
              <a:lin ang="27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3507" name="Text Box 19"/>
            <p:cNvSpPr txBox="1">
              <a:spLocks noChangeArrowheads="1"/>
            </p:cNvSpPr>
            <p:nvPr/>
          </p:nvSpPr>
          <p:spPr bwMode="gray">
            <a:xfrm>
              <a:off x="1383" y="3285"/>
              <a:ext cx="163" cy="33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ru-RU" sz="2800" dirty="0" smtClea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9</a:t>
              </a:r>
              <a:endParaRPr lang="en-US" sz="28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63508" name="Text Box 20"/>
            <p:cNvSpPr txBox="1">
              <a:spLocks noChangeArrowheads="1"/>
            </p:cNvSpPr>
            <p:nvPr/>
          </p:nvSpPr>
          <p:spPr bwMode="gray">
            <a:xfrm>
              <a:off x="1948" y="3059"/>
              <a:ext cx="2576" cy="936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eaLnBrk="0" hangingPunct="0"/>
              <a:r>
                <a:rPr lang="ru-RU" sz="2000" b="1" dirty="0" smtClean="0">
                  <a:solidFill>
                    <a:srgbClr val="000000"/>
                  </a:solidFill>
                </a:rPr>
                <a:t>Запись даты написания работы по русскому языку (и математике) ведется по центру рабочей строки. В первом классе в период обучения грамоте запись числа ведется в виде числа и начальной буквы названия месяца:12 я. По окончании этого периода дата записывается полностью: 12 января</a:t>
              </a:r>
              <a:endParaRPr lang="en-US" sz="2000" dirty="0">
                <a:solidFill>
                  <a:srgbClr val="000000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381000"/>
            <a:ext cx="7572396" cy="563563"/>
          </a:xfrm>
        </p:spPr>
        <p:txBody>
          <a:bodyPr/>
          <a:lstStyle/>
          <a:p>
            <a:pPr algn="ctr"/>
            <a:r>
              <a:rPr lang="ru-RU" dirty="0" smtClean="0"/>
              <a:t>Оформление письменных работ по русскому языку</a:t>
            </a:r>
            <a:r>
              <a:rPr lang="en-US" dirty="0" smtClean="0"/>
              <a:t> </a:t>
            </a:r>
            <a:endParaRPr lang="en-US" sz="1800" dirty="0"/>
          </a:p>
        </p:txBody>
      </p:sp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285720" y="1928802"/>
            <a:ext cx="8358246" cy="1306513"/>
            <a:chOff x="1104" y="1215"/>
            <a:chExt cx="3504" cy="823"/>
          </a:xfrm>
        </p:grpSpPr>
        <p:sp>
          <p:nvSpPr>
            <p:cNvPr id="63492" name="AutoShape 4"/>
            <p:cNvSpPr>
              <a:spLocks noChangeArrowheads="1"/>
            </p:cNvSpPr>
            <p:nvPr/>
          </p:nvSpPr>
          <p:spPr bwMode="gray">
            <a:xfrm>
              <a:off x="1104" y="1215"/>
              <a:ext cx="3504" cy="823"/>
            </a:xfrm>
            <a:prstGeom prst="roundRect">
              <a:avLst>
                <a:gd name="adj" fmla="val 10889"/>
              </a:avLst>
            </a:prstGeom>
            <a:gradFill rotWithShape="1">
              <a:gsLst>
                <a:gs pos="0">
                  <a:srgbClr val="DDDDDD">
                    <a:gamma/>
                    <a:tint val="51373"/>
                    <a:invGamma/>
                  </a:srgbClr>
                </a:gs>
                <a:gs pos="100000">
                  <a:srgbClr val="DDDDDD"/>
                </a:gs>
              </a:gsLst>
              <a:lin ang="2700000" scaled="1"/>
            </a:gradFill>
            <a:ln w="38100">
              <a:solidFill>
                <a:srgbClr val="FFFFFF"/>
              </a:solidFill>
              <a:round/>
              <a:headEnd/>
              <a:tailEnd/>
            </a:ln>
            <a:effectLst>
              <a:outerShdw dist="135003" dir="2928844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3493" name="AutoShape 5"/>
            <p:cNvSpPr>
              <a:spLocks noChangeArrowheads="1"/>
            </p:cNvSpPr>
            <p:nvPr/>
          </p:nvSpPr>
          <p:spPr bwMode="gray">
            <a:xfrm>
              <a:off x="1181" y="1276"/>
              <a:ext cx="522" cy="673"/>
            </a:xfrm>
            <a:prstGeom prst="roundRect">
              <a:avLst>
                <a:gd name="adj" fmla="val 11921"/>
              </a:avLst>
            </a:prstGeom>
            <a:gradFill rotWithShape="1">
              <a:gsLst>
                <a:gs pos="0">
                  <a:srgbClr val="0066CC"/>
                </a:gs>
                <a:gs pos="100000">
                  <a:srgbClr val="0066CC">
                    <a:gamma/>
                    <a:shade val="69804"/>
                    <a:invGamma/>
                  </a:srgbClr>
                </a:gs>
              </a:gsLst>
              <a:lin ang="5400000" scaled="1"/>
            </a:gradFill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3494" name="Freeform 6"/>
            <p:cNvSpPr>
              <a:spLocks/>
            </p:cNvSpPr>
            <p:nvPr/>
          </p:nvSpPr>
          <p:spPr bwMode="gray">
            <a:xfrm>
              <a:off x="1223" y="1319"/>
              <a:ext cx="337" cy="337"/>
            </a:xfrm>
            <a:custGeom>
              <a:avLst/>
              <a:gdLst/>
              <a:ahLst/>
              <a:cxnLst>
                <a:cxn ang="0">
                  <a:pos x="118" y="0"/>
                </a:cxn>
                <a:cxn ang="0">
                  <a:pos x="0" y="118"/>
                </a:cxn>
                <a:cxn ang="0">
                  <a:pos x="0" y="589"/>
                </a:cxn>
                <a:cxn ang="0">
                  <a:pos x="161" y="174"/>
                </a:cxn>
                <a:cxn ang="0">
                  <a:pos x="589" y="0"/>
                </a:cxn>
                <a:cxn ang="0">
                  <a:pos x="118" y="0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rgbClr val="0066CC">
                    <a:gamma/>
                    <a:tint val="54510"/>
                    <a:invGamma/>
                  </a:srgbClr>
                </a:gs>
                <a:gs pos="50000">
                  <a:srgbClr val="0066CC">
                    <a:alpha val="0"/>
                  </a:srgbClr>
                </a:gs>
                <a:gs pos="100000">
                  <a:srgbClr val="0066CC">
                    <a:gamma/>
                    <a:tint val="54510"/>
                    <a:invGamma/>
                  </a:srgbClr>
                </a:gs>
              </a:gsLst>
              <a:lin ang="27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3495" name="Text Box 7"/>
            <p:cNvSpPr txBox="1">
              <a:spLocks noChangeArrowheads="1"/>
            </p:cNvSpPr>
            <p:nvPr/>
          </p:nvSpPr>
          <p:spPr bwMode="gray">
            <a:xfrm>
              <a:off x="1302" y="1440"/>
              <a:ext cx="245" cy="33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ru-RU" sz="2800" dirty="0" smtClea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10</a:t>
              </a:r>
              <a:endParaRPr lang="en-US" sz="28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63496" name="Text Box 8"/>
            <p:cNvSpPr txBox="1">
              <a:spLocks noChangeArrowheads="1"/>
            </p:cNvSpPr>
            <p:nvPr/>
          </p:nvSpPr>
          <p:spPr bwMode="gray">
            <a:xfrm>
              <a:off x="1823" y="1440"/>
              <a:ext cx="2701" cy="446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eaLnBrk="0" hangingPunct="0"/>
              <a:r>
                <a:rPr lang="ru-RU" sz="2000" b="1" dirty="0" smtClean="0">
                  <a:solidFill>
                    <a:srgbClr val="000000"/>
                  </a:solidFill>
                </a:rPr>
                <a:t>С 3 класса допускается в записи даты писать числительные прописью: Двенадцатое января</a:t>
              </a:r>
              <a:endParaRPr lang="en-US" sz="2000" dirty="0">
                <a:solidFill>
                  <a:srgbClr val="000000"/>
                </a:solidFill>
              </a:endParaRPr>
            </a:p>
          </p:txBody>
        </p:sp>
      </p:grpSp>
      <p:grpSp>
        <p:nvGrpSpPr>
          <p:cNvPr id="3" name="Group 9"/>
          <p:cNvGrpSpPr>
            <a:grpSpLocks/>
          </p:cNvGrpSpPr>
          <p:nvPr/>
        </p:nvGrpSpPr>
        <p:grpSpPr bwMode="auto">
          <a:xfrm>
            <a:off x="285720" y="3286124"/>
            <a:ext cx="8429684" cy="1631949"/>
            <a:chOff x="1104" y="2070"/>
            <a:chExt cx="3504" cy="1028"/>
          </a:xfrm>
        </p:grpSpPr>
        <p:sp>
          <p:nvSpPr>
            <p:cNvPr id="63498" name="AutoShape 10"/>
            <p:cNvSpPr>
              <a:spLocks noChangeArrowheads="1"/>
            </p:cNvSpPr>
            <p:nvPr/>
          </p:nvSpPr>
          <p:spPr bwMode="gray">
            <a:xfrm>
              <a:off x="1104" y="2109"/>
              <a:ext cx="3504" cy="823"/>
            </a:xfrm>
            <a:prstGeom prst="roundRect">
              <a:avLst>
                <a:gd name="adj" fmla="val 10889"/>
              </a:avLst>
            </a:prstGeom>
            <a:gradFill rotWithShape="1">
              <a:gsLst>
                <a:gs pos="0">
                  <a:srgbClr val="DDDDDD">
                    <a:gamma/>
                    <a:tint val="51373"/>
                    <a:invGamma/>
                  </a:srgbClr>
                </a:gs>
                <a:gs pos="100000">
                  <a:srgbClr val="DDDDDD"/>
                </a:gs>
              </a:gsLst>
              <a:lin ang="2700000" scaled="1"/>
            </a:gradFill>
            <a:ln w="38100">
              <a:solidFill>
                <a:srgbClr val="FFFFFF"/>
              </a:solidFill>
              <a:round/>
              <a:headEnd/>
              <a:tailEnd/>
            </a:ln>
            <a:effectLst>
              <a:outerShdw dist="135003" dir="2928844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3499" name="AutoShape 11"/>
            <p:cNvSpPr>
              <a:spLocks noChangeArrowheads="1"/>
            </p:cNvSpPr>
            <p:nvPr/>
          </p:nvSpPr>
          <p:spPr bwMode="gray">
            <a:xfrm>
              <a:off x="1181" y="2185"/>
              <a:ext cx="497" cy="673"/>
            </a:xfrm>
            <a:prstGeom prst="roundRect">
              <a:avLst>
                <a:gd name="adj" fmla="val 11921"/>
              </a:avLst>
            </a:prstGeom>
            <a:gradFill rotWithShape="1">
              <a:gsLst>
                <a:gs pos="0">
                  <a:srgbClr val="009999"/>
                </a:gs>
                <a:gs pos="100000">
                  <a:srgbClr val="009999">
                    <a:gamma/>
                    <a:shade val="69804"/>
                    <a:invGamma/>
                  </a:srgbClr>
                </a:gs>
              </a:gsLst>
              <a:lin ang="5400000" scaled="1"/>
            </a:gradFill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3500" name="Freeform 12"/>
            <p:cNvSpPr>
              <a:spLocks/>
            </p:cNvSpPr>
            <p:nvPr/>
          </p:nvSpPr>
          <p:spPr bwMode="gray">
            <a:xfrm>
              <a:off x="1223" y="2228"/>
              <a:ext cx="337" cy="337"/>
            </a:xfrm>
            <a:custGeom>
              <a:avLst/>
              <a:gdLst/>
              <a:ahLst/>
              <a:cxnLst>
                <a:cxn ang="0">
                  <a:pos x="118" y="0"/>
                </a:cxn>
                <a:cxn ang="0">
                  <a:pos x="0" y="118"/>
                </a:cxn>
                <a:cxn ang="0">
                  <a:pos x="0" y="589"/>
                </a:cxn>
                <a:cxn ang="0">
                  <a:pos x="161" y="174"/>
                </a:cxn>
                <a:cxn ang="0">
                  <a:pos x="589" y="0"/>
                </a:cxn>
                <a:cxn ang="0">
                  <a:pos x="118" y="0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rgbClr val="009999">
                    <a:gamma/>
                    <a:tint val="42353"/>
                    <a:invGamma/>
                  </a:srgbClr>
                </a:gs>
                <a:gs pos="100000">
                  <a:srgbClr val="009999">
                    <a:alpha val="0"/>
                  </a:srgbClr>
                </a:gs>
              </a:gsLst>
              <a:lin ang="27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3501" name="Text Box 13"/>
            <p:cNvSpPr txBox="1">
              <a:spLocks noChangeArrowheads="1"/>
            </p:cNvSpPr>
            <p:nvPr/>
          </p:nvSpPr>
          <p:spPr bwMode="gray">
            <a:xfrm>
              <a:off x="1316" y="2340"/>
              <a:ext cx="236" cy="33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ru-RU" sz="2800" dirty="0" smtClea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11</a:t>
              </a:r>
              <a:endParaRPr lang="en-US" sz="28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63502" name="Text Box 14"/>
            <p:cNvSpPr txBox="1">
              <a:spLocks noChangeArrowheads="1"/>
            </p:cNvSpPr>
            <p:nvPr/>
          </p:nvSpPr>
          <p:spPr bwMode="gray">
            <a:xfrm>
              <a:off x="1889" y="2070"/>
              <a:ext cx="2576" cy="102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eaLnBrk="0" hangingPunct="0"/>
              <a:r>
                <a:rPr lang="ru-RU" sz="2000" b="1" dirty="0" smtClean="0">
                  <a:solidFill>
                    <a:srgbClr val="000000"/>
                  </a:solidFill>
                </a:rPr>
                <a:t>Запись названия работы проводится на следующей рабочей строке (без пропуска) по центру и оформляется как предложение</a:t>
              </a:r>
            </a:p>
            <a:p>
              <a:pPr algn="ctr" eaLnBrk="0" hangingPunct="0"/>
              <a:r>
                <a:rPr lang="ru-RU" sz="2000" b="1" dirty="0" smtClean="0">
                  <a:solidFill>
                    <a:srgbClr val="000000"/>
                  </a:solidFill>
                </a:rPr>
                <a:t>Классная работа.</a:t>
              </a:r>
            </a:p>
            <a:p>
              <a:pPr eaLnBrk="0" hangingPunct="0"/>
              <a:endParaRPr lang="en-US" sz="2000" dirty="0">
                <a:solidFill>
                  <a:srgbClr val="000000"/>
                </a:solidFill>
              </a:endParaRPr>
            </a:p>
          </p:txBody>
        </p:sp>
      </p:grpSp>
      <p:grpSp>
        <p:nvGrpSpPr>
          <p:cNvPr id="4" name="Group 15"/>
          <p:cNvGrpSpPr>
            <a:grpSpLocks/>
          </p:cNvGrpSpPr>
          <p:nvPr/>
        </p:nvGrpSpPr>
        <p:grpSpPr bwMode="auto">
          <a:xfrm>
            <a:off x="357158" y="4808538"/>
            <a:ext cx="8429684" cy="1373187"/>
            <a:chOff x="1104" y="3029"/>
            <a:chExt cx="3504" cy="865"/>
          </a:xfrm>
        </p:grpSpPr>
        <p:sp>
          <p:nvSpPr>
            <p:cNvPr id="63504" name="AutoShape 16"/>
            <p:cNvSpPr>
              <a:spLocks noChangeArrowheads="1"/>
            </p:cNvSpPr>
            <p:nvPr/>
          </p:nvSpPr>
          <p:spPr bwMode="gray">
            <a:xfrm>
              <a:off x="1104" y="3029"/>
              <a:ext cx="3504" cy="823"/>
            </a:xfrm>
            <a:prstGeom prst="roundRect">
              <a:avLst>
                <a:gd name="adj" fmla="val 10889"/>
              </a:avLst>
            </a:prstGeom>
            <a:gradFill rotWithShape="1">
              <a:gsLst>
                <a:gs pos="0">
                  <a:srgbClr val="DDDDDD">
                    <a:gamma/>
                    <a:tint val="51373"/>
                    <a:invGamma/>
                  </a:srgbClr>
                </a:gs>
                <a:gs pos="100000">
                  <a:srgbClr val="DDDDDD"/>
                </a:gs>
              </a:gsLst>
              <a:lin ang="2700000" scaled="1"/>
            </a:gradFill>
            <a:ln w="38100">
              <a:solidFill>
                <a:srgbClr val="FFFFFF"/>
              </a:solidFill>
              <a:round/>
              <a:headEnd/>
              <a:tailEnd/>
            </a:ln>
            <a:effectLst>
              <a:outerShdw dist="135003" dir="2928844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3505" name="AutoShape 17"/>
            <p:cNvSpPr>
              <a:spLocks noChangeArrowheads="1"/>
            </p:cNvSpPr>
            <p:nvPr/>
          </p:nvSpPr>
          <p:spPr bwMode="gray">
            <a:xfrm>
              <a:off x="1181" y="3105"/>
              <a:ext cx="497" cy="673"/>
            </a:xfrm>
            <a:prstGeom prst="roundRect">
              <a:avLst>
                <a:gd name="adj" fmla="val 11921"/>
              </a:avLst>
            </a:prstGeom>
            <a:gradFill rotWithShape="1">
              <a:gsLst>
                <a:gs pos="0">
                  <a:srgbClr val="EC941E"/>
                </a:gs>
                <a:gs pos="100000">
                  <a:srgbClr val="EC941E">
                    <a:gamma/>
                    <a:shade val="69804"/>
                    <a:invGamma/>
                  </a:srgbClr>
                </a:gs>
              </a:gsLst>
              <a:lin ang="5400000" scaled="1"/>
            </a:gradFill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3506" name="Freeform 18"/>
            <p:cNvSpPr>
              <a:spLocks/>
            </p:cNvSpPr>
            <p:nvPr/>
          </p:nvSpPr>
          <p:spPr bwMode="gray">
            <a:xfrm>
              <a:off x="1223" y="3148"/>
              <a:ext cx="337" cy="337"/>
            </a:xfrm>
            <a:custGeom>
              <a:avLst/>
              <a:gdLst/>
              <a:ahLst/>
              <a:cxnLst>
                <a:cxn ang="0">
                  <a:pos x="118" y="0"/>
                </a:cxn>
                <a:cxn ang="0">
                  <a:pos x="0" y="118"/>
                </a:cxn>
                <a:cxn ang="0">
                  <a:pos x="0" y="589"/>
                </a:cxn>
                <a:cxn ang="0">
                  <a:pos x="161" y="174"/>
                </a:cxn>
                <a:cxn ang="0">
                  <a:pos x="589" y="0"/>
                </a:cxn>
                <a:cxn ang="0">
                  <a:pos x="118" y="0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rgbClr val="EC941E">
                    <a:gamma/>
                    <a:tint val="48627"/>
                    <a:invGamma/>
                  </a:srgbClr>
                </a:gs>
                <a:gs pos="100000">
                  <a:srgbClr val="EC941E">
                    <a:alpha val="0"/>
                  </a:srgbClr>
                </a:gs>
              </a:gsLst>
              <a:lin ang="27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3507" name="Text Box 19"/>
            <p:cNvSpPr txBox="1">
              <a:spLocks noChangeArrowheads="1"/>
            </p:cNvSpPr>
            <p:nvPr/>
          </p:nvSpPr>
          <p:spPr bwMode="gray">
            <a:xfrm>
              <a:off x="1225" y="3285"/>
              <a:ext cx="362" cy="33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algn="ctr" eaLnBrk="0" hangingPunct="0"/>
              <a:r>
                <a:rPr lang="ru-RU" sz="2800" dirty="0" smtClea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12</a:t>
              </a:r>
              <a:endParaRPr lang="en-US" sz="28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63508" name="Text Box 20"/>
            <p:cNvSpPr txBox="1">
              <a:spLocks noChangeArrowheads="1"/>
            </p:cNvSpPr>
            <p:nvPr/>
          </p:nvSpPr>
          <p:spPr bwMode="gray">
            <a:xfrm>
              <a:off x="1889" y="3060"/>
              <a:ext cx="2576" cy="834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eaLnBrk="0" hangingPunct="0"/>
              <a:r>
                <a:rPr lang="ru-RU" sz="2000" b="1" dirty="0" smtClean="0">
                  <a:solidFill>
                    <a:srgbClr val="000000"/>
                  </a:solidFill>
                </a:rPr>
                <a:t>Вариативность работы фиксируется на следующей строке по центру или на полях (краткая форма записи): </a:t>
              </a:r>
              <a:r>
                <a:rPr lang="en-US" sz="2000" b="1" dirty="0" smtClean="0">
                  <a:solidFill>
                    <a:srgbClr val="000000"/>
                  </a:solidFill>
                </a:rPr>
                <a:t>I</a:t>
              </a:r>
              <a:r>
                <a:rPr lang="ru-RU" sz="2000" b="1" dirty="0" smtClean="0">
                  <a:solidFill>
                    <a:srgbClr val="000000"/>
                  </a:solidFill>
                </a:rPr>
                <a:t> – вариант; </a:t>
              </a:r>
              <a:r>
                <a:rPr lang="en-US" sz="2000" b="1" dirty="0" smtClean="0">
                  <a:solidFill>
                    <a:srgbClr val="000000"/>
                  </a:solidFill>
                </a:rPr>
                <a:t>I</a:t>
              </a:r>
              <a:r>
                <a:rPr lang="ru-RU" sz="2000" b="1" dirty="0" smtClean="0">
                  <a:solidFill>
                    <a:srgbClr val="000000"/>
                  </a:solidFill>
                </a:rPr>
                <a:t> – в. (запись римскими цифрами)</a:t>
              </a:r>
              <a:endParaRPr lang="en-US" sz="2000" dirty="0">
                <a:solidFill>
                  <a:srgbClr val="000000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381000"/>
            <a:ext cx="7572396" cy="563563"/>
          </a:xfrm>
        </p:spPr>
        <p:txBody>
          <a:bodyPr/>
          <a:lstStyle/>
          <a:p>
            <a:pPr algn="ctr"/>
            <a:r>
              <a:rPr lang="ru-RU" dirty="0" smtClean="0"/>
              <a:t>Оформление письменных работ по русскому языку</a:t>
            </a:r>
            <a:r>
              <a:rPr lang="en-US" dirty="0" smtClean="0"/>
              <a:t> </a:t>
            </a:r>
            <a:endParaRPr lang="en-US" sz="1800" dirty="0"/>
          </a:p>
        </p:txBody>
      </p:sp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214282" y="1285860"/>
            <a:ext cx="8786842" cy="2652718"/>
            <a:chOff x="1104" y="1215"/>
            <a:chExt cx="3504" cy="1266"/>
          </a:xfrm>
        </p:grpSpPr>
        <p:sp>
          <p:nvSpPr>
            <p:cNvPr id="63492" name="AutoShape 4"/>
            <p:cNvSpPr>
              <a:spLocks noChangeArrowheads="1"/>
            </p:cNvSpPr>
            <p:nvPr/>
          </p:nvSpPr>
          <p:spPr bwMode="gray">
            <a:xfrm>
              <a:off x="1104" y="1215"/>
              <a:ext cx="3504" cy="823"/>
            </a:xfrm>
            <a:prstGeom prst="roundRect">
              <a:avLst>
                <a:gd name="adj" fmla="val 10889"/>
              </a:avLst>
            </a:prstGeom>
            <a:gradFill rotWithShape="1">
              <a:gsLst>
                <a:gs pos="0">
                  <a:srgbClr val="DDDDDD">
                    <a:gamma/>
                    <a:tint val="51373"/>
                    <a:invGamma/>
                  </a:srgbClr>
                </a:gs>
                <a:gs pos="100000">
                  <a:srgbClr val="DDDDDD"/>
                </a:gs>
              </a:gsLst>
              <a:lin ang="2700000" scaled="1"/>
            </a:gradFill>
            <a:ln w="38100">
              <a:solidFill>
                <a:srgbClr val="FFFFFF"/>
              </a:solidFill>
              <a:round/>
              <a:headEnd/>
              <a:tailEnd/>
            </a:ln>
            <a:effectLst>
              <a:outerShdw dist="135003" dir="2928844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3493" name="AutoShape 5"/>
            <p:cNvSpPr>
              <a:spLocks noChangeArrowheads="1"/>
            </p:cNvSpPr>
            <p:nvPr/>
          </p:nvSpPr>
          <p:spPr bwMode="gray">
            <a:xfrm>
              <a:off x="1181" y="1276"/>
              <a:ext cx="522" cy="673"/>
            </a:xfrm>
            <a:prstGeom prst="roundRect">
              <a:avLst>
                <a:gd name="adj" fmla="val 11921"/>
              </a:avLst>
            </a:prstGeom>
            <a:gradFill rotWithShape="1">
              <a:gsLst>
                <a:gs pos="0">
                  <a:srgbClr val="0066CC"/>
                </a:gs>
                <a:gs pos="100000">
                  <a:srgbClr val="0066CC">
                    <a:gamma/>
                    <a:shade val="69804"/>
                    <a:invGamma/>
                  </a:srgbClr>
                </a:gs>
              </a:gsLst>
              <a:lin ang="5400000" scaled="1"/>
            </a:gradFill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3494" name="Freeform 6"/>
            <p:cNvSpPr>
              <a:spLocks/>
            </p:cNvSpPr>
            <p:nvPr/>
          </p:nvSpPr>
          <p:spPr bwMode="gray">
            <a:xfrm>
              <a:off x="1223" y="1319"/>
              <a:ext cx="337" cy="337"/>
            </a:xfrm>
            <a:custGeom>
              <a:avLst/>
              <a:gdLst/>
              <a:ahLst/>
              <a:cxnLst>
                <a:cxn ang="0">
                  <a:pos x="118" y="0"/>
                </a:cxn>
                <a:cxn ang="0">
                  <a:pos x="0" y="118"/>
                </a:cxn>
                <a:cxn ang="0">
                  <a:pos x="0" y="589"/>
                </a:cxn>
                <a:cxn ang="0">
                  <a:pos x="161" y="174"/>
                </a:cxn>
                <a:cxn ang="0">
                  <a:pos x="589" y="0"/>
                </a:cxn>
                <a:cxn ang="0">
                  <a:pos x="118" y="0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rgbClr val="0066CC">
                    <a:gamma/>
                    <a:tint val="54510"/>
                    <a:invGamma/>
                  </a:srgbClr>
                </a:gs>
                <a:gs pos="50000">
                  <a:srgbClr val="0066CC">
                    <a:alpha val="0"/>
                  </a:srgbClr>
                </a:gs>
                <a:gs pos="100000">
                  <a:srgbClr val="0066CC">
                    <a:gamma/>
                    <a:tint val="54510"/>
                    <a:invGamma/>
                  </a:srgbClr>
                </a:gs>
              </a:gsLst>
              <a:lin ang="27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3495" name="Text Box 7"/>
            <p:cNvSpPr txBox="1">
              <a:spLocks noChangeArrowheads="1"/>
            </p:cNvSpPr>
            <p:nvPr/>
          </p:nvSpPr>
          <p:spPr bwMode="gray">
            <a:xfrm>
              <a:off x="1302" y="1440"/>
              <a:ext cx="245" cy="33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ru-RU" sz="2800" dirty="0" smtClea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13</a:t>
              </a:r>
              <a:endParaRPr lang="en-US" sz="28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63496" name="Text Box 8"/>
            <p:cNvSpPr txBox="1">
              <a:spLocks noChangeArrowheads="1"/>
            </p:cNvSpPr>
            <p:nvPr/>
          </p:nvSpPr>
          <p:spPr bwMode="gray">
            <a:xfrm>
              <a:off x="1853" y="1260"/>
              <a:ext cx="2701" cy="1221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eaLnBrk="0" hangingPunct="0"/>
              <a:r>
                <a:rPr lang="ru-RU" sz="2000" b="1" dirty="0" smtClean="0">
                  <a:solidFill>
                    <a:srgbClr val="000000"/>
                  </a:solidFill>
                </a:rPr>
                <a:t>Слово «упражнение» пишется полностью с 3 класса, начиная с 3 четверти. Номера упражнений, выполняемых в тетрадях, указывается при их полном объеме. Если упражнение выполняется не полностью, то не указываются.</a:t>
              </a:r>
              <a:endParaRPr lang="en-US" sz="2000" dirty="0" smtClean="0">
                <a:solidFill>
                  <a:srgbClr val="000000"/>
                </a:solidFill>
              </a:endParaRPr>
            </a:p>
            <a:p>
              <a:pPr eaLnBrk="0" hangingPunct="0"/>
              <a:endParaRPr lang="en-US" sz="2000" dirty="0">
                <a:solidFill>
                  <a:srgbClr val="000000"/>
                </a:solidFill>
              </a:endParaRPr>
            </a:p>
          </p:txBody>
        </p:sp>
      </p:grpSp>
      <p:grpSp>
        <p:nvGrpSpPr>
          <p:cNvPr id="3" name="Group 9"/>
          <p:cNvGrpSpPr>
            <a:grpSpLocks/>
          </p:cNvGrpSpPr>
          <p:nvPr/>
        </p:nvGrpSpPr>
        <p:grpSpPr bwMode="auto">
          <a:xfrm>
            <a:off x="285720" y="3348037"/>
            <a:ext cx="8643998" cy="1311274"/>
            <a:chOff x="1104" y="2109"/>
            <a:chExt cx="3504" cy="826"/>
          </a:xfrm>
        </p:grpSpPr>
        <p:sp>
          <p:nvSpPr>
            <p:cNvPr id="63498" name="AutoShape 10"/>
            <p:cNvSpPr>
              <a:spLocks noChangeArrowheads="1"/>
            </p:cNvSpPr>
            <p:nvPr/>
          </p:nvSpPr>
          <p:spPr bwMode="gray">
            <a:xfrm>
              <a:off x="1104" y="2109"/>
              <a:ext cx="3504" cy="823"/>
            </a:xfrm>
            <a:prstGeom prst="roundRect">
              <a:avLst>
                <a:gd name="adj" fmla="val 10889"/>
              </a:avLst>
            </a:prstGeom>
            <a:gradFill rotWithShape="1">
              <a:gsLst>
                <a:gs pos="0">
                  <a:srgbClr val="DDDDDD">
                    <a:gamma/>
                    <a:tint val="51373"/>
                    <a:invGamma/>
                  </a:srgbClr>
                </a:gs>
                <a:gs pos="100000">
                  <a:srgbClr val="DDDDDD"/>
                </a:gs>
              </a:gsLst>
              <a:lin ang="2700000" scaled="1"/>
            </a:gradFill>
            <a:ln w="38100">
              <a:solidFill>
                <a:srgbClr val="FFFFFF"/>
              </a:solidFill>
              <a:round/>
              <a:headEnd/>
              <a:tailEnd/>
            </a:ln>
            <a:effectLst>
              <a:outerShdw dist="135003" dir="2928844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3499" name="AutoShape 11"/>
            <p:cNvSpPr>
              <a:spLocks noChangeArrowheads="1"/>
            </p:cNvSpPr>
            <p:nvPr/>
          </p:nvSpPr>
          <p:spPr bwMode="gray">
            <a:xfrm>
              <a:off x="1181" y="2185"/>
              <a:ext cx="497" cy="673"/>
            </a:xfrm>
            <a:prstGeom prst="roundRect">
              <a:avLst>
                <a:gd name="adj" fmla="val 11921"/>
              </a:avLst>
            </a:prstGeom>
            <a:gradFill rotWithShape="1">
              <a:gsLst>
                <a:gs pos="0">
                  <a:srgbClr val="009999"/>
                </a:gs>
                <a:gs pos="100000">
                  <a:srgbClr val="009999">
                    <a:gamma/>
                    <a:shade val="69804"/>
                    <a:invGamma/>
                  </a:srgbClr>
                </a:gs>
              </a:gsLst>
              <a:lin ang="5400000" scaled="1"/>
            </a:gradFill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3500" name="Freeform 12"/>
            <p:cNvSpPr>
              <a:spLocks/>
            </p:cNvSpPr>
            <p:nvPr/>
          </p:nvSpPr>
          <p:spPr bwMode="gray">
            <a:xfrm>
              <a:off x="1223" y="2228"/>
              <a:ext cx="337" cy="337"/>
            </a:xfrm>
            <a:custGeom>
              <a:avLst/>
              <a:gdLst/>
              <a:ahLst/>
              <a:cxnLst>
                <a:cxn ang="0">
                  <a:pos x="118" y="0"/>
                </a:cxn>
                <a:cxn ang="0">
                  <a:pos x="0" y="118"/>
                </a:cxn>
                <a:cxn ang="0">
                  <a:pos x="0" y="589"/>
                </a:cxn>
                <a:cxn ang="0">
                  <a:pos x="161" y="174"/>
                </a:cxn>
                <a:cxn ang="0">
                  <a:pos x="589" y="0"/>
                </a:cxn>
                <a:cxn ang="0">
                  <a:pos x="118" y="0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rgbClr val="009999">
                    <a:gamma/>
                    <a:tint val="42353"/>
                    <a:invGamma/>
                  </a:srgbClr>
                </a:gs>
                <a:gs pos="100000">
                  <a:srgbClr val="009999">
                    <a:alpha val="0"/>
                  </a:srgbClr>
                </a:gs>
              </a:gsLst>
              <a:lin ang="27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3501" name="Text Box 13"/>
            <p:cNvSpPr txBox="1">
              <a:spLocks noChangeArrowheads="1"/>
            </p:cNvSpPr>
            <p:nvPr/>
          </p:nvSpPr>
          <p:spPr bwMode="gray">
            <a:xfrm>
              <a:off x="1311" y="2340"/>
              <a:ext cx="248" cy="33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ru-RU" sz="2800" dirty="0" smtClea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14</a:t>
              </a:r>
              <a:endParaRPr lang="en-US" sz="28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63502" name="Text Box 14"/>
            <p:cNvSpPr txBox="1">
              <a:spLocks noChangeArrowheads="1"/>
            </p:cNvSpPr>
            <p:nvPr/>
          </p:nvSpPr>
          <p:spPr bwMode="gray">
            <a:xfrm>
              <a:off x="1889" y="2295"/>
              <a:ext cx="2576" cy="64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eaLnBrk="0" hangingPunct="0"/>
              <a:r>
                <a:rPr lang="ru-RU" sz="2000" b="1" dirty="0" smtClean="0">
                  <a:solidFill>
                    <a:srgbClr val="000000"/>
                  </a:solidFill>
                </a:rPr>
                <a:t>Допускается краткая и полная форма записи (по центру строки)</a:t>
              </a:r>
            </a:p>
            <a:p>
              <a:pPr eaLnBrk="0" hangingPunct="0"/>
              <a:r>
                <a:rPr lang="ru-RU" sz="2000" b="1" dirty="0" smtClean="0">
                  <a:solidFill>
                    <a:srgbClr val="000000"/>
                  </a:solidFill>
                </a:rPr>
                <a:t>Упражнение 234; Упр.234</a:t>
              </a:r>
              <a:endParaRPr lang="en-US" sz="2000" b="1" dirty="0">
                <a:solidFill>
                  <a:srgbClr val="000000"/>
                </a:solidFill>
              </a:endParaRPr>
            </a:p>
          </p:txBody>
        </p:sp>
      </p:grpSp>
      <p:grpSp>
        <p:nvGrpSpPr>
          <p:cNvPr id="4" name="Group 15"/>
          <p:cNvGrpSpPr>
            <a:grpSpLocks/>
          </p:cNvGrpSpPr>
          <p:nvPr/>
        </p:nvGrpSpPr>
        <p:grpSpPr bwMode="auto">
          <a:xfrm>
            <a:off x="357158" y="4808535"/>
            <a:ext cx="8572560" cy="2116135"/>
            <a:chOff x="1104" y="3029"/>
            <a:chExt cx="3504" cy="1333"/>
          </a:xfrm>
        </p:grpSpPr>
        <p:sp>
          <p:nvSpPr>
            <p:cNvPr id="63504" name="AutoShape 16"/>
            <p:cNvSpPr>
              <a:spLocks noChangeArrowheads="1"/>
            </p:cNvSpPr>
            <p:nvPr/>
          </p:nvSpPr>
          <p:spPr bwMode="gray">
            <a:xfrm>
              <a:off x="1104" y="3029"/>
              <a:ext cx="3504" cy="1111"/>
            </a:xfrm>
            <a:prstGeom prst="roundRect">
              <a:avLst>
                <a:gd name="adj" fmla="val 10889"/>
              </a:avLst>
            </a:prstGeom>
            <a:gradFill rotWithShape="1">
              <a:gsLst>
                <a:gs pos="0">
                  <a:srgbClr val="DDDDDD">
                    <a:gamma/>
                    <a:tint val="51373"/>
                    <a:invGamma/>
                  </a:srgbClr>
                </a:gs>
                <a:gs pos="100000">
                  <a:srgbClr val="DDDDDD"/>
                </a:gs>
              </a:gsLst>
              <a:lin ang="2700000" scaled="1"/>
            </a:gradFill>
            <a:ln w="38100">
              <a:solidFill>
                <a:srgbClr val="FFFFFF"/>
              </a:solidFill>
              <a:round/>
              <a:headEnd/>
              <a:tailEnd/>
            </a:ln>
            <a:effectLst>
              <a:outerShdw dist="135003" dir="2928844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3505" name="AutoShape 17"/>
            <p:cNvSpPr>
              <a:spLocks noChangeArrowheads="1"/>
            </p:cNvSpPr>
            <p:nvPr/>
          </p:nvSpPr>
          <p:spPr bwMode="gray">
            <a:xfrm>
              <a:off x="1181" y="3105"/>
              <a:ext cx="497" cy="673"/>
            </a:xfrm>
            <a:prstGeom prst="roundRect">
              <a:avLst>
                <a:gd name="adj" fmla="val 11921"/>
              </a:avLst>
            </a:prstGeom>
            <a:gradFill rotWithShape="1">
              <a:gsLst>
                <a:gs pos="0">
                  <a:srgbClr val="EC941E"/>
                </a:gs>
                <a:gs pos="100000">
                  <a:srgbClr val="EC941E">
                    <a:gamma/>
                    <a:shade val="69804"/>
                    <a:invGamma/>
                  </a:srgbClr>
                </a:gs>
              </a:gsLst>
              <a:lin ang="5400000" scaled="1"/>
            </a:gradFill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3506" name="Freeform 18"/>
            <p:cNvSpPr>
              <a:spLocks/>
            </p:cNvSpPr>
            <p:nvPr/>
          </p:nvSpPr>
          <p:spPr bwMode="gray">
            <a:xfrm>
              <a:off x="1223" y="3148"/>
              <a:ext cx="337" cy="337"/>
            </a:xfrm>
            <a:custGeom>
              <a:avLst/>
              <a:gdLst/>
              <a:ahLst/>
              <a:cxnLst>
                <a:cxn ang="0">
                  <a:pos x="118" y="0"/>
                </a:cxn>
                <a:cxn ang="0">
                  <a:pos x="0" y="118"/>
                </a:cxn>
                <a:cxn ang="0">
                  <a:pos x="0" y="589"/>
                </a:cxn>
                <a:cxn ang="0">
                  <a:pos x="161" y="174"/>
                </a:cxn>
                <a:cxn ang="0">
                  <a:pos x="589" y="0"/>
                </a:cxn>
                <a:cxn ang="0">
                  <a:pos x="118" y="0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rgbClr val="EC941E">
                    <a:gamma/>
                    <a:tint val="48627"/>
                    <a:invGamma/>
                  </a:srgbClr>
                </a:gs>
                <a:gs pos="100000">
                  <a:srgbClr val="EC941E">
                    <a:alpha val="0"/>
                  </a:srgbClr>
                </a:gs>
              </a:gsLst>
              <a:lin ang="27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3507" name="Text Box 19"/>
            <p:cNvSpPr txBox="1">
              <a:spLocks noChangeArrowheads="1"/>
            </p:cNvSpPr>
            <p:nvPr/>
          </p:nvSpPr>
          <p:spPr bwMode="gray">
            <a:xfrm>
              <a:off x="1282" y="3285"/>
              <a:ext cx="263" cy="33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algn="ctr" eaLnBrk="0" hangingPunct="0"/>
              <a:r>
                <a:rPr lang="ru-RU" sz="2800" dirty="0" smtClea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15</a:t>
              </a:r>
              <a:endParaRPr lang="en-US" sz="28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63508" name="Text Box 20"/>
            <p:cNvSpPr txBox="1">
              <a:spLocks noChangeArrowheads="1"/>
            </p:cNvSpPr>
            <p:nvPr/>
          </p:nvSpPr>
          <p:spPr bwMode="gray">
            <a:xfrm>
              <a:off x="1948" y="3141"/>
              <a:ext cx="2576" cy="1221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eaLnBrk="0" hangingPunct="0"/>
              <a:r>
                <a:rPr lang="ru-RU" sz="2000" b="1" dirty="0" smtClean="0">
                  <a:solidFill>
                    <a:srgbClr val="000000"/>
                  </a:solidFill>
                </a:rPr>
                <a:t>В работе, требующей записи в столбик, первое слово пишется с большой буквы. Знаки препинания (запятые) не ставятся.</a:t>
              </a:r>
            </a:p>
            <a:p>
              <a:pPr eaLnBrk="0" hangingPunct="0"/>
              <a:r>
                <a:rPr lang="ru-RU" sz="2000" b="1" dirty="0" smtClean="0">
                  <a:solidFill>
                    <a:srgbClr val="000000"/>
                  </a:solidFill>
                </a:rPr>
                <a:t>Ветер</a:t>
              </a:r>
            </a:p>
            <a:p>
              <a:pPr eaLnBrk="0" hangingPunct="0"/>
              <a:r>
                <a:rPr lang="ru-RU" sz="2000" b="1" dirty="0" smtClean="0">
                  <a:solidFill>
                    <a:srgbClr val="000000"/>
                  </a:solidFill>
                </a:rPr>
                <a:t>восток</a:t>
              </a:r>
            </a:p>
            <a:p>
              <a:pPr eaLnBrk="0" hangingPunct="0"/>
              <a:endParaRPr lang="en-US" sz="2000" dirty="0">
                <a:solidFill>
                  <a:srgbClr val="000000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381000"/>
            <a:ext cx="7572396" cy="563563"/>
          </a:xfrm>
        </p:spPr>
        <p:txBody>
          <a:bodyPr/>
          <a:lstStyle/>
          <a:p>
            <a:pPr algn="ctr"/>
            <a:r>
              <a:rPr lang="ru-RU" dirty="0" smtClean="0"/>
              <a:t>Оформление письменных работ по русскому языку</a:t>
            </a:r>
            <a:r>
              <a:rPr lang="en-US" dirty="0" smtClean="0"/>
              <a:t> </a:t>
            </a:r>
            <a:endParaRPr lang="en-US" sz="1800" dirty="0"/>
          </a:p>
        </p:txBody>
      </p:sp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357158" y="1928813"/>
            <a:ext cx="8358246" cy="1395413"/>
            <a:chOff x="1104" y="1215"/>
            <a:chExt cx="3504" cy="879"/>
          </a:xfrm>
        </p:grpSpPr>
        <p:sp>
          <p:nvSpPr>
            <p:cNvPr id="63492" name="AutoShape 4"/>
            <p:cNvSpPr>
              <a:spLocks noChangeArrowheads="1"/>
            </p:cNvSpPr>
            <p:nvPr/>
          </p:nvSpPr>
          <p:spPr bwMode="gray">
            <a:xfrm>
              <a:off x="1104" y="1215"/>
              <a:ext cx="3504" cy="823"/>
            </a:xfrm>
            <a:prstGeom prst="roundRect">
              <a:avLst>
                <a:gd name="adj" fmla="val 10889"/>
              </a:avLst>
            </a:prstGeom>
            <a:gradFill rotWithShape="1">
              <a:gsLst>
                <a:gs pos="0">
                  <a:srgbClr val="DDDDDD">
                    <a:gamma/>
                    <a:tint val="51373"/>
                    <a:invGamma/>
                  </a:srgbClr>
                </a:gs>
                <a:gs pos="100000">
                  <a:srgbClr val="DDDDDD"/>
                </a:gs>
              </a:gsLst>
              <a:lin ang="2700000" scaled="1"/>
            </a:gradFill>
            <a:ln w="38100">
              <a:solidFill>
                <a:srgbClr val="FFFFFF"/>
              </a:solidFill>
              <a:round/>
              <a:headEnd/>
              <a:tailEnd/>
            </a:ln>
            <a:effectLst>
              <a:outerShdw dist="135003" dir="2928844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3493" name="AutoShape 5"/>
            <p:cNvSpPr>
              <a:spLocks noChangeArrowheads="1"/>
            </p:cNvSpPr>
            <p:nvPr/>
          </p:nvSpPr>
          <p:spPr bwMode="gray">
            <a:xfrm>
              <a:off x="1181" y="1276"/>
              <a:ext cx="522" cy="673"/>
            </a:xfrm>
            <a:prstGeom prst="roundRect">
              <a:avLst>
                <a:gd name="adj" fmla="val 11921"/>
              </a:avLst>
            </a:prstGeom>
            <a:gradFill rotWithShape="1">
              <a:gsLst>
                <a:gs pos="0">
                  <a:srgbClr val="0066CC"/>
                </a:gs>
                <a:gs pos="100000">
                  <a:srgbClr val="0066CC">
                    <a:gamma/>
                    <a:shade val="69804"/>
                    <a:invGamma/>
                  </a:srgbClr>
                </a:gs>
              </a:gsLst>
              <a:lin ang="5400000" scaled="1"/>
            </a:gradFill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3494" name="Freeform 6"/>
            <p:cNvSpPr>
              <a:spLocks/>
            </p:cNvSpPr>
            <p:nvPr/>
          </p:nvSpPr>
          <p:spPr bwMode="gray">
            <a:xfrm>
              <a:off x="1223" y="1319"/>
              <a:ext cx="337" cy="337"/>
            </a:xfrm>
            <a:custGeom>
              <a:avLst/>
              <a:gdLst/>
              <a:ahLst/>
              <a:cxnLst>
                <a:cxn ang="0">
                  <a:pos x="118" y="0"/>
                </a:cxn>
                <a:cxn ang="0">
                  <a:pos x="0" y="118"/>
                </a:cxn>
                <a:cxn ang="0">
                  <a:pos x="0" y="589"/>
                </a:cxn>
                <a:cxn ang="0">
                  <a:pos x="161" y="174"/>
                </a:cxn>
                <a:cxn ang="0">
                  <a:pos x="589" y="0"/>
                </a:cxn>
                <a:cxn ang="0">
                  <a:pos x="118" y="0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rgbClr val="0066CC">
                    <a:gamma/>
                    <a:tint val="54510"/>
                    <a:invGamma/>
                  </a:srgbClr>
                </a:gs>
                <a:gs pos="50000">
                  <a:srgbClr val="0066CC">
                    <a:alpha val="0"/>
                  </a:srgbClr>
                </a:gs>
                <a:gs pos="100000">
                  <a:srgbClr val="0066CC">
                    <a:gamma/>
                    <a:tint val="54510"/>
                    <a:invGamma/>
                  </a:srgbClr>
                </a:gs>
              </a:gsLst>
              <a:lin ang="27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3495" name="Text Box 7"/>
            <p:cNvSpPr txBox="1">
              <a:spLocks noChangeArrowheads="1"/>
            </p:cNvSpPr>
            <p:nvPr/>
          </p:nvSpPr>
          <p:spPr bwMode="gray">
            <a:xfrm>
              <a:off x="1302" y="1440"/>
              <a:ext cx="245" cy="33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ru-RU" sz="2800" dirty="0" smtClea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16</a:t>
              </a:r>
              <a:endParaRPr lang="en-US" sz="28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63496" name="Text Box 8"/>
            <p:cNvSpPr txBox="1">
              <a:spLocks noChangeArrowheads="1"/>
            </p:cNvSpPr>
            <p:nvPr/>
          </p:nvSpPr>
          <p:spPr bwMode="gray">
            <a:xfrm>
              <a:off x="1793" y="1260"/>
              <a:ext cx="2701" cy="834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eaLnBrk="0" hangingPunct="0"/>
              <a:r>
                <a:rPr lang="ru-RU" sz="2000" b="1" dirty="0" smtClean="0">
                  <a:solidFill>
                    <a:srgbClr val="000000"/>
                  </a:solidFill>
                </a:rPr>
                <a:t>При выполнении подобного вида работы в строчку первое слово пишется с красной строки, с большой буквы, через запятую.</a:t>
              </a:r>
            </a:p>
            <a:p>
              <a:pPr eaLnBrk="0" hangingPunct="0"/>
              <a:r>
                <a:rPr lang="ru-RU" sz="2000" b="1" dirty="0" smtClean="0">
                  <a:solidFill>
                    <a:srgbClr val="000000"/>
                  </a:solidFill>
                </a:rPr>
                <a:t>Ветер, восток, песок</a:t>
              </a:r>
              <a:endParaRPr lang="en-US" sz="2000" dirty="0">
                <a:solidFill>
                  <a:srgbClr val="000000"/>
                </a:solidFill>
              </a:endParaRPr>
            </a:p>
          </p:txBody>
        </p:sp>
      </p:grpSp>
      <p:grpSp>
        <p:nvGrpSpPr>
          <p:cNvPr id="3" name="Group 9"/>
          <p:cNvGrpSpPr>
            <a:grpSpLocks/>
          </p:cNvGrpSpPr>
          <p:nvPr/>
        </p:nvGrpSpPr>
        <p:grpSpPr bwMode="auto">
          <a:xfrm>
            <a:off x="428596" y="3348038"/>
            <a:ext cx="8286808" cy="1306512"/>
            <a:chOff x="1104" y="2109"/>
            <a:chExt cx="3504" cy="823"/>
          </a:xfrm>
        </p:grpSpPr>
        <p:sp>
          <p:nvSpPr>
            <p:cNvPr id="63498" name="AutoShape 10"/>
            <p:cNvSpPr>
              <a:spLocks noChangeArrowheads="1"/>
            </p:cNvSpPr>
            <p:nvPr/>
          </p:nvSpPr>
          <p:spPr bwMode="gray">
            <a:xfrm>
              <a:off x="1104" y="2109"/>
              <a:ext cx="3504" cy="823"/>
            </a:xfrm>
            <a:prstGeom prst="roundRect">
              <a:avLst>
                <a:gd name="adj" fmla="val 10889"/>
              </a:avLst>
            </a:prstGeom>
            <a:gradFill rotWithShape="1">
              <a:gsLst>
                <a:gs pos="0">
                  <a:srgbClr val="DDDDDD">
                    <a:gamma/>
                    <a:tint val="51373"/>
                    <a:invGamma/>
                  </a:srgbClr>
                </a:gs>
                <a:gs pos="100000">
                  <a:srgbClr val="DDDDDD"/>
                </a:gs>
              </a:gsLst>
              <a:lin ang="2700000" scaled="1"/>
            </a:gradFill>
            <a:ln w="38100">
              <a:solidFill>
                <a:srgbClr val="FFFFFF"/>
              </a:solidFill>
              <a:round/>
              <a:headEnd/>
              <a:tailEnd/>
            </a:ln>
            <a:effectLst>
              <a:outerShdw dist="135003" dir="2928844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3499" name="AutoShape 11"/>
            <p:cNvSpPr>
              <a:spLocks noChangeArrowheads="1"/>
            </p:cNvSpPr>
            <p:nvPr/>
          </p:nvSpPr>
          <p:spPr bwMode="gray">
            <a:xfrm>
              <a:off x="1181" y="2185"/>
              <a:ext cx="497" cy="673"/>
            </a:xfrm>
            <a:prstGeom prst="roundRect">
              <a:avLst>
                <a:gd name="adj" fmla="val 11921"/>
              </a:avLst>
            </a:prstGeom>
            <a:gradFill rotWithShape="1">
              <a:gsLst>
                <a:gs pos="0">
                  <a:srgbClr val="009999"/>
                </a:gs>
                <a:gs pos="100000">
                  <a:srgbClr val="009999">
                    <a:gamma/>
                    <a:shade val="69804"/>
                    <a:invGamma/>
                  </a:srgbClr>
                </a:gs>
              </a:gsLst>
              <a:lin ang="5400000" scaled="1"/>
            </a:gradFill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3500" name="Freeform 12"/>
            <p:cNvSpPr>
              <a:spLocks/>
            </p:cNvSpPr>
            <p:nvPr/>
          </p:nvSpPr>
          <p:spPr bwMode="gray">
            <a:xfrm>
              <a:off x="1223" y="2228"/>
              <a:ext cx="337" cy="337"/>
            </a:xfrm>
            <a:custGeom>
              <a:avLst/>
              <a:gdLst/>
              <a:ahLst/>
              <a:cxnLst>
                <a:cxn ang="0">
                  <a:pos x="118" y="0"/>
                </a:cxn>
                <a:cxn ang="0">
                  <a:pos x="0" y="118"/>
                </a:cxn>
                <a:cxn ang="0">
                  <a:pos x="0" y="589"/>
                </a:cxn>
                <a:cxn ang="0">
                  <a:pos x="161" y="174"/>
                </a:cxn>
                <a:cxn ang="0">
                  <a:pos x="589" y="0"/>
                </a:cxn>
                <a:cxn ang="0">
                  <a:pos x="118" y="0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rgbClr val="009999">
                    <a:gamma/>
                    <a:tint val="42353"/>
                    <a:invGamma/>
                  </a:srgbClr>
                </a:gs>
                <a:gs pos="100000">
                  <a:srgbClr val="009999">
                    <a:alpha val="0"/>
                  </a:srgbClr>
                </a:gs>
              </a:gsLst>
              <a:lin ang="27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3501" name="Text Box 13"/>
            <p:cNvSpPr txBox="1">
              <a:spLocks noChangeArrowheads="1"/>
            </p:cNvSpPr>
            <p:nvPr/>
          </p:nvSpPr>
          <p:spPr bwMode="gray">
            <a:xfrm>
              <a:off x="1311" y="2340"/>
              <a:ext cx="248" cy="33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ru-RU" sz="2800" dirty="0" smtClea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17</a:t>
              </a:r>
              <a:endParaRPr lang="en-US" sz="28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63502" name="Text Box 14"/>
            <p:cNvSpPr txBox="1">
              <a:spLocks noChangeArrowheads="1"/>
            </p:cNvSpPr>
            <p:nvPr/>
          </p:nvSpPr>
          <p:spPr bwMode="gray">
            <a:xfrm>
              <a:off x="1859" y="2221"/>
              <a:ext cx="2665" cy="64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eaLnBrk="0" hangingPunct="0"/>
              <a:r>
                <a:rPr lang="ru-RU" sz="2000" b="1" dirty="0" smtClean="0">
                  <a:solidFill>
                    <a:srgbClr val="000000"/>
                  </a:solidFill>
                </a:rPr>
                <a:t>При выполнении различных видов разбора требуется соблюдение принятых норм сокращений слов, обозначений терминов.</a:t>
              </a:r>
              <a:endParaRPr lang="en-US" sz="2000" dirty="0">
                <a:solidFill>
                  <a:srgbClr val="000000"/>
                </a:solidFill>
              </a:endParaRPr>
            </a:p>
          </p:txBody>
        </p:sp>
      </p:grpSp>
      <p:grpSp>
        <p:nvGrpSpPr>
          <p:cNvPr id="4" name="Group 15"/>
          <p:cNvGrpSpPr>
            <a:grpSpLocks/>
          </p:cNvGrpSpPr>
          <p:nvPr/>
        </p:nvGrpSpPr>
        <p:grpSpPr bwMode="auto">
          <a:xfrm>
            <a:off x="500034" y="4808538"/>
            <a:ext cx="8286808" cy="1306512"/>
            <a:chOff x="1104" y="3029"/>
            <a:chExt cx="3504" cy="823"/>
          </a:xfrm>
        </p:grpSpPr>
        <p:sp>
          <p:nvSpPr>
            <p:cNvPr id="63504" name="AutoShape 16"/>
            <p:cNvSpPr>
              <a:spLocks noChangeArrowheads="1"/>
            </p:cNvSpPr>
            <p:nvPr/>
          </p:nvSpPr>
          <p:spPr bwMode="gray">
            <a:xfrm>
              <a:off x="1104" y="3029"/>
              <a:ext cx="3504" cy="823"/>
            </a:xfrm>
            <a:prstGeom prst="roundRect">
              <a:avLst>
                <a:gd name="adj" fmla="val 10889"/>
              </a:avLst>
            </a:prstGeom>
            <a:gradFill rotWithShape="1">
              <a:gsLst>
                <a:gs pos="0">
                  <a:srgbClr val="DDDDDD">
                    <a:gamma/>
                    <a:tint val="51373"/>
                    <a:invGamma/>
                  </a:srgbClr>
                </a:gs>
                <a:gs pos="100000">
                  <a:srgbClr val="DDDDDD"/>
                </a:gs>
              </a:gsLst>
              <a:lin ang="2700000" scaled="1"/>
            </a:gradFill>
            <a:ln w="38100">
              <a:solidFill>
                <a:srgbClr val="FFFFFF"/>
              </a:solidFill>
              <a:round/>
              <a:headEnd/>
              <a:tailEnd/>
            </a:ln>
            <a:effectLst>
              <a:outerShdw dist="135003" dir="2928844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3505" name="AutoShape 17"/>
            <p:cNvSpPr>
              <a:spLocks noChangeArrowheads="1"/>
            </p:cNvSpPr>
            <p:nvPr/>
          </p:nvSpPr>
          <p:spPr bwMode="gray">
            <a:xfrm>
              <a:off x="1181" y="3105"/>
              <a:ext cx="497" cy="673"/>
            </a:xfrm>
            <a:prstGeom prst="roundRect">
              <a:avLst>
                <a:gd name="adj" fmla="val 11921"/>
              </a:avLst>
            </a:prstGeom>
            <a:gradFill rotWithShape="1">
              <a:gsLst>
                <a:gs pos="0">
                  <a:srgbClr val="EC941E"/>
                </a:gs>
                <a:gs pos="100000">
                  <a:srgbClr val="EC941E">
                    <a:gamma/>
                    <a:shade val="69804"/>
                    <a:invGamma/>
                  </a:srgbClr>
                </a:gs>
              </a:gsLst>
              <a:lin ang="5400000" scaled="1"/>
            </a:gradFill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3506" name="Freeform 18"/>
            <p:cNvSpPr>
              <a:spLocks/>
            </p:cNvSpPr>
            <p:nvPr/>
          </p:nvSpPr>
          <p:spPr bwMode="gray">
            <a:xfrm>
              <a:off x="1223" y="3148"/>
              <a:ext cx="337" cy="337"/>
            </a:xfrm>
            <a:custGeom>
              <a:avLst/>
              <a:gdLst/>
              <a:ahLst/>
              <a:cxnLst>
                <a:cxn ang="0">
                  <a:pos x="118" y="0"/>
                </a:cxn>
                <a:cxn ang="0">
                  <a:pos x="0" y="118"/>
                </a:cxn>
                <a:cxn ang="0">
                  <a:pos x="0" y="589"/>
                </a:cxn>
                <a:cxn ang="0">
                  <a:pos x="161" y="174"/>
                </a:cxn>
                <a:cxn ang="0">
                  <a:pos x="589" y="0"/>
                </a:cxn>
                <a:cxn ang="0">
                  <a:pos x="118" y="0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rgbClr val="EC941E">
                    <a:gamma/>
                    <a:tint val="48627"/>
                    <a:invGamma/>
                  </a:srgbClr>
                </a:gs>
                <a:gs pos="100000">
                  <a:srgbClr val="EC941E">
                    <a:alpha val="0"/>
                  </a:srgbClr>
                </a:gs>
              </a:gsLst>
              <a:lin ang="27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3507" name="Text Box 19"/>
            <p:cNvSpPr txBox="1">
              <a:spLocks noChangeArrowheads="1"/>
            </p:cNvSpPr>
            <p:nvPr/>
          </p:nvSpPr>
          <p:spPr bwMode="gray">
            <a:xfrm>
              <a:off x="1255" y="3285"/>
              <a:ext cx="254" cy="33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algn="ctr" eaLnBrk="0" hangingPunct="0"/>
              <a:r>
                <a:rPr lang="ru-RU" sz="2800" dirty="0" smtClea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18</a:t>
              </a:r>
              <a:endParaRPr lang="en-US" sz="28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63508" name="Text Box 20"/>
            <p:cNvSpPr txBox="1">
              <a:spLocks noChangeArrowheads="1"/>
            </p:cNvSpPr>
            <p:nvPr/>
          </p:nvSpPr>
          <p:spPr bwMode="gray">
            <a:xfrm>
              <a:off x="1948" y="3141"/>
              <a:ext cx="2576" cy="64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eaLnBrk="0" hangingPunct="0"/>
              <a:r>
                <a:rPr lang="ru-RU" sz="2000" b="1" dirty="0" smtClean="0">
                  <a:solidFill>
                    <a:srgbClr val="000000"/>
                  </a:solidFill>
                </a:rPr>
                <a:t>Слева при оформлении каждой строки отступается от края не более 0,5 см. Справа строка дописывается до конца.</a:t>
              </a:r>
              <a:endParaRPr lang="en-US" sz="2000" dirty="0">
                <a:solidFill>
                  <a:srgbClr val="000000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381000"/>
            <a:ext cx="7572396" cy="563563"/>
          </a:xfrm>
        </p:spPr>
        <p:txBody>
          <a:bodyPr/>
          <a:lstStyle/>
          <a:p>
            <a:pPr algn="ctr"/>
            <a:r>
              <a:rPr lang="ru-RU" dirty="0" smtClean="0"/>
              <a:t>Оформление письменных работ по русскому языку</a:t>
            </a:r>
            <a:r>
              <a:rPr lang="en-US" dirty="0" smtClean="0"/>
              <a:t> </a:t>
            </a:r>
            <a:endParaRPr lang="en-US" sz="1800" dirty="0"/>
          </a:p>
        </p:txBody>
      </p:sp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357158" y="1928813"/>
            <a:ext cx="8358246" cy="1306513"/>
            <a:chOff x="1104" y="1215"/>
            <a:chExt cx="3504" cy="823"/>
          </a:xfrm>
        </p:grpSpPr>
        <p:sp>
          <p:nvSpPr>
            <p:cNvPr id="63492" name="AutoShape 4"/>
            <p:cNvSpPr>
              <a:spLocks noChangeArrowheads="1"/>
            </p:cNvSpPr>
            <p:nvPr/>
          </p:nvSpPr>
          <p:spPr bwMode="gray">
            <a:xfrm>
              <a:off x="1104" y="1215"/>
              <a:ext cx="3504" cy="823"/>
            </a:xfrm>
            <a:prstGeom prst="roundRect">
              <a:avLst>
                <a:gd name="adj" fmla="val 10889"/>
              </a:avLst>
            </a:prstGeom>
            <a:gradFill rotWithShape="1">
              <a:gsLst>
                <a:gs pos="0">
                  <a:srgbClr val="DDDDDD">
                    <a:gamma/>
                    <a:tint val="51373"/>
                    <a:invGamma/>
                  </a:srgbClr>
                </a:gs>
                <a:gs pos="100000">
                  <a:srgbClr val="DDDDDD"/>
                </a:gs>
              </a:gsLst>
              <a:lin ang="2700000" scaled="1"/>
            </a:gradFill>
            <a:ln w="38100">
              <a:solidFill>
                <a:srgbClr val="FFFFFF"/>
              </a:solidFill>
              <a:round/>
              <a:headEnd/>
              <a:tailEnd/>
            </a:ln>
            <a:effectLst>
              <a:outerShdw dist="135003" dir="2928844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3493" name="AutoShape 5"/>
            <p:cNvSpPr>
              <a:spLocks noChangeArrowheads="1"/>
            </p:cNvSpPr>
            <p:nvPr/>
          </p:nvSpPr>
          <p:spPr bwMode="gray">
            <a:xfrm>
              <a:off x="1181" y="1276"/>
              <a:ext cx="522" cy="673"/>
            </a:xfrm>
            <a:prstGeom prst="roundRect">
              <a:avLst>
                <a:gd name="adj" fmla="val 11921"/>
              </a:avLst>
            </a:prstGeom>
            <a:gradFill rotWithShape="1">
              <a:gsLst>
                <a:gs pos="0">
                  <a:srgbClr val="0066CC"/>
                </a:gs>
                <a:gs pos="100000">
                  <a:srgbClr val="0066CC">
                    <a:gamma/>
                    <a:shade val="69804"/>
                    <a:invGamma/>
                  </a:srgbClr>
                </a:gs>
              </a:gsLst>
              <a:lin ang="5400000" scaled="1"/>
            </a:gradFill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3494" name="Freeform 6"/>
            <p:cNvSpPr>
              <a:spLocks/>
            </p:cNvSpPr>
            <p:nvPr/>
          </p:nvSpPr>
          <p:spPr bwMode="gray">
            <a:xfrm>
              <a:off x="1223" y="1319"/>
              <a:ext cx="337" cy="337"/>
            </a:xfrm>
            <a:custGeom>
              <a:avLst/>
              <a:gdLst/>
              <a:ahLst/>
              <a:cxnLst>
                <a:cxn ang="0">
                  <a:pos x="118" y="0"/>
                </a:cxn>
                <a:cxn ang="0">
                  <a:pos x="0" y="118"/>
                </a:cxn>
                <a:cxn ang="0">
                  <a:pos x="0" y="589"/>
                </a:cxn>
                <a:cxn ang="0">
                  <a:pos x="161" y="174"/>
                </a:cxn>
                <a:cxn ang="0">
                  <a:pos x="589" y="0"/>
                </a:cxn>
                <a:cxn ang="0">
                  <a:pos x="118" y="0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rgbClr val="0066CC">
                    <a:gamma/>
                    <a:tint val="54510"/>
                    <a:invGamma/>
                  </a:srgbClr>
                </a:gs>
                <a:gs pos="50000">
                  <a:srgbClr val="0066CC">
                    <a:alpha val="0"/>
                  </a:srgbClr>
                </a:gs>
                <a:gs pos="100000">
                  <a:srgbClr val="0066CC">
                    <a:gamma/>
                    <a:tint val="54510"/>
                    <a:invGamma/>
                  </a:srgbClr>
                </a:gs>
              </a:gsLst>
              <a:lin ang="27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3495" name="Text Box 7"/>
            <p:cNvSpPr txBox="1">
              <a:spLocks noChangeArrowheads="1"/>
            </p:cNvSpPr>
            <p:nvPr/>
          </p:nvSpPr>
          <p:spPr bwMode="gray">
            <a:xfrm>
              <a:off x="1302" y="1440"/>
              <a:ext cx="245" cy="33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ru-RU" sz="2800" dirty="0" smtClea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19</a:t>
              </a:r>
              <a:endParaRPr lang="en-US" sz="28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63496" name="Text Box 8"/>
            <p:cNvSpPr txBox="1">
              <a:spLocks noChangeArrowheads="1"/>
            </p:cNvSpPr>
            <p:nvPr/>
          </p:nvSpPr>
          <p:spPr bwMode="gray">
            <a:xfrm>
              <a:off x="1793" y="1260"/>
              <a:ext cx="2701" cy="64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r>
                <a:rPr lang="ru-RU" sz="2000" b="1" dirty="0" smtClean="0">
                  <a:solidFill>
                    <a:schemeClr val="accent4">
                      <a:lumMod val="10000"/>
                    </a:schemeClr>
                  </a:solidFill>
                </a:rPr>
                <a:t>При выполнении различных видов разбора требуется соблюдение принятых норм сокращений слов, обозначений терминов. </a:t>
              </a:r>
              <a:endParaRPr lang="ru-RU" sz="2000" b="1" dirty="0">
                <a:solidFill>
                  <a:schemeClr val="accent4">
                    <a:lumMod val="10000"/>
                  </a:schemeClr>
                </a:solidFill>
              </a:endParaRPr>
            </a:p>
          </p:txBody>
        </p:sp>
      </p:grpSp>
      <p:grpSp>
        <p:nvGrpSpPr>
          <p:cNvPr id="3" name="Group 9"/>
          <p:cNvGrpSpPr>
            <a:grpSpLocks/>
          </p:cNvGrpSpPr>
          <p:nvPr/>
        </p:nvGrpSpPr>
        <p:grpSpPr bwMode="auto">
          <a:xfrm>
            <a:off x="428596" y="3348031"/>
            <a:ext cx="8286808" cy="1306510"/>
            <a:chOff x="1104" y="2109"/>
            <a:chExt cx="3504" cy="823"/>
          </a:xfrm>
        </p:grpSpPr>
        <p:sp>
          <p:nvSpPr>
            <p:cNvPr id="63498" name="AutoShape 10"/>
            <p:cNvSpPr>
              <a:spLocks noChangeArrowheads="1"/>
            </p:cNvSpPr>
            <p:nvPr/>
          </p:nvSpPr>
          <p:spPr bwMode="gray">
            <a:xfrm>
              <a:off x="1104" y="2109"/>
              <a:ext cx="3504" cy="823"/>
            </a:xfrm>
            <a:prstGeom prst="roundRect">
              <a:avLst>
                <a:gd name="adj" fmla="val 10889"/>
              </a:avLst>
            </a:prstGeom>
            <a:gradFill rotWithShape="1">
              <a:gsLst>
                <a:gs pos="0">
                  <a:srgbClr val="DDDDDD">
                    <a:gamma/>
                    <a:tint val="51373"/>
                    <a:invGamma/>
                  </a:srgbClr>
                </a:gs>
                <a:gs pos="100000">
                  <a:srgbClr val="DDDDDD"/>
                </a:gs>
              </a:gsLst>
              <a:lin ang="2700000" scaled="1"/>
            </a:gradFill>
            <a:ln w="38100">
              <a:solidFill>
                <a:srgbClr val="FFFFFF"/>
              </a:solidFill>
              <a:round/>
              <a:headEnd/>
              <a:tailEnd/>
            </a:ln>
            <a:effectLst>
              <a:outerShdw dist="135003" dir="2928844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3499" name="AutoShape 11"/>
            <p:cNvSpPr>
              <a:spLocks noChangeArrowheads="1"/>
            </p:cNvSpPr>
            <p:nvPr/>
          </p:nvSpPr>
          <p:spPr bwMode="gray">
            <a:xfrm>
              <a:off x="1181" y="2185"/>
              <a:ext cx="497" cy="673"/>
            </a:xfrm>
            <a:prstGeom prst="roundRect">
              <a:avLst>
                <a:gd name="adj" fmla="val 11921"/>
              </a:avLst>
            </a:prstGeom>
            <a:gradFill rotWithShape="1">
              <a:gsLst>
                <a:gs pos="0">
                  <a:srgbClr val="009999"/>
                </a:gs>
                <a:gs pos="100000">
                  <a:srgbClr val="009999">
                    <a:gamma/>
                    <a:shade val="69804"/>
                    <a:invGamma/>
                  </a:srgbClr>
                </a:gs>
              </a:gsLst>
              <a:lin ang="5400000" scaled="1"/>
            </a:gradFill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3500" name="Freeform 12"/>
            <p:cNvSpPr>
              <a:spLocks/>
            </p:cNvSpPr>
            <p:nvPr/>
          </p:nvSpPr>
          <p:spPr bwMode="gray">
            <a:xfrm>
              <a:off x="1223" y="2228"/>
              <a:ext cx="337" cy="337"/>
            </a:xfrm>
            <a:custGeom>
              <a:avLst/>
              <a:gdLst/>
              <a:ahLst/>
              <a:cxnLst>
                <a:cxn ang="0">
                  <a:pos x="118" y="0"/>
                </a:cxn>
                <a:cxn ang="0">
                  <a:pos x="0" y="118"/>
                </a:cxn>
                <a:cxn ang="0">
                  <a:pos x="0" y="589"/>
                </a:cxn>
                <a:cxn ang="0">
                  <a:pos x="161" y="174"/>
                </a:cxn>
                <a:cxn ang="0">
                  <a:pos x="589" y="0"/>
                </a:cxn>
                <a:cxn ang="0">
                  <a:pos x="118" y="0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rgbClr val="009999">
                    <a:gamma/>
                    <a:tint val="42353"/>
                    <a:invGamma/>
                  </a:srgbClr>
                </a:gs>
                <a:gs pos="100000">
                  <a:srgbClr val="009999">
                    <a:alpha val="0"/>
                  </a:srgbClr>
                </a:gs>
              </a:gsLst>
              <a:lin ang="27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3501" name="Text Box 13"/>
            <p:cNvSpPr txBox="1">
              <a:spLocks noChangeArrowheads="1"/>
            </p:cNvSpPr>
            <p:nvPr/>
          </p:nvSpPr>
          <p:spPr bwMode="gray">
            <a:xfrm>
              <a:off x="1311" y="2340"/>
              <a:ext cx="248" cy="33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ru-RU" sz="2800" dirty="0" smtClea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20</a:t>
              </a:r>
              <a:endParaRPr lang="en-US" sz="28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63502" name="Text Box 14"/>
            <p:cNvSpPr txBox="1">
              <a:spLocks noChangeArrowheads="1"/>
            </p:cNvSpPr>
            <p:nvPr/>
          </p:nvSpPr>
          <p:spPr bwMode="gray">
            <a:xfrm>
              <a:off x="1799" y="2160"/>
              <a:ext cx="2665" cy="64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r>
                <a:rPr lang="ru-RU" sz="2000" b="1" dirty="0" smtClean="0">
                  <a:solidFill>
                    <a:schemeClr val="accent4">
                      <a:lumMod val="10000"/>
                    </a:schemeClr>
                  </a:solidFill>
                </a:rPr>
                <a:t>Сокращается слово только на согласные: </a:t>
              </a:r>
            </a:p>
            <a:p>
              <a:r>
                <a:rPr lang="ru-RU" sz="2000" b="1" dirty="0" err="1" smtClean="0">
                  <a:solidFill>
                    <a:schemeClr val="accent4">
                      <a:lumMod val="10000"/>
                    </a:schemeClr>
                  </a:solidFill>
                </a:rPr>
                <a:t>звонкий-зв</a:t>
              </a:r>
              <a:r>
                <a:rPr lang="ru-RU" sz="2000" b="1" dirty="0" smtClean="0">
                  <a:solidFill>
                    <a:schemeClr val="accent4">
                      <a:lumMod val="10000"/>
                    </a:schemeClr>
                  </a:solidFill>
                </a:rPr>
                <a:t>., </a:t>
              </a:r>
              <a:r>
                <a:rPr lang="ru-RU" sz="2000" b="1" dirty="0" err="1" smtClean="0">
                  <a:solidFill>
                    <a:schemeClr val="accent4">
                      <a:lumMod val="10000"/>
                    </a:schemeClr>
                  </a:solidFill>
                </a:rPr>
                <a:t>согласный-согл</a:t>
              </a:r>
              <a:r>
                <a:rPr lang="ru-RU" sz="2000" b="1" dirty="0" smtClean="0">
                  <a:solidFill>
                    <a:schemeClr val="accent4">
                      <a:lumMod val="10000"/>
                    </a:schemeClr>
                  </a:solidFill>
                </a:rPr>
                <a:t>., </a:t>
              </a:r>
              <a:r>
                <a:rPr lang="ru-RU" sz="2000" b="1" dirty="0" err="1" smtClean="0">
                  <a:solidFill>
                    <a:schemeClr val="accent4">
                      <a:lumMod val="10000"/>
                    </a:schemeClr>
                  </a:solidFill>
                </a:rPr>
                <a:t>твердый-тв</a:t>
              </a:r>
              <a:r>
                <a:rPr lang="ru-RU" sz="2000" b="1" dirty="0" smtClean="0">
                  <a:solidFill>
                    <a:schemeClr val="accent4">
                      <a:lumMod val="10000"/>
                    </a:schemeClr>
                  </a:solidFill>
                </a:rPr>
                <a:t>.,  </a:t>
              </a:r>
              <a:r>
                <a:rPr lang="ru-RU" sz="2000" b="1" dirty="0" err="1" smtClean="0">
                  <a:solidFill>
                    <a:schemeClr val="accent4">
                      <a:lumMod val="10000"/>
                    </a:schemeClr>
                  </a:solidFill>
                </a:rPr>
                <a:t>существительное-сущ</a:t>
              </a:r>
              <a:r>
                <a:rPr lang="ru-RU" sz="2000" b="1" dirty="0" smtClean="0">
                  <a:solidFill>
                    <a:schemeClr val="accent4">
                      <a:lumMod val="10000"/>
                    </a:schemeClr>
                  </a:solidFill>
                </a:rPr>
                <a:t>., </a:t>
              </a:r>
              <a:r>
                <a:rPr lang="ru-RU" sz="2000" b="1" dirty="0" err="1" smtClean="0">
                  <a:solidFill>
                    <a:schemeClr val="accent4">
                      <a:lumMod val="10000"/>
                    </a:schemeClr>
                  </a:solidFill>
                </a:rPr>
                <a:t>прилагательное-прил</a:t>
              </a:r>
              <a:r>
                <a:rPr lang="ru-RU" sz="2000" b="1" dirty="0" smtClean="0">
                  <a:solidFill>
                    <a:schemeClr val="accent4">
                      <a:lumMod val="10000"/>
                    </a:schemeClr>
                  </a:solidFill>
                </a:rPr>
                <a:t>. </a:t>
              </a:r>
              <a:endParaRPr lang="ru-RU" sz="2000" b="1" dirty="0">
                <a:solidFill>
                  <a:schemeClr val="accent4">
                    <a:lumMod val="10000"/>
                  </a:schemeClr>
                </a:solidFill>
              </a:endParaRPr>
            </a:p>
          </p:txBody>
        </p:sp>
      </p:grpSp>
      <p:grpSp>
        <p:nvGrpSpPr>
          <p:cNvPr id="4" name="Group 15"/>
          <p:cNvGrpSpPr>
            <a:grpSpLocks/>
          </p:cNvGrpSpPr>
          <p:nvPr/>
        </p:nvGrpSpPr>
        <p:grpSpPr bwMode="auto">
          <a:xfrm>
            <a:off x="500034" y="4808538"/>
            <a:ext cx="8286808" cy="1306512"/>
            <a:chOff x="1104" y="3029"/>
            <a:chExt cx="3504" cy="823"/>
          </a:xfrm>
        </p:grpSpPr>
        <p:sp>
          <p:nvSpPr>
            <p:cNvPr id="63504" name="AutoShape 16"/>
            <p:cNvSpPr>
              <a:spLocks noChangeArrowheads="1"/>
            </p:cNvSpPr>
            <p:nvPr/>
          </p:nvSpPr>
          <p:spPr bwMode="gray">
            <a:xfrm>
              <a:off x="1104" y="3029"/>
              <a:ext cx="3504" cy="823"/>
            </a:xfrm>
            <a:prstGeom prst="roundRect">
              <a:avLst>
                <a:gd name="adj" fmla="val 10889"/>
              </a:avLst>
            </a:prstGeom>
            <a:gradFill rotWithShape="1">
              <a:gsLst>
                <a:gs pos="0">
                  <a:srgbClr val="DDDDDD">
                    <a:gamma/>
                    <a:tint val="51373"/>
                    <a:invGamma/>
                  </a:srgbClr>
                </a:gs>
                <a:gs pos="100000">
                  <a:srgbClr val="DDDDDD"/>
                </a:gs>
              </a:gsLst>
              <a:lin ang="2700000" scaled="1"/>
            </a:gradFill>
            <a:ln w="38100">
              <a:solidFill>
                <a:srgbClr val="FFFFFF"/>
              </a:solidFill>
              <a:round/>
              <a:headEnd/>
              <a:tailEnd/>
            </a:ln>
            <a:effectLst>
              <a:outerShdw dist="135003" dir="2928844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3505" name="AutoShape 17"/>
            <p:cNvSpPr>
              <a:spLocks noChangeArrowheads="1"/>
            </p:cNvSpPr>
            <p:nvPr/>
          </p:nvSpPr>
          <p:spPr bwMode="gray">
            <a:xfrm>
              <a:off x="1181" y="3105"/>
              <a:ext cx="497" cy="673"/>
            </a:xfrm>
            <a:prstGeom prst="roundRect">
              <a:avLst>
                <a:gd name="adj" fmla="val 11921"/>
              </a:avLst>
            </a:prstGeom>
            <a:gradFill rotWithShape="1">
              <a:gsLst>
                <a:gs pos="0">
                  <a:srgbClr val="EC941E"/>
                </a:gs>
                <a:gs pos="100000">
                  <a:srgbClr val="EC941E">
                    <a:gamma/>
                    <a:shade val="69804"/>
                    <a:invGamma/>
                  </a:srgbClr>
                </a:gs>
              </a:gsLst>
              <a:lin ang="5400000" scaled="1"/>
            </a:gradFill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3506" name="Freeform 18"/>
            <p:cNvSpPr>
              <a:spLocks/>
            </p:cNvSpPr>
            <p:nvPr/>
          </p:nvSpPr>
          <p:spPr bwMode="gray">
            <a:xfrm>
              <a:off x="1223" y="3148"/>
              <a:ext cx="337" cy="337"/>
            </a:xfrm>
            <a:custGeom>
              <a:avLst/>
              <a:gdLst/>
              <a:ahLst/>
              <a:cxnLst>
                <a:cxn ang="0">
                  <a:pos x="118" y="0"/>
                </a:cxn>
                <a:cxn ang="0">
                  <a:pos x="0" y="118"/>
                </a:cxn>
                <a:cxn ang="0">
                  <a:pos x="0" y="589"/>
                </a:cxn>
                <a:cxn ang="0">
                  <a:pos x="161" y="174"/>
                </a:cxn>
                <a:cxn ang="0">
                  <a:pos x="589" y="0"/>
                </a:cxn>
                <a:cxn ang="0">
                  <a:pos x="118" y="0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rgbClr val="EC941E">
                    <a:gamma/>
                    <a:tint val="48627"/>
                    <a:invGamma/>
                  </a:srgbClr>
                </a:gs>
                <a:gs pos="100000">
                  <a:srgbClr val="EC941E">
                    <a:alpha val="0"/>
                  </a:srgbClr>
                </a:gs>
              </a:gsLst>
              <a:lin ang="27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3507" name="Text Box 19"/>
            <p:cNvSpPr txBox="1">
              <a:spLocks noChangeArrowheads="1"/>
            </p:cNvSpPr>
            <p:nvPr/>
          </p:nvSpPr>
          <p:spPr bwMode="gray">
            <a:xfrm>
              <a:off x="1315" y="3285"/>
              <a:ext cx="254" cy="33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algn="ctr" eaLnBrk="0" hangingPunct="0"/>
              <a:r>
                <a:rPr lang="ru-RU" sz="2800" dirty="0" smtClea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21</a:t>
              </a:r>
              <a:endParaRPr lang="en-US" sz="28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63508" name="Text Box 20"/>
            <p:cNvSpPr txBox="1">
              <a:spLocks noChangeArrowheads="1"/>
            </p:cNvSpPr>
            <p:nvPr/>
          </p:nvSpPr>
          <p:spPr bwMode="gray">
            <a:xfrm>
              <a:off x="1829" y="3150"/>
              <a:ext cx="2576" cy="446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r>
                <a:rPr lang="ru-RU" sz="2000" b="1" dirty="0" smtClean="0">
                  <a:solidFill>
                    <a:schemeClr val="accent4">
                      <a:lumMod val="10000"/>
                    </a:schemeClr>
                  </a:solidFill>
                </a:rPr>
                <a:t>Название падежей указывается заглавной буквой ( Им.п. Р.п. Д.п. В.п. Т.п. П.п.)</a:t>
              </a:r>
              <a:endParaRPr lang="ru-RU" sz="2000" b="1" dirty="0">
                <a:solidFill>
                  <a:schemeClr val="accent4">
                    <a:lumMod val="10000"/>
                  </a:schemeClr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381000"/>
            <a:ext cx="7572396" cy="563563"/>
          </a:xfrm>
        </p:spPr>
        <p:txBody>
          <a:bodyPr/>
          <a:lstStyle/>
          <a:p>
            <a:pPr algn="ctr"/>
            <a:r>
              <a:rPr lang="ru-RU" dirty="0" smtClean="0"/>
              <a:t>Оформление письменных работ по русскому языку</a:t>
            </a:r>
            <a:r>
              <a:rPr lang="en-US" dirty="0" smtClean="0"/>
              <a:t> </a:t>
            </a:r>
            <a:endParaRPr lang="en-US" sz="1800" dirty="0"/>
          </a:p>
        </p:txBody>
      </p:sp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357158" y="1285860"/>
            <a:ext cx="8358246" cy="2346345"/>
            <a:chOff x="1104" y="1215"/>
            <a:chExt cx="3504" cy="1073"/>
          </a:xfrm>
        </p:grpSpPr>
        <p:sp>
          <p:nvSpPr>
            <p:cNvPr id="63492" name="AutoShape 4"/>
            <p:cNvSpPr>
              <a:spLocks noChangeArrowheads="1"/>
            </p:cNvSpPr>
            <p:nvPr/>
          </p:nvSpPr>
          <p:spPr bwMode="gray">
            <a:xfrm>
              <a:off x="1104" y="1215"/>
              <a:ext cx="3504" cy="823"/>
            </a:xfrm>
            <a:prstGeom prst="roundRect">
              <a:avLst>
                <a:gd name="adj" fmla="val 10889"/>
              </a:avLst>
            </a:prstGeom>
            <a:gradFill rotWithShape="1">
              <a:gsLst>
                <a:gs pos="0">
                  <a:srgbClr val="DDDDDD">
                    <a:gamma/>
                    <a:tint val="51373"/>
                    <a:invGamma/>
                  </a:srgbClr>
                </a:gs>
                <a:gs pos="100000">
                  <a:srgbClr val="DDDDDD"/>
                </a:gs>
              </a:gsLst>
              <a:lin ang="2700000" scaled="1"/>
            </a:gradFill>
            <a:ln w="38100">
              <a:solidFill>
                <a:srgbClr val="FFFFFF"/>
              </a:solidFill>
              <a:round/>
              <a:headEnd/>
              <a:tailEnd/>
            </a:ln>
            <a:effectLst>
              <a:outerShdw dist="135003" dir="2928844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3493" name="AutoShape 5"/>
            <p:cNvSpPr>
              <a:spLocks noChangeArrowheads="1"/>
            </p:cNvSpPr>
            <p:nvPr/>
          </p:nvSpPr>
          <p:spPr bwMode="gray">
            <a:xfrm>
              <a:off x="1181" y="1276"/>
              <a:ext cx="522" cy="673"/>
            </a:xfrm>
            <a:prstGeom prst="roundRect">
              <a:avLst>
                <a:gd name="adj" fmla="val 11921"/>
              </a:avLst>
            </a:prstGeom>
            <a:gradFill rotWithShape="1">
              <a:gsLst>
                <a:gs pos="0">
                  <a:srgbClr val="0066CC"/>
                </a:gs>
                <a:gs pos="100000">
                  <a:srgbClr val="0066CC">
                    <a:gamma/>
                    <a:shade val="69804"/>
                    <a:invGamma/>
                  </a:srgbClr>
                </a:gs>
              </a:gsLst>
              <a:lin ang="5400000" scaled="1"/>
            </a:gradFill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3494" name="Freeform 6"/>
            <p:cNvSpPr>
              <a:spLocks/>
            </p:cNvSpPr>
            <p:nvPr/>
          </p:nvSpPr>
          <p:spPr bwMode="gray">
            <a:xfrm>
              <a:off x="1223" y="1319"/>
              <a:ext cx="337" cy="337"/>
            </a:xfrm>
            <a:custGeom>
              <a:avLst/>
              <a:gdLst/>
              <a:ahLst/>
              <a:cxnLst>
                <a:cxn ang="0">
                  <a:pos x="118" y="0"/>
                </a:cxn>
                <a:cxn ang="0">
                  <a:pos x="0" y="118"/>
                </a:cxn>
                <a:cxn ang="0">
                  <a:pos x="0" y="589"/>
                </a:cxn>
                <a:cxn ang="0">
                  <a:pos x="161" y="174"/>
                </a:cxn>
                <a:cxn ang="0">
                  <a:pos x="589" y="0"/>
                </a:cxn>
                <a:cxn ang="0">
                  <a:pos x="118" y="0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rgbClr val="0066CC">
                    <a:gamma/>
                    <a:tint val="54510"/>
                    <a:invGamma/>
                  </a:srgbClr>
                </a:gs>
                <a:gs pos="50000">
                  <a:srgbClr val="0066CC">
                    <a:alpha val="0"/>
                  </a:srgbClr>
                </a:gs>
                <a:gs pos="100000">
                  <a:srgbClr val="0066CC">
                    <a:gamma/>
                    <a:tint val="54510"/>
                    <a:invGamma/>
                  </a:srgbClr>
                </a:gs>
              </a:gsLst>
              <a:lin ang="27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3495" name="Text Box 7"/>
            <p:cNvSpPr txBox="1">
              <a:spLocks noChangeArrowheads="1"/>
            </p:cNvSpPr>
            <p:nvPr/>
          </p:nvSpPr>
          <p:spPr bwMode="gray">
            <a:xfrm>
              <a:off x="1302" y="1440"/>
              <a:ext cx="245" cy="33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ru-RU" sz="2800" dirty="0" smtClea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22</a:t>
              </a:r>
              <a:endParaRPr lang="en-US" sz="28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63496" name="Text Box 8"/>
            <p:cNvSpPr txBox="1">
              <a:spLocks noChangeArrowheads="1"/>
            </p:cNvSpPr>
            <p:nvPr/>
          </p:nvSpPr>
          <p:spPr bwMode="gray">
            <a:xfrm>
              <a:off x="1763" y="1260"/>
              <a:ext cx="2815" cy="102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r>
                <a:rPr lang="ru-RU" sz="2000" dirty="0" smtClean="0"/>
                <a:t> </a:t>
              </a:r>
              <a:r>
                <a:rPr lang="ru-RU" sz="2000" b="1" dirty="0" smtClean="0">
                  <a:solidFill>
                    <a:schemeClr val="accent4">
                      <a:lumMod val="10000"/>
                    </a:schemeClr>
                  </a:solidFill>
                </a:rPr>
                <a:t>Следует определить, что обозначения над словами выполнять ручкой, а также простым </a:t>
              </a:r>
              <a:r>
                <a:rPr lang="ru-RU" sz="2000" b="1" dirty="0" err="1" smtClean="0">
                  <a:solidFill>
                    <a:schemeClr val="accent4">
                      <a:lumMod val="10000"/>
                    </a:schemeClr>
                  </a:solidFill>
                </a:rPr>
                <a:t>острозаточенным</a:t>
              </a:r>
              <a:r>
                <a:rPr lang="ru-RU" sz="2000" b="1" dirty="0" smtClean="0">
                  <a:solidFill>
                    <a:schemeClr val="accent4">
                      <a:lumMod val="10000"/>
                    </a:schemeClr>
                  </a:solidFill>
                </a:rPr>
                <a:t> карандашом. </a:t>
              </a:r>
            </a:p>
            <a:p>
              <a:r>
                <a:rPr lang="ru-RU" sz="2000" b="1" dirty="0" smtClean="0">
                  <a:solidFill>
                    <a:schemeClr val="accent4">
                      <a:lumMod val="10000"/>
                    </a:schemeClr>
                  </a:solidFill>
                </a:rPr>
                <a:t>Все подчеркивания делаются по линейке только карандашом. </a:t>
              </a:r>
              <a:endParaRPr lang="ru-RU" sz="2000" b="1" dirty="0">
                <a:solidFill>
                  <a:schemeClr val="accent4">
                    <a:lumMod val="10000"/>
                  </a:schemeClr>
                </a:solidFill>
              </a:endParaRPr>
            </a:p>
          </p:txBody>
        </p:sp>
      </p:grpSp>
      <p:grpSp>
        <p:nvGrpSpPr>
          <p:cNvPr id="3" name="Group 9"/>
          <p:cNvGrpSpPr>
            <a:grpSpLocks/>
          </p:cNvGrpSpPr>
          <p:nvPr/>
        </p:nvGrpSpPr>
        <p:grpSpPr bwMode="auto">
          <a:xfrm>
            <a:off x="428596" y="3348036"/>
            <a:ext cx="8360122" cy="1938351"/>
            <a:chOff x="1104" y="2109"/>
            <a:chExt cx="3535" cy="1034"/>
          </a:xfrm>
        </p:grpSpPr>
        <p:sp>
          <p:nvSpPr>
            <p:cNvPr id="63498" name="AutoShape 10"/>
            <p:cNvSpPr>
              <a:spLocks noChangeArrowheads="1"/>
            </p:cNvSpPr>
            <p:nvPr/>
          </p:nvSpPr>
          <p:spPr bwMode="gray">
            <a:xfrm>
              <a:off x="1104" y="2109"/>
              <a:ext cx="3504" cy="823"/>
            </a:xfrm>
            <a:prstGeom prst="roundRect">
              <a:avLst>
                <a:gd name="adj" fmla="val 10889"/>
              </a:avLst>
            </a:prstGeom>
            <a:gradFill rotWithShape="1">
              <a:gsLst>
                <a:gs pos="0">
                  <a:srgbClr val="DDDDDD">
                    <a:gamma/>
                    <a:tint val="51373"/>
                    <a:invGamma/>
                  </a:srgbClr>
                </a:gs>
                <a:gs pos="100000">
                  <a:srgbClr val="DDDDDD"/>
                </a:gs>
              </a:gsLst>
              <a:lin ang="2700000" scaled="1"/>
            </a:gradFill>
            <a:ln w="38100">
              <a:solidFill>
                <a:srgbClr val="FFFFFF"/>
              </a:solidFill>
              <a:round/>
              <a:headEnd/>
              <a:tailEnd/>
            </a:ln>
            <a:effectLst>
              <a:outerShdw dist="135003" dir="2928844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3499" name="AutoShape 11"/>
            <p:cNvSpPr>
              <a:spLocks noChangeArrowheads="1"/>
            </p:cNvSpPr>
            <p:nvPr/>
          </p:nvSpPr>
          <p:spPr bwMode="gray">
            <a:xfrm>
              <a:off x="1181" y="2185"/>
              <a:ext cx="497" cy="673"/>
            </a:xfrm>
            <a:prstGeom prst="roundRect">
              <a:avLst>
                <a:gd name="adj" fmla="val 11921"/>
              </a:avLst>
            </a:prstGeom>
            <a:gradFill rotWithShape="1">
              <a:gsLst>
                <a:gs pos="0">
                  <a:srgbClr val="009999"/>
                </a:gs>
                <a:gs pos="100000">
                  <a:srgbClr val="009999">
                    <a:gamma/>
                    <a:shade val="69804"/>
                    <a:invGamma/>
                  </a:srgbClr>
                </a:gs>
              </a:gsLst>
              <a:lin ang="5400000" scaled="1"/>
            </a:gradFill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3500" name="Freeform 12"/>
            <p:cNvSpPr>
              <a:spLocks/>
            </p:cNvSpPr>
            <p:nvPr/>
          </p:nvSpPr>
          <p:spPr bwMode="gray">
            <a:xfrm>
              <a:off x="1223" y="2228"/>
              <a:ext cx="337" cy="337"/>
            </a:xfrm>
            <a:custGeom>
              <a:avLst/>
              <a:gdLst/>
              <a:ahLst/>
              <a:cxnLst>
                <a:cxn ang="0">
                  <a:pos x="118" y="0"/>
                </a:cxn>
                <a:cxn ang="0">
                  <a:pos x="0" y="118"/>
                </a:cxn>
                <a:cxn ang="0">
                  <a:pos x="0" y="589"/>
                </a:cxn>
                <a:cxn ang="0">
                  <a:pos x="161" y="174"/>
                </a:cxn>
                <a:cxn ang="0">
                  <a:pos x="589" y="0"/>
                </a:cxn>
                <a:cxn ang="0">
                  <a:pos x="118" y="0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rgbClr val="009999">
                    <a:gamma/>
                    <a:tint val="42353"/>
                    <a:invGamma/>
                  </a:srgbClr>
                </a:gs>
                <a:gs pos="100000">
                  <a:srgbClr val="009999">
                    <a:alpha val="0"/>
                  </a:srgbClr>
                </a:gs>
              </a:gsLst>
              <a:lin ang="27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3501" name="Text Box 13"/>
            <p:cNvSpPr txBox="1">
              <a:spLocks noChangeArrowheads="1"/>
            </p:cNvSpPr>
            <p:nvPr/>
          </p:nvSpPr>
          <p:spPr bwMode="gray">
            <a:xfrm>
              <a:off x="1311" y="2340"/>
              <a:ext cx="248" cy="33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ru-RU" sz="2800" dirty="0" smtClea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23</a:t>
              </a:r>
              <a:endParaRPr lang="en-US" sz="28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63502" name="Text Box 14"/>
            <p:cNvSpPr txBox="1">
              <a:spLocks noChangeArrowheads="1"/>
            </p:cNvSpPr>
            <p:nvPr/>
          </p:nvSpPr>
          <p:spPr bwMode="gray">
            <a:xfrm>
              <a:off x="1769" y="2115"/>
              <a:ext cx="2870" cy="102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r>
                <a:rPr lang="ru-RU" sz="2000" b="1" dirty="0" smtClean="0">
                  <a:solidFill>
                    <a:schemeClr val="accent4">
                      <a:lumMod val="10000"/>
                    </a:schemeClr>
                  </a:solidFill>
                </a:rPr>
                <a:t>При оформлении письменных видов разбора следует соблюдать требования предложенных образцов. Обращать внимание учащихся на постановку имеющихся тире, точки и запятой после определенных сокращений терминов. </a:t>
              </a:r>
              <a:endParaRPr lang="ru-RU" sz="2000" b="1" dirty="0">
                <a:solidFill>
                  <a:schemeClr val="accent4">
                    <a:lumMod val="10000"/>
                  </a:schemeClr>
                </a:solidFill>
              </a:endParaRPr>
            </a:p>
          </p:txBody>
        </p:sp>
      </p:grpSp>
      <p:grpSp>
        <p:nvGrpSpPr>
          <p:cNvPr id="4" name="Group 15"/>
          <p:cNvGrpSpPr>
            <a:grpSpLocks/>
          </p:cNvGrpSpPr>
          <p:nvPr/>
        </p:nvGrpSpPr>
        <p:grpSpPr bwMode="auto">
          <a:xfrm>
            <a:off x="428596" y="5072074"/>
            <a:ext cx="8428705" cy="1306512"/>
            <a:chOff x="1104" y="3029"/>
            <a:chExt cx="3564" cy="823"/>
          </a:xfrm>
        </p:grpSpPr>
        <p:sp>
          <p:nvSpPr>
            <p:cNvPr id="63504" name="AutoShape 16"/>
            <p:cNvSpPr>
              <a:spLocks noChangeArrowheads="1"/>
            </p:cNvSpPr>
            <p:nvPr/>
          </p:nvSpPr>
          <p:spPr bwMode="gray">
            <a:xfrm>
              <a:off x="1104" y="3029"/>
              <a:ext cx="3504" cy="823"/>
            </a:xfrm>
            <a:prstGeom prst="roundRect">
              <a:avLst>
                <a:gd name="adj" fmla="val 10889"/>
              </a:avLst>
            </a:prstGeom>
            <a:gradFill rotWithShape="1">
              <a:gsLst>
                <a:gs pos="0">
                  <a:srgbClr val="DDDDDD">
                    <a:gamma/>
                    <a:tint val="51373"/>
                    <a:invGamma/>
                  </a:srgbClr>
                </a:gs>
                <a:gs pos="100000">
                  <a:srgbClr val="DDDDDD"/>
                </a:gs>
              </a:gsLst>
              <a:lin ang="2700000" scaled="1"/>
            </a:gradFill>
            <a:ln w="38100">
              <a:solidFill>
                <a:srgbClr val="FFFFFF"/>
              </a:solidFill>
              <a:round/>
              <a:headEnd/>
              <a:tailEnd/>
            </a:ln>
            <a:effectLst>
              <a:outerShdw dist="135003" dir="2928844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3505" name="AutoShape 17"/>
            <p:cNvSpPr>
              <a:spLocks noChangeArrowheads="1"/>
            </p:cNvSpPr>
            <p:nvPr/>
          </p:nvSpPr>
          <p:spPr bwMode="gray">
            <a:xfrm>
              <a:off x="1181" y="3105"/>
              <a:ext cx="497" cy="673"/>
            </a:xfrm>
            <a:prstGeom prst="roundRect">
              <a:avLst>
                <a:gd name="adj" fmla="val 11921"/>
              </a:avLst>
            </a:prstGeom>
            <a:gradFill rotWithShape="1">
              <a:gsLst>
                <a:gs pos="0">
                  <a:srgbClr val="EC941E"/>
                </a:gs>
                <a:gs pos="100000">
                  <a:srgbClr val="EC941E">
                    <a:gamma/>
                    <a:shade val="69804"/>
                    <a:invGamma/>
                  </a:srgbClr>
                </a:gs>
              </a:gsLst>
              <a:lin ang="5400000" scaled="1"/>
            </a:gradFill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3506" name="Freeform 18"/>
            <p:cNvSpPr>
              <a:spLocks/>
            </p:cNvSpPr>
            <p:nvPr/>
          </p:nvSpPr>
          <p:spPr bwMode="gray">
            <a:xfrm>
              <a:off x="1223" y="3148"/>
              <a:ext cx="337" cy="337"/>
            </a:xfrm>
            <a:custGeom>
              <a:avLst/>
              <a:gdLst/>
              <a:ahLst/>
              <a:cxnLst>
                <a:cxn ang="0">
                  <a:pos x="118" y="0"/>
                </a:cxn>
                <a:cxn ang="0">
                  <a:pos x="0" y="118"/>
                </a:cxn>
                <a:cxn ang="0">
                  <a:pos x="0" y="589"/>
                </a:cxn>
                <a:cxn ang="0">
                  <a:pos x="161" y="174"/>
                </a:cxn>
                <a:cxn ang="0">
                  <a:pos x="589" y="0"/>
                </a:cxn>
                <a:cxn ang="0">
                  <a:pos x="118" y="0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rgbClr val="EC941E">
                    <a:gamma/>
                    <a:tint val="48627"/>
                    <a:invGamma/>
                  </a:srgbClr>
                </a:gs>
                <a:gs pos="100000">
                  <a:srgbClr val="EC941E">
                    <a:alpha val="0"/>
                  </a:srgbClr>
                </a:gs>
              </a:gsLst>
              <a:lin ang="27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3507" name="Text Box 19"/>
            <p:cNvSpPr txBox="1">
              <a:spLocks noChangeArrowheads="1"/>
            </p:cNvSpPr>
            <p:nvPr/>
          </p:nvSpPr>
          <p:spPr bwMode="gray">
            <a:xfrm>
              <a:off x="1255" y="3285"/>
              <a:ext cx="254" cy="33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algn="ctr" eaLnBrk="0" hangingPunct="0"/>
              <a:r>
                <a:rPr lang="ru-RU" sz="2800" dirty="0" smtClea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24</a:t>
              </a:r>
              <a:endParaRPr lang="en-US" sz="28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63508" name="Text Box 20"/>
            <p:cNvSpPr txBox="1">
              <a:spLocks noChangeArrowheads="1"/>
            </p:cNvSpPr>
            <p:nvPr/>
          </p:nvSpPr>
          <p:spPr bwMode="gray">
            <a:xfrm>
              <a:off x="1708" y="3141"/>
              <a:ext cx="2960" cy="64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r>
                <a:rPr lang="ru-RU" sz="2000" b="1" dirty="0" smtClean="0">
                  <a:solidFill>
                    <a:schemeClr val="accent4">
                      <a:lumMod val="10000"/>
                    </a:schemeClr>
                  </a:solidFill>
                </a:rPr>
                <a:t>Напомним, что в математике при сокращении наименований единиц измерений точки не ставятся. </a:t>
              </a:r>
            </a:p>
            <a:p>
              <a:r>
                <a:rPr lang="ru-RU" sz="2000" b="1" dirty="0" smtClean="0">
                  <a:solidFill>
                    <a:schemeClr val="accent4">
                      <a:lumMod val="10000"/>
                    </a:schemeClr>
                  </a:solidFill>
                </a:rPr>
                <a:t>Например: мм, м, см, ч, мин, км, кг, г и др.</a:t>
              </a:r>
              <a:endParaRPr lang="ru-RU" sz="2000" b="1" dirty="0">
                <a:solidFill>
                  <a:schemeClr val="accent4">
                    <a:lumMod val="10000"/>
                  </a:schemeClr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2400" dirty="0" smtClean="0"/>
              <a:t>О письменных работах и тетрадях учащихся</a:t>
            </a:r>
            <a:endParaRPr lang="ru-RU" sz="2400" dirty="0"/>
          </a:p>
        </p:txBody>
      </p:sp>
      <p:sp>
        <p:nvSpPr>
          <p:cNvPr id="61443" name="AutoShape 3"/>
          <p:cNvSpPr>
            <a:spLocks noChangeArrowheads="1"/>
          </p:cNvSpPr>
          <p:nvPr/>
        </p:nvSpPr>
        <p:spPr bwMode="auto">
          <a:xfrm>
            <a:off x="5562600" y="3095624"/>
            <a:ext cx="3009928" cy="3548085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99CCFF"/>
              </a:gs>
              <a:gs pos="100000">
                <a:srgbClr val="99CCFF">
                  <a:gamma/>
                  <a:tint val="27451"/>
                  <a:invGamma/>
                </a:srgbClr>
              </a:gs>
            </a:gsLst>
            <a:lin ang="5400000" scaled="1"/>
          </a:gradFill>
          <a:ln w="38100">
            <a:solidFill>
              <a:srgbClr val="3366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 eaLnBrk="0" hangingPunct="0"/>
            <a:endParaRPr lang="ru-RU">
              <a:latin typeface="Verdana" pitchFamily="34" charset="0"/>
            </a:endParaRPr>
          </a:p>
        </p:txBody>
      </p:sp>
      <p:sp>
        <p:nvSpPr>
          <p:cNvPr id="61445" name="AutoShape 5"/>
          <p:cNvSpPr>
            <a:spLocks noChangeArrowheads="1"/>
          </p:cNvSpPr>
          <p:nvPr/>
        </p:nvSpPr>
        <p:spPr bwMode="auto">
          <a:xfrm>
            <a:off x="428596" y="3095624"/>
            <a:ext cx="3000404" cy="3548085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99CCFF"/>
              </a:gs>
              <a:gs pos="100000">
                <a:srgbClr val="99CCFF">
                  <a:gamma/>
                  <a:tint val="27451"/>
                  <a:invGamma/>
                </a:srgbClr>
              </a:gs>
            </a:gsLst>
            <a:lin ang="5400000" scaled="1"/>
          </a:gradFill>
          <a:ln w="38100">
            <a:solidFill>
              <a:srgbClr val="3366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 eaLnBrk="0" hangingPunct="0"/>
            <a:endParaRPr lang="ru-RU">
              <a:latin typeface="Verdana" pitchFamily="34" charset="0"/>
            </a:endParaRPr>
          </a:p>
        </p:txBody>
      </p:sp>
      <p:sp>
        <p:nvSpPr>
          <p:cNvPr id="61446" name="Text Box 6"/>
          <p:cNvSpPr txBox="1">
            <a:spLocks noChangeArrowheads="1"/>
          </p:cNvSpPr>
          <p:nvPr/>
        </p:nvSpPr>
        <p:spPr bwMode="auto">
          <a:xfrm>
            <a:off x="785786" y="3214686"/>
            <a:ext cx="2500330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2000" b="1" dirty="0" smtClean="0">
                <a:solidFill>
                  <a:srgbClr val="000000"/>
                </a:solidFill>
              </a:rPr>
              <a:t>Текущие </a:t>
            </a:r>
          </a:p>
          <a:p>
            <a:pPr algn="ctr" eaLnBrk="0" hangingPunct="0"/>
            <a:r>
              <a:rPr lang="ru-RU" sz="2000" b="1" dirty="0" smtClean="0">
                <a:solidFill>
                  <a:srgbClr val="000000"/>
                </a:solidFill>
              </a:rPr>
              <a:t>контрольные</a:t>
            </a:r>
          </a:p>
          <a:p>
            <a:pPr algn="ctr" eaLnBrk="0" hangingPunct="0"/>
            <a:r>
              <a:rPr lang="ru-RU" sz="2000" b="1" dirty="0" smtClean="0">
                <a:solidFill>
                  <a:srgbClr val="000000"/>
                </a:solidFill>
              </a:rPr>
              <a:t>работы</a:t>
            </a:r>
          </a:p>
          <a:p>
            <a:pPr algn="ctr" eaLnBrk="0" hangingPunct="0"/>
            <a:endParaRPr lang="ru-RU" sz="2000" dirty="0" smtClean="0">
              <a:solidFill>
                <a:srgbClr val="000000"/>
              </a:solidFill>
            </a:endParaRPr>
          </a:p>
          <a:p>
            <a:pPr algn="ctr" eaLnBrk="0" hangingPunct="0"/>
            <a:r>
              <a:rPr lang="ru-RU" sz="2000" dirty="0" smtClean="0">
                <a:solidFill>
                  <a:srgbClr val="000000"/>
                </a:solidFill>
              </a:rPr>
              <a:t>Цель: проверка усвоения  изучаемого и проверяемого материала</a:t>
            </a:r>
          </a:p>
          <a:p>
            <a:pPr algn="ctr" eaLnBrk="0" hangingPunct="0"/>
            <a:endParaRPr lang="ru-RU" b="1" dirty="0" smtClean="0">
              <a:solidFill>
                <a:srgbClr val="000000"/>
              </a:solidFill>
            </a:endParaRPr>
          </a:p>
          <a:p>
            <a:pPr algn="ctr" eaLnBrk="0" hangingPunct="0"/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61447" name="AutoShape 7"/>
          <p:cNvSpPr>
            <a:spLocks noChangeAspect="1" noChangeArrowheads="1" noTextEdit="1"/>
          </p:cNvSpPr>
          <p:nvPr/>
        </p:nvSpPr>
        <p:spPr bwMode="gray">
          <a:xfrm>
            <a:off x="3222625" y="2995613"/>
            <a:ext cx="909638" cy="124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61448" name="Freeform 8"/>
          <p:cNvSpPr>
            <a:spLocks/>
          </p:cNvSpPr>
          <p:nvPr/>
        </p:nvSpPr>
        <p:spPr bwMode="gray">
          <a:xfrm>
            <a:off x="3222625" y="2998788"/>
            <a:ext cx="903288" cy="1241425"/>
          </a:xfrm>
          <a:custGeom>
            <a:avLst/>
            <a:gdLst/>
            <a:ahLst/>
            <a:cxnLst>
              <a:cxn ang="0">
                <a:pos x="580" y="0"/>
              </a:cxn>
              <a:cxn ang="0">
                <a:pos x="578" y="90"/>
              </a:cxn>
              <a:cxn ang="0">
                <a:pos x="568" y="174"/>
              </a:cxn>
              <a:cxn ang="0">
                <a:pos x="552" y="252"/>
              </a:cxn>
              <a:cxn ang="0">
                <a:pos x="526" y="324"/>
              </a:cxn>
              <a:cxn ang="0">
                <a:pos x="494" y="390"/>
              </a:cxn>
              <a:cxn ang="0">
                <a:pos x="452" y="450"/>
              </a:cxn>
              <a:cxn ang="0">
                <a:pos x="402" y="508"/>
              </a:cxn>
              <a:cxn ang="0">
                <a:pos x="342" y="560"/>
              </a:cxn>
              <a:cxn ang="0">
                <a:pos x="270" y="610"/>
              </a:cxn>
              <a:cxn ang="0">
                <a:pos x="188" y="656"/>
              </a:cxn>
              <a:cxn ang="0">
                <a:pos x="188" y="798"/>
              </a:cxn>
              <a:cxn ang="0">
                <a:pos x="0" y="514"/>
              </a:cxn>
              <a:cxn ang="0">
                <a:pos x="188" y="230"/>
              </a:cxn>
              <a:cxn ang="0">
                <a:pos x="188" y="372"/>
              </a:cxn>
              <a:cxn ang="0">
                <a:pos x="224" y="368"/>
              </a:cxn>
              <a:cxn ang="0">
                <a:pos x="264" y="356"/>
              </a:cxn>
              <a:cxn ang="0">
                <a:pos x="306" y="336"/>
              </a:cxn>
              <a:cxn ang="0">
                <a:pos x="348" y="310"/>
              </a:cxn>
              <a:cxn ang="0">
                <a:pos x="392" y="280"/>
              </a:cxn>
              <a:cxn ang="0">
                <a:pos x="432" y="246"/>
              </a:cxn>
              <a:cxn ang="0">
                <a:pos x="472" y="208"/>
              </a:cxn>
              <a:cxn ang="0">
                <a:pos x="506" y="166"/>
              </a:cxn>
              <a:cxn ang="0">
                <a:pos x="536" y="124"/>
              </a:cxn>
              <a:cxn ang="0">
                <a:pos x="558" y="82"/>
              </a:cxn>
              <a:cxn ang="0">
                <a:pos x="574" y="40"/>
              </a:cxn>
              <a:cxn ang="0">
                <a:pos x="578" y="0"/>
              </a:cxn>
              <a:cxn ang="0">
                <a:pos x="580" y="0"/>
              </a:cxn>
            </a:cxnLst>
            <a:rect l="0" t="0" r="r" b="b"/>
            <a:pathLst>
              <a:path w="580" h="798">
                <a:moveTo>
                  <a:pt x="580" y="0"/>
                </a:moveTo>
                <a:lnTo>
                  <a:pt x="578" y="90"/>
                </a:lnTo>
                <a:lnTo>
                  <a:pt x="568" y="174"/>
                </a:lnTo>
                <a:lnTo>
                  <a:pt x="552" y="252"/>
                </a:lnTo>
                <a:lnTo>
                  <a:pt x="526" y="324"/>
                </a:lnTo>
                <a:lnTo>
                  <a:pt x="494" y="390"/>
                </a:lnTo>
                <a:lnTo>
                  <a:pt x="452" y="450"/>
                </a:lnTo>
                <a:lnTo>
                  <a:pt x="402" y="508"/>
                </a:lnTo>
                <a:lnTo>
                  <a:pt x="342" y="560"/>
                </a:lnTo>
                <a:lnTo>
                  <a:pt x="270" y="610"/>
                </a:lnTo>
                <a:lnTo>
                  <a:pt x="188" y="656"/>
                </a:lnTo>
                <a:lnTo>
                  <a:pt x="188" y="798"/>
                </a:lnTo>
                <a:lnTo>
                  <a:pt x="0" y="514"/>
                </a:lnTo>
                <a:lnTo>
                  <a:pt x="188" y="230"/>
                </a:lnTo>
                <a:lnTo>
                  <a:pt x="188" y="372"/>
                </a:lnTo>
                <a:lnTo>
                  <a:pt x="224" y="368"/>
                </a:lnTo>
                <a:lnTo>
                  <a:pt x="264" y="356"/>
                </a:lnTo>
                <a:lnTo>
                  <a:pt x="306" y="336"/>
                </a:lnTo>
                <a:lnTo>
                  <a:pt x="348" y="310"/>
                </a:lnTo>
                <a:lnTo>
                  <a:pt x="392" y="280"/>
                </a:lnTo>
                <a:lnTo>
                  <a:pt x="432" y="246"/>
                </a:lnTo>
                <a:lnTo>
                  <a:pt x="472" y="208"/>
                </a:lnTo>
                <a:lnTo>
                  <a:pt x="506" y="166"/>
                </a:lnTo>
                <a:lnTo>
                  <a:pt x="536" y="124"/>
                </a:lnTo>
                <a:lnTo>
                  <a:pt x="558" y="82"/>
                </a:lnTo>
                <a:lnTo>
                  <a:pt x="574" y="40"/>
                </a:lnTo>
                <a:lnTo>
                  <a:pt x="578" y="0"/>
                </a:lnTo>
                <a:lnTo>
                  <a:pt x="580" y="0"/>
                </a:lnTo>
                <a:close/>
              </a:path>
            </a:pathLst>
          </a:custGeom>
          <a:gradFill rotWithShape="1">
            <a:gsLst>
              <a:gs pos="0">
                <a:schemeClr val="hlink"/>
              </a:gs>
              <a:gs pos="100000">
                <a:schemeClr val="hlink">
                  <a:gamma/>
                  <a:tint val="31765"/>
                  <a:invGamma/>
                </a:schemeClr>
              </a:gs>
            </a:gsLst>
            <a:lin ang="0" scaled="1"/>
          </a:gradFill>
          <a:ln w="0">
            <a:noFill/>
            <a:prstDash val="solid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61449" name="AutoShape 9"/>
          <p:cNvSpPr>
            <a:spLocks noChangeAspect="1" noChangeArrowheads="1" noTextEdit="1"/>
          </p:cNvSpPr>
          <p:nvPr/>
        </p:nvSpPr>
        <p:spPr bwMode="gray">
          <a:xfrm flipH="1">
            <a:off x="4868863" y="2995613"/>
            <a:ext cx="909637" cy="124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61450" name="Freeform 10"/>
          <p:cNvSpPr>
            <a:spLocks/>
          </p:cNvSpPr>
          <p:nvPr/>
        </p:nvSpPr>
        <p:spPr bwMode="gray">
          <a:xfrm flipH="1">
            <a:off x="4875213" y="2998788"/>
            <a:ext cx="903287" cy="1241425"/>
          </a:xfrm>
          <a:custGeom>
            <a:avLst/>
            <a:gdLst/>
            <a:ahLst/>
            <a:cxnLst>
              <a:cxn ang="0">
                <a:pos x="580" y="0"/>
              </a:cxn>
              <a:cxn ang="0">
                <a:pos x="578" y="90"/>
              </a:cxn>
              <a:cxn ang="0">
                <a:pos x="568" y="174"/>
              </a:cxn>
              <a:cxn ang="0">
                <a:pos x="552" y="252"/>
              </a:cxn>
              <a:cxn ang="0">
                <a:pos x="526" y="324"/>
              </a:cxn>
              <a:cxn ang="0">
                <a:pos x="494" y="390"/>
              </a:cxn>
              <a:cxn ang="0">
                <a:pos x="452" y="450"/>
              </a:cxn>
              <a:cxn ang="0">
                <a:pos x="402" y="508"/>
              </a:cxn>
              <a:cxn ang="0">
                <a:pos x="342" y="560"/>
              </a:cxn>
              <a:cxn ang="0">
                <a:pos x="270" y="610"/>
              </a:cxn>
              <a:cxn ang="0">
                <a:pos x="188" y="656"/>
              </a:cxn>
              <a:cxn ang="0">
                <a:pos x="188" y="798"/>
              </a:cxn>
              <a:cxn ang="0">
                <a:pos x="0" y="514"/>
              </a:cxn>
              <a:cxn ang="0">
                <a:pos x="188" y="230"/>
              </a:cxn>
              <a:cxn ang="0">
                <a:pos x="188" y="372"/>
              </a:cxn>
              <a:cxn ang="0">
                <a:pos x="224" y="368"/>
              </a:cxn>
              <a:cxn ang="0">
                <a:pos x="264" y="356"/>
              </a:cxn>
              <a:cxn ang="0">
                <a:pos x="306" y="336"/>
              </a:cxn>
              <a:cxn ang="0">
                <a:pos x="348" y="310"/>
              </a:cxn>
              <a:cxn ang="0">
                <a:pos x="392" y="280"/>
              </a:cxn>
              <a:cxn ang="0">
                <a:pos x="432" y="246"/>
              </a:cxn>
              <a:cxn ang="0">
                <a:pos x="472" y="208"/>
              </a:cxn>
              <a:cxn ang="0">
                <a:pos x="506" y="166"/>
              </a:cxn>
              <a:cxn ang="0">
                <a:pos x="536" y="124"/>
              </a:cxn>
              <a:cxn ang="0">
                <a:pos x="558" y="82"/>
              </a:cxn>
              <a:cxn ang="0">
                <a:pos x="574" y="40"/>
              </a:cxn>
              <a:cxn ang="0">
                <a:pos x="578" y="0"/>
              </a:cxn>
              <a:cxn ang="0">
                <a:pos x="580" y="0"/>
              </a:cxn>
            </a:cxnLst>
            <a:rect l="0" t="0" r="r" b="b"/>
            <a:pathLst>
              <a:path w="580" h="798">
                <a:moveTo>
                  <a:pt x="580" y="0"/>
                </a:moveTo>
                <a:lnTo>
                  <a:pt x="578" y="90"/>
                </a:lnTo>
                <a:lnTo>
                  <a:pt x="568" y="174"/>
                </a:lnTo>
                <a:lnTo>
                  <a:pt x="552" y="252"/>
                </a:lnTo>
                <a:lnTo>
                  <a:pt x="526" y="324"/>
                </a:lnTo>
                <a:lnTo>
                  <a:pt x="494" y="390"/>
                </a:lnTo>
                <a:lnTo>
                  <a:pt x="452" y="450"/>
                </a:lnTo>
                <a:lnTo>
                  <a:pt x="402" y="508"/>
                </a:lnTo>
                <a:lnTo>
                  <a:pt x="342" y="560"/>
                </a:lnTo>
                <a:lnTo>
                  <a:pt x="270" y="610"/>
                </a:lnTo>
                <a:lnTo>
                  <a:pt x="188" y="656"/>
                </a:lnTo>
                <a:lnTo>
                  <a:pt x="188" y="798"/>
                </a:lnTo>
                <a:lnTo>
                  <a:pt x="0" y="514"/>
                </a:lnTo>
                <a:lnTo>
                  <a:pt x="188" y="230"/>
                </a:lnTo>
                <a:lnTo>
                  <a:pt x="188" y="372"/>
                </a:lnTo>
                <a:lnTo>
                  <a:pt x="224" y="368"/>
                </a:lnTo>
                <a:lnTo>
                  <a:pt x="264" y="356"/>
                </a:lnTo>
                <a:lnTo>
                  <a:pt x="306" y="336"/>
                </a:lnTo>
                <a:lnTo>
                  <a:pt x="348" y="310"/>
                </a:lnTo>
                <a:lnTo>
                  <a:pt x="392" y="280"/>
                </a:lnTo>
                <a:lnTo>
                  <a:pt x="432" y="246"/>
                </a:lnTo>
                <a:lnTo>
                  <a:pt x="472" y="208"/>
                </a:lnTo>
                <a:lnTo>
                  <a:pt x="506" y="166"/>
                </a:lnTo>
                <a:lnTo>
                  <a:pt x="536" y="124"/>
                </a:lnTo>
                <a:lnTo>
                  <a:pt x="558" y="82"/>
                </a:lnTo>
                <a:lnTo>
                  <a:pt x="574" y="40"/>
                </a:lnTo>
                <a:lnTo>
                  <a:pt x="578" y="0"/>
                </a:lnTo>
                <a:lnTo>
                  <a:pt x="580" y="0"/>
                </a:lnTo>
                <a:close/>
              </a:path>
            </a:pathLst>
          </a:cu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tint val="31765"/>
                  <a:invGamma/>
                </a:schemeClr>
              </a:gs>
            </a:gsLst>
            <a:lin ang="0" scaled="1"/>
          </a:gradFill>
          <a:ln w="0">
            <a:noFill/>
            <a:prstDash val="solid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grpSp>
        <p:nvGrpSpPr>
          <p:cNvPr id="61451" name="Group 11"/>
          <p:cNvGrpSpPr>
            <a:grpSpLocks/>
          </p:cNvGrpSpPr>
          <p:nvPr/>
        </p:nvGrpSpPr>
        <p:grpSpPr bwMode="auto">
          <a:xfrm>
            <a:off x="2428860" y="1371600"/>
            <a:ext cx="4214842" cy="1601788"/>
            <a:chOff x="1997" y="1314"/>
            <a:chExt cx="1889" cy="1009"/>
          </a:xfrm>
        </p:grpSpPr>
        <p:grpSp>
          <p:nvGrpSpPr>
            <p:cNvPr id="61452" name="Group 12"/>
            <p:cNvGrpSpPr>
              <a:grpSpLocks/>
            </p:cNvGrpSpPr>
            <p:nvPr/>
          </p:nvGrpSpPr>
          <p:grpSpPr bwMode="auto">
            <a:xfrm>
              <a:off x="1997" y="1404"/>
              <a:ext cx="1889" cy="919"/>
              <a:chOff x="1973" y="1027"/>
              <a:chExt cx="1926" cy="937"/>
            </a:xfrm>
          </p:grpSpPr>
          <p:sp>
            <p:nvSpPr>
              <p:cNvPr id="61453" name="Oval 13"/>
              <p:cNvSpPr>
                <a:spLocks noChangeArrowheads="1"/>
              </p:cNvSpPr>
              <p:nvPr/>
            </p:nvSpPr>
            <p:spPr bwMode="gray">
              <a:xfrm>
                <a:off x="1994" y="1057"/>
                <a:ext cx="1905" cy="907"/>
              </a:xfrm>
              <a:prstGeom prst="ellipse">
                <a:avLst/>
              </a:prstGeom>
              <a:gradFill rotWithShape="1">
                <a:gsLst>
                  <a:gs pos="0">
                    <a:schemeClr val="hlink"/>
                  </a:gs>
                  <a:gs pos="100000">
                    <a:schemeClr val="hlink">
                      <a:gamma/>
                      <a:shade val="48627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61454" name="Oval 14"/>
              <p:cNvSpPr>
                <a:spLocks noChangeArrowheads="1"/>
              </p:cNvSpPr>
              <p:nvPr/>
            </p:nvSpPr>
            <p:spPr bwMode="gray">
              <a:xfrm>
                <a:off x="1973" y="1027"/>
                <a:ext cx="1905" cy="907"/>
              </a:xfrm>
              <a:prstGeom prst="ellipse">
                <a:avLst/>
              </a:prstGeom>
              <a:gradFill rotWithShape="1">
                <a:gsLst>
                  <a:gs pos="0">
                    <a:schemeClr val="hlink">
                      <a:gamma/>
                      <a:tint val="44314"/>
                      <a:invGamma/>
                    </a:schemeClr>
                  </a:gs>
                  <a:gs pos="100000">
                    <a:schemeClr val="hlink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61455" name="Oval 15"/>
            <p:cNvSpPr>
              <a:spLocks noChangeArrowheads="1"/>
            </p:cNvSpPr>
            <p:nvPr/>
          </p:nvSpPr>
          <p:spPr bwMode="gray">
            <a:xfrm>
              <a:off x="2086" y="1314"/>
              <a:ext cx="1691" cy="845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100000">
                  <a:schemeClr val="accent1"/>
                </a:gs>
              </a:gsLst>
              <a:lin ang="27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vert="eaVert" wrap="none" anchor="ctr"/>
            <a:lstStyle/>
            <a:p>
              <a:endParaRPr lang="ru-RU"/>
            </a:p>
          </p:txBody>
        </p:sp>
        <p:sp>
          <p:nvSpPr>
            <p:cNvPr id="61456" name="Oval 16"/>
            <p:cNvSpPr>
              <a:spLocks noChangeArrowheads="1"/>
            </p:cNvSpPr>
            <p:nvPr/>
          </p:nvSpPr>
          <p:spPr bwMode="gray">
            <a:xfrm>
              <a:off x="2108" y="1319"/>
              <a:ext cx="1650" cy="824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alpha val="0"/>
                  </a:schemeClr>
                </a:gs>
                <a:gs pos="100000">
                  <a:schemeClr val="accent1">
                    <a:gamma/>
                    <a:tint val="34902"/>
                    <a:invGamma/>
                  </a:schemeClr>
                </a:gs>
              </a:gsLst>
              <a:lin ang="27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vert="eaVert" wrap="none" anchor="ctr"/>
            <a:lstStyle/>
            <a:p>
              <a:endParaRPr lang="ru-RU"/>
            </a:p>
          </p:txBody>
        </p:sp>
        <p:sp>
          <p:nvSpPr>
            <p:cNvPr id="61457" name="Oval 17"/>
            <p:cNvSpPr>
              <a:spLocks noChangeArrowheads="1"/>
            </p:cNvSpPr>
            <p:nvPr/>
          </p:nvSpPr>
          <p:spPr bwMode="gray">
            <a:xfrm>
              <a:off x="2125" y="1327"/>
              <a:ext cx="1570" cy="770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shade val="79216"/>
                    <a:invGamma/>
                  </a:schemeClr>
                </a:gs>
                <a:gs pos="100000">
                  <a:schemeClr val="accent1">
                    <a:alpha val="48000"/>
                  </a:schemeClr>
                </a:gs>
              </a:gsLst>
              <a:lin ang="27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vert="eaVert" wrap="none" anchor="ctr"/>
            <a:lstStyle/>
            <a:p>
              <a:endParaRPr lang="ru-RU"/>
            </a:p>
          </p:txBody>
        </p:sp>
        <p:sp>
          <p:nvSpPr>
            <p:cNvPr id="61458" name="Oval 18"/>
            <p:cNvSpPr>
              <a:spLocks noChangeArrowheads="1"/>
            </p:cNvSpPr>
            <p:nvPr/>
          </p:nvSpPr>
          <p:spPr bwMode="gray">
            <a:xfrm>
              <a:off x="2208" y="1344"/>
              <a:ext cx="1382" cy="624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tint val="0"/>
                    <a:invGamma/>
                  </a:schemeClr>
                </a:gs>
                <a:gs pos="100000">
                  <a:schemeClr val="accent1">
                    <a:alpha val="38000"/>
                  </a:schemeClr>
                </a:gs>
              </a:gsLst>
              <a:lin ang="27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vert="eaVert" wrap="none" anchor="ctr"/>
            <a:lstStyle/>
            <a:p>
              <a:endParaRPr lang="ru-RU"/>
            </a:p>
          </p:txBody>
        </p:sp>
      </p:grpSp>
      <p:sp>
        <p:nvSpPr>
          <p:cNvPr id="61459" name="Text Box 19"/>
          <p:cNvSpPr txBox="1">
            <a:spLocks noChangeArrowheads="1"/>
          </p:cNvSpPr>
          <p:nvPr/>
        </p:nvSpPr>
        <p:spPr bwMode="auto">
          <a:xfrm>
            <a:off x="3286116" y="1428736"/>
            <a:ext cx="2347437" cy="120032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eaLnBrk="0" hangingPunct="0"/>
            <a:r>
              <a:rPr lang="ru-RU" sz="2400" b="1" dirty="0" smtClean="0">
                <a:solidFill>
                  <a:srgbClr val="000000"/>
                </a:solidFill>
              </a:rPr>
              <a:t>Русский язык </a:t>
            </a:r>
          </a:p>
          <a:p>
            <a:pPr algn="ctr" eaLnBrk="0" hangingPunct="0"/>
            <a:r>
              <a:rPr lang="ru-RU" sz="2400" b="1" dirty="0" smtClean="0">
                <a:solidFill>
                  <a:srgbClr val="000000"/>
                </a:solidFill>
              </a:rPr>
              <a:t>и</a:t>
            </a:r>
          </a:p>
          <a:p>
            <a:pPr algn="ctr" eaLnBrk="0" hangingPunct="0"/>
            <a:r>
              <a:rPr lang="ru-RU" sz="2400" b="1" dirty="0" smtClean="0">
                <a:solidFill>
                  <a:srgbClr val="000000"/>
                </a:solidFill>
              </a:rPr>
              <a:t>литература</a:t>
            </a:r>
            <a:endParaRPr lang="en-US" sz="1400" dirty="0">
              <a:solidFill>
                <a:srgbClr val="000000"/>
              </a:solidFill>
            </a:endParaRPr>
          </a:p>
        </p:txBody>
      </p:sp>
      <p:sp>
        <p:nvSpPr>
          <p:cNvPr id="61460" name="Text Box 20"/>
          <p:cNvSpPr txBox="1">
            <a:spLocks noChangeArrowheads="1"/>
          </p:cNvSpPr>
          <p:nvPr/>
        </p:nvSpPr>
        <p:spPr bwMode="auto">
          <a:xfrm>
            <a:off x="5643570" y="3214686"/>
            <a:ext cx="2928958" cy="33855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2000" b="1" dirty="0" smtClean="0">
                <a:solidFill>
                  <a:srgbClr val="000000"/>
                </a:solidFill>
              </a:rPr>
              <a:t>Итоговые</a:t>
            </a:r>
          </a:p>
          <a:p>
            <a:pPr algn="ctr" eaLnBrk="0" hangingPunct="0"/>
            <a:r>
              <a:rPr lang="ru-RU" sz="2000" b="1" dirty="0" smtClean="0">
                <a:solidFill>
                  <a:srgbClr val="000000"/>
                </a:solidFill>
              </a:rPr>
              <a:t>контрольные работы</a:t>
            </a:r>
          </a:p>
          <a:p>
            <a:pPr algn="ctr" eaLnBrk="0" hangingPunct="0"/>
            <a:r>
              <a:rPr lang="ru-RU" sz="2000" b="1" dirty="0" smtClean="0">
                <a:solidFill>
                  <a:srgbClr val="000000"/>
                </a:solidFill>
              </a:rPr>
              <a:t> </a:t>
            </a:r>
          </a:p>
          <a:p>
            <a:pPr algn="ctr" eaLnBrk="0" hangingPunct="0">
              <a:buFontTx/>
              <a:buChar char="-"/>
            </a:pPr>
            <a:r>
              <a:rPr lang="ru-RU" sz="2000" dirty="0" smtClean="0">
                <a:solidFill>
                  <a:srgbClr val="000000"/>
                </a:solidFill>
              </a:rPr>
              <a:t>после изучения наиболее значительных тем программы;</a:t>
            </a:r>
          </a:p>
          <a:p>
            <a:pPr algn="ctr" eaLnBrk="0" hangingPunct="0">
              <a:buFontTx/>
              <a:buChar char="-"/>
            </a:pPr>
            <a:r>
              <a:rPr lang="ru-RU" sz="2000" dirty="0" smtClean="0">
                <a:solidFill>
                  <a:srgbClr val="000000"/>
                </a:solidFill>
              </a:rPr>
              <a:t>в конце учебной четверти;</a:t>
            </a:r>
          </a:p>
          <a:p>
            <a:pPr algn="ctr" eaLnBrk="0" hangingPunct="0">
              <a:buFontTx/>
              <a:buChar char="-"/>
            </a:pPr>
            <a:r>
              <a:rPr lang="ru-RU" sz="2000" dirty="0" smtClean="0">
                <a:solidFill>
                  <a:srgbClr val="000000"/>
                </a:solidFill>
              </a:rPr>
              <a:t>в конце полугодия</a:t>
            </a:r>
          </a:p>
          <a:p>
            <a:pPr algn="ctr" eaLnBrk="0" hangingPunct="0">
              <a:buFontTx/>
              <a:buChar char="-"/>
            </a:pPr>
            <a:endParaRPr lang="en-US" sz="1400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 sz="2000" dirty="0"/>
          </a:p>
        </p:txBody>
      </p:sp>
      <p:sp>
        <p:nvSpPr>
          <p:cNvPr id="69635" name="AutoShape 3"/>
          <p:cNvSpPr>
            <a:spLocks noChangeArrowheads="1"/>
          </p:cNvSpPr>
          <p:nvPr/>
        </p:nvSpPr>
        <p:spPr bwMode="invGray">
          <a:xfrm>
            <a:off x="0" y="1524000"/>
            <a:ext cx="6096000" cy="4495800"/>
          </a:xfrm>
          <a:prstGeom prst="rightArrow">
            <a:avLst>
              <a:gd name="adj1" fmla="val 79306"/>
              <a:gd name="adj2" fmla="val 33584"/>
            </a:avLst>
          </a:prstGeom>
          <a:gradFill rotWithShape="1">
            <a:gsLst>
              <a:gs pos="0">
                <a:srgbClr val="211E54"/>
              </a:gs>
              <a:gs pos="100000">
                <a:srgbClr val="727EA8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69636" name="AutoShape 4"/>
          <p:cNvSpPr>
            <a:spLocks noChangeArrowheads="1"/>
          </p:cNvSpPr>
          <p:nvPr/>
        </p:nvSpPr>
        <p:spPr bwMode="blackWhite">
          <a:xfrm>
            <a:off x="533400" y="2133600"/>
            <a:ext cx="4038600" cy="990600"/>
          </a:xfrm>
          <a:prstGeom prst="roundRect">
            <a:avLst>
              <a:gd name="adj" fmla="val 9106"/>
            </a:avLst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5400000" scaled="1"/>
          </a:gradFill>
          <a:ln w="254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 eaLnBrk="0" hangingPunct="0"/>
            <a:r>
              <a:rPr lang="ru-RU" b="1" dirty="0" smtClean="0"/>
              <a:t>Первый день четверти </a:t>
            </a:r>
            <a:endParaRPr lang="en-US" b="1" dirty="0"/>
          </a:p>
        </p:txBody>
      </p:sp>
      <p:sp>
        <p:nvSpPr>
          <p:cNvPr id="69637" name="AutoShape 5"/>
          <p:cNvSpPr>
            <a:spLocks noChangeArrowheads="1"/>
          </p:cNvSpPr>
          <p:nvPr/>
        </p:nvSpPr>
        <p:spPr bwMode="blackWhite">
          <a:xfrm>
            <a:off x="533400" y="3276600"/>
            <a:ext cx="4038600" cy="990600"/>
          </a:xfrm>
          <a:prstGeom prst="roundRect">
            <a:avLst>
              <a:gd name="adj" fmla="val 9106"/>
            </a:avLst>
          </a:prstGeom>
          <a:gradFill rotWithShape="1">
            <a:gsLst>
              <a:gs pos="0">
                <a:schemeClr val="hlink"/>
              </a:gs>
              <a:gs pos="100000">
                <a:schemeClr val="hlink">
                  <a:gamma/>
                  <a:shade val="46275"/>
                  <a:invGamma/>
                </a:schemeClr>
              </a:gs>
            </a:gsLst>
            <a:lin ang="5400000" scaled="1"/>
          </a:gradFill>
          <a:ln w="254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 eaLnBrk="0" hangingPunct="0"/>
            <a:r>
              <a:rPr lang="ru-RU" b="1" dirty="0" smtClean="0"/>
              <a:t>Первый день после праздника </a:t>
            </a:r>
            <a:endParaRPr lang="en-US" b="1" dirty="0"/>
          </a:p>
        </p:txBody>
      </p:sp>
      <p:sp>
        <p:nvSpPr>
          <p:cNvPr id="69638" name="AutoShape 6"/>
          <p:cNvSpPr>
            <a:spLocks noChangeArrowheads="1"/>
          </p:cNvSpPr>
          <p:nvPr/>
        </p:nvSpPr>
        <p:spPr bwMode="blackWhite">
          <a:xfrm>
            <a:off x="533400" y="4419600"/>
            <a:ext cx="4038600" cy="990600"/>
          </a:xfrm>
          <a:prstGeom prst="roundRect">
            <a:avLst>
              <a:gd name="adj" fmla="val 9106"/>
            </a:avLst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shade val="46275"/>
                  <a:invGamma/>
                </a:schemeClr>
              </a:gs>
            </a:gsLst>
            <a:lin ang="5400000" scaled="1"/>
          </a:gradFill>
          <a:ln w="254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 eaLnBrk="0" hangingPunct="0"/>
            <a:r>
              <a:rPr lang="ru-RU" b="1" dirty="0" smtClean="0"/>
              <a:t>Понедельник </a:t>
            </a:r>
            <a:endParaRPr lang="en-US" b="1" dirty="0"/>
          </a:p>
        </p:txBody>
      </p:sp>
      <p:sp>
        <p:nvSpPr>
          <p:cNvPr id="69639" name="AutoShape 7"/>
          <p:cNvSpPr>
            <a:spLocks noChangeArrowheads="1"/>
          </p:cNvSpPr>
          <p:nvPr/>
        </p:nvSpPr>
        <p:spPr bwMode="black">
          <a:xfrm>
            <a:off x="5715008" y="2857496"/>
            <a:ext cx="3428992" cy="1295400"/>
          </a:xfrm>
          <a:prstGeom prst="roundRect">
            <a:avLst>
              <a:gd name="adj" fmla="val 9106"/>
            </a:avLst>
          </a:prstGeom>
          <a:noFill/>
          <a:ln w="25400">
            <a:noFill/>
            <a:round/>
            <a:headEnd/>
            <a:tailEnd/>
          </a:ln>
          <a:effectLst/>
        </p:spPr>
        <p:txBody>
          <a:bodyPr anchor="ctr"/>
          <a:lstStyle/>
          <a:p>
            <a:pPr algn="ctr"/>
            <a:r>
              <a:rPr lang="ru-RU" sz="3200" b="1" dirty="0" smtClean="0">
                <a:solidFill>
                  <a:srgbClr val="FFE10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Не рекомендуется проводить контрольные работы</a:t>
            </a:r>
            <a:endParaRPr lang="en-US" sz="3200" b="1" dirty="0">
              <a:solidFill>
                <a:srgbClr val="FFE101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Тетради </a:t>
            </a:r>
            <a:endParaRPr lang="en-US" sz="1800" dirty="0"/>
          </a:p>
        </p:txBody>
      </p:sp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2928926" y="1857364"/>
            <a:ext cx="3197225" cy="2890838"/>
            <a:chOff x="1872" y="1824"/>
            <a:chExt cx="2014" cy="1821"/>
          </a:xfrm>
        </p:grpSpPr>
        <p:sp>
          <p:nvSpPr>
            <p:cNvPr id="67588" name="AutoShape 4"/>
            <p:cNvSpPr>
              <a:spLocks noChangeArrowheads="1"/>
            </p:cNvSpPr>
            <p:nvPr/>
          </p:nvSpPr>
          <p:spPr bwMode="gray">
            <a:xfrm rot="16200000" flipH="1">
              <a:off x="1820" y="2528"/>
              <a:ext cx="309" cy="206"/>
            </a:xfrm>
            <a:prstGeom prst="upArrow">
              <a:avLst>
                <a:gd name="adj1" fmla="val 51676"/>
                <a:gd name="adj2" fmla="val 100000"/>
              </a:avLst>
            </a:prstGeom>
            <a:gradFill rotWithShape="1">
              <a:gsLst>
                <a:gs pos="0">
                  <a:schemeClr val="tx2"/>
                </a:gs>
                <a:gs pos="100000">
                  <a:schemeClr val="tx2">
                    <a:gamma/>
                    <a:tint val="39216"/>
                    <a:invGamma/>
                  </a:schemeClr>
                </a:gs>
              </a:gsLst>
              <a:lin ang="0" scaled="1"/>
            </a:gradFill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7589" name="AutoShape 5"/>
            <p:cNvSpPr>
              <a:spLocks noChangeArrowheads="1"/>
            </p:cNvSpPr>
            <p:nvPr/>
          </p:nvSpPr>
          <p:spPr bwMode="gray">
            <a:xfrm rot="5400000" flipH="1">
              <a:off x="3628" y="2494"/>
              <a:ext cx="309" cy="206"/>
            </a:xfrm>
            <a:prstGeom prst="upArrow">
              <a:avLst>
                <a:gd name="adj1" fmla="val 51676"/>
                <a:gd name="adj2" fmla="val 100000"/>
              </a:avLst>
            </a:prstGeom>
            <a:gradFill rotWithShape="1">
              <a:gsLst>
                <a:gs pos="0">
                  <a:schemeClr val="tx2"/>
                </a:gs>
                <a:gs pos="100000">
                  <a:schemeClr val="tx2">
                    <a:gamma/>
                    <a:tint val="39216"/>
                    <a:invGamma/>
                  </a:schemeClr>
                </a:gs>
              </a:gsLst>
              <a:lin ang="0" scaled="1"/>
            </a:gradFill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7590" name="AutoShape 6"/>
            <p:cNvSpPr>
              <a:spLocks noChangeArrowheads="1"/>
            </p:cNvSpPr>
            <p:nvPr/>
          </p:nvSpPr>
          <p:spPr bwMode="gray">
            <a:xfrm rot="10800000" flipH="1">
              <a:off x="2725" y="3439"/>
              <a:ext cx="308" cy="206"/>
            </a:xfrm>
            <a:prstGeom prst="upArrow">
              <a:avLst>
                <a:gd name="adj1" fmla="val 51676"/>
                <a:gd name="adj2" fmla="val 100000"/>
              </a:avLst>
            </a:prstGeom>
            <a:gradFill rotWithShape="1">
              <a:gsLst>
                <a:gs pos="0">
                  <a:schemeClr val="tx2"/>
                </a:gs>
                <a:gs pos="100000">
                  <a:schemeClr val="tx2">
                    <a:gamma/>
                    <a:tint val="39216"/>
                    <a:invGamma/>
                  </a:schemeClr>
                </a:gs>
              </a:gsLst>
              <a:lin ang="0" scaled="1"/>
            </a:gradFill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7591" name="Oval 7"/>
            <p:cNvSpPr>
              <a:spLocks noChangeArrowheads="1"/>
            </p:cNvSpPr>
            <p:nvPr/>
          </p:nvSpPr>
          <p:spPr bwMode="gray">
            <a:xfrm>
              <a:off x="2078" y="1824"/>
              <a:ext cx="1615" cy="1615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57150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7592" name="Oval 8"/>
            <p:cNvSpPr>
              <a:spLocks noChangeArrowheads="1"/>
            </p:cNvSpPr>
            <p:nvPr/>
          </p:nvSpPr>
          <p:spPr bwMode="gray">
            <a:xfrm>
              <a:off x="2170" y="1915"/>
              <a:ext cx="1430" cy="1430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63529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63529"/>
                    <a:invGamma/>
                  </a:srgbClr>
                </a:gs>
              </a:gsLst>
              <a:lin ang="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7593" name="Oval 9"/>
            <p:cNvSpPr>
              <a:spLocks noChangeArrowheads="1"/>
            </p:cNvSpPr>
            <p:nvPr/>
          </p:nvSpPr>
          <p:spPr bwMode="gray">
            <a:xfrm>
              <a:off x="2254" y="2000"/>
              <a:ext cx="1262" cy="1264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0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67594" name="Oval 10"/>
            <p:cNvSpPr>
              <a:spLocks noChangeArrowheads="1"/>
            </p:cNvSpPr>
            <p:nvPr/>
          </p:nvSpPr>
          <p:spPr bwMode="gray">
            <a:xfrm>
              <a:off x="2254" y="2000"/>
              <a:ext cx="1262" cy="1264"/>
            </a:xfrm>
            <a:prstGeom prst="ellipse">
              <a:avLst/>
            </a:prstGeom>
            <a:gradFill rotWithShape="1">
              <a:gsLst>
                <a:gs pos="0">
                  <a:srgbClr val="FFCC00">
                    <a:gamma/>
                    <a:shade val="0"/>
                    <a:invGamma/>
                  </a:srgbClr>
                </a:gs>
                <a:gs pos="100000">
                  <a:srgbClr val="FFCC00"/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67595" name="Oval 11"/>
            <p:cNvSpPr>
              <a:spLocks noChangeArrowheads="1"/>
            </p:cNvSpPr>
            <p:nvPr/>
          </p:nvSpPr>
          <p:spPr bwMode="gray">
            <a:xfrm>
              <a:off x="2337" y="2083"/>
              <a:ext cx="1096" cy="1098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54118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  <p:sp>
          <p:nvSpPr>
            <p:cNvPr id="67596" name="Oval 12"/>
            <p:cNvSpPr>
              <a:spLocks noChangeArrowheads="1"/>
            </p:cNvSpPr>
            <p:nvPr/>
          </p:nvSpPr>
          <p:spPr bwMode="gray">
            <a:xfrm>
              <a:off x="2337" y="2083"/>
              <a:ext cx="1096" cy="1098"/>
            </a:xfrm>
            <a:prstGeom prst="ellipse">
              <a:avLst/>
            </a:prstGeom>
            <a:gradFill rotWithShape="1">
              <a:gsLst>
                <a:gs pos="0">
                  <a:srgbClr val="FFCC00"/>
                </a:gs>
                <a:gs pos="100000">
                  <a:srgbClr val="FFCC00">
                    <a:gamma/>
                    <a:shade val="48627"/>
                    <a:invGamma/>
                  </a:srgbClr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</p:grpSp>
      <p:sp>
        <p:nvSpPr>
          <p:cNvPr id="67597" name="AutoShape 13"/>
          <p:cNvSpPr>
            <a:spLocks noChangeArrowheads="1"/>
          </p:cNvSpPr>
          <p:nvPr/>
        </p:nvSpPr>
        <p:spPr bwMode="gray">
          <a:xfrm>
            <a:off x="214282" y="4000504"/>
            <a:ext cx="2714644" cy="785818"/>
          </a:xfrm>
          <a:prstGeom prst="can">
            <a:avLst>
              <a:gd name="adj" fmla="val 25000"/>
            </a:avLst>
          </a:prstGeom>
          <a:gradFill rotWithShape="1">
            <a:gsLst>
              <a:gs pos="0">
                <a:schemeClr val="accent2">
                  <a:gamma/>
                  <a:shade val="46275"/>
                  <a:invGamma/>
                </a:schemeClr>
              </a:gs>
              <a:gs pos="50000">
                <a:schemeClr val="accent2"/>
              </a:gs>
              <a:gs pos="100000">
                <a:schemeClr val="accent2">
                  <a:gamma/>
                  <a:shade val="46275"/>
                  <a:invGamma/>
                </a:schemeClr>
              </a:gs>
            </a:gsLst>
            <a:lin ang="0" scaled="1"/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67598" name="AutoShape 14"/>
          <p:cNvSpPr>
            <a:spLocks noChangeArrowheads="1"/>
          </p:cNvSpPr>
          <p:nvPr/>
        </p:nvSpPr>
        <p:spPr bwMode="gray">
          <a:xfrm>
            <a:off x="214282" y="3200400"/>
            <a:ext cx="2643206" cy="609600"/>
          </a:xfrm>
          <a:prstGeom prst="can">
            <a:avLst>
              <a:gd name="adj" fmla="val 25000"/>
            </a:avLst>
          </a:prstGeom>
          <a:gradFill rotWithShape="1">
            <a:gsLst>
              <a:gs pos="0">
                <a:schemeClr val="accent2">
                  <a:gamma/>
                  <a:shade val="46275"/>
                  <a:invGamma/>
                </a:schemeClr>
              </a:gs>
              <a:gs pos="50000">
                <a:schemeClr val="accent2"/>
              </a:gs>
              <a:gs pos="100000">
                <a:schemeClr val="accent2">
                  <a:gamma/>
                  <a:shade val="46275"/>
                  <a:invGamma/>
                </a:schemeClr>
              </a:gs>
            </a:gsLst>
            <a:lin ang="0" scaled="1"/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67599" name="AutoShape 15"/>
          <p:cNvSpPr>
            <a:spLocks noChangeArrowheads="1"/>
          </p:cNvSpPr>
          <p:nvPr/>
        </p:nvSpPr>
        <p:spPr bwMode="gray">
          <a:xfrm>
            <a:off x="142844" y="2428868"/>
            <a:ext cx="2714644" cy="609600"/>
          </a:xfrm>
          <a:prstGeom prst="can">
            <a:avLst>
              <a:gd name="adj" fmla="val 25000"/>
            </a:avLst>
          </a:prstGeom>
          <a:gradFill rotWithShape="1">
            <a:gsLst>
              <a:gs pos="0">
                <a:schemeClr val="accent2">
                  <a:gamma/>
                  <a:shade val="46275"/>
                  <a:invGamma/>
                </a:schemeClr>
              </a:gs>
              <a:gs pos="50000">
                <a:schemeClr val="accent2"/>
              </a:gs>
              <a:gs pos="100000">
                <a:schemeClr val="accent2">
                  <a:gamma/>
                  <a:shade val="46275"/>
                  <a:invGamma/>
                </a:schemeClr>
              </a:gs>
            </a:gsLst>
            <a:lin ang="0" scaled="1"/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67600" name="AutoShape 16"/>
          <p:cNvSpPr>
            <a:spLocks noChangeArrowheads="1"/>
          </p:cNvSpPr>
          <p:nvPr/>
        </p:nvSpPr>
        <p:spPr bwMode="gray">
          <a:xfrm>
            <a:off x="6357950" y="3571876"/>
            <a:ext cx="2533680" cy="609600"/>
          </a:xfrm>
          <a:prstGeom prst="can">
            <a:avLst>
              <a:gd name="adj" fmla="val 25000"/>
            </a:avLst>
          </a:prstGeom>
          <a:gradFill rotWithShape="1">
            <a:gsLst>
              <a:gs pos="0">
                <a:schemeClr val="accent1">
                  <a:gamma/>
                  <a:shade val="46275"/>
                  <a:invGamma/>
                </a:schemeClr>
              </a:gs>
              <a:gs pos="5000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0" scaled="1"/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67601" name="AutoShape 17"/>
          <p:cNvSpPr>
            <a:spLocks noChangeArrowheads="1"/>
          </p:cNvSpPr>
          <p:nvPr/>
        </p:nvSpPr>
        <p:spPr bwMode="gray">
          <a:xfrm>
            <a:off x="6357950" y="2714620"/>
            <a:ext cx="2428892" cy="609600"/>
          </a:xfrm>
          <a:prstGeom prst="can">
            <a:avLst>
              <a:gd name="adj" fmla="val 25000"/>
            </a:avLst>
          </a:prstGeom>
          <a:gradFill rotWithShape="1">
            <a:gsLst>
              <a:gs pos="0">
                <a:schemeClr val="accent1">
                  <a:gamma/>
                  <a:shade val="46275"/>
                  <a:invGamma/>
                </a:schemeClr>
              </a:gs>
              <a:gs pos="5000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0" scaled="1"/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67602" name="AutoShape 18"/>
          <p:cNvSpPr>
            <a:spLocks noChangeArrowheads="1"/>
          </p:cNvSpPr>
          <p:nvPr/>
        </p:nvSpPr>
        <p:spPr bwMode="gray">
          <a:xfrm>
            <a:off x="6286512" y="1857364"/>
            <a:ext cx="2571768" cy="609600"/>
          </a:xfrm>
          <a:prstGeom prst="can">
            <a:avLst>
              <a:gd name="adj" fmla="val 25000"/>
            </a:avLst>
          </a:prstGeom>
          <a:gradFill rotWithShape="1">
            <a:gsLst>
              <a:gs pos="0">
                <a:schemeClr val="accent1">
                  <a:gamma/>
                  <a:shade val="46275"/>
                  <a:invGamma/>
                </a:schemeClr>
              </a:gs>
              <a:gs pos="5000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0" scaled="1"/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67603" name="Text Box 19"/>
          <p:cNvSpPr txBox="1">
            <a:spLocks noChangeArrowheads="1"/>
          </p:cNvSpPr>
          <p:nvPr/>
        </p:nvSpPr>
        <p:spPr bwMode="gray">
          <a:xfrm>
            <a:off x="3571868" y="2643182"/>
            <a:ext cx="2071702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2400" b="1" dirty="0" smtClean="0"/>
              <a:t>Литература </a:t>
            </a:r>
          </a:p>
          <a:p>
            <a:pPr algn="ctr" eaLnBrk="0" hangingPunct="0"/>
            <a:r>
              <a:rPr lang="ru-RU" sz="2400" b="1" dirty="0" smtClean="0"/>
              <a:t>Русский язык</a:t>
            </a:r>
          </a:p>
        </p:txBody>
      </p:sp>
      <p:sp>
        <p:nvSpPr>
          <p:cNvPr id="67605" name="Text Box 21"/>
          <p:cNvSpPr txBox="1">
            <a:spLocks noChangeArrowheads="1"/>
          </p:cNvSpPr>
          <p:nvPr/>
        </p:nvSpPr>
        <p:spPr bwMode="gray">
          <a:xfrm>
            <a:off x="0" y="2571744"/>
            <a:ext cx="314324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eaLnBrk="0" hangingPunct="0"/>
            <a:r>
              <a:rPr lang="ru-RU" dirty="0" smtClean="0"/>
              <a:t>Для текущих работ</a:t>
            </a:r>
            <a:endParaRPr lang="en-US" dirty="0"/>
          </a:p>
        </p:txBody>
      </p:sp>
      <p:sp>
        <p:nvSpPr>
          <p:cNvPr id="67608" name="Text Box 24"/>
          <p:cNvSpPr txBox="1">
            <a:spLocks noChangeArrowheads="1"/>
          </p:cNvSpPr>
          <p:nvPr/>
        </p:nvSpPr>
        <p:spPr bwMode="gray">
          <a:xfrm>
            <a:off x="6167748" y="2071678"/>
            <a:ext cx="272356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eaLnBrk="0" hangingPunct="0"/>
            <a:r>
              <a:rPr lang="ru-RU" dirty="0" smtClean="0"/>
              <a:t>№1 (для текущих работ</a:t>
            </a:r>
            <a:endParaRPr lang="en-US" dirty="0"/>
          </a:p>
        </p:txBody>
      </p:sp>
      <p:sp>
        <p:nvSpPr>
          <p:cNvPr id="67609" name="Text Box 25"/>
          <p:cNvSpPr txBox="1">
            <a:spLocks noChangeArrowheads="1"/>
          </p:cNvSpPr>
          <p:nvPr/>
        </p:nvSpPr>
        <p:spPr bwMode="gray">
          <a:xfrm>
            <a:off x="6143636" y="2857496"/>
            <a:ext cx="280051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eaLnBrk="0" hangingPunct="0"/>
            <a:r>
              <a:rPr lang="ru-RU" dirty="0" smtClean="0"/>
              <a:t>№2 (для текущих работ)</a:t>
            </a:r>
            <a:endParaRPr lang="en-US" dirty="0"/>
          </a:p>
        </p:txBody>
      </p:sp>
      <p:sp>
        <p:nvSpPr>
          <p:cNvPr id="67610" name="Text Box 26"/>
          <p:cNvSpPr txBox="1">
            <a:spLocks noChangeArrowheads="1"/>
          </p:cNvSpPr>
          <p:nvPr/>
        </p:nvSpPr>
        <p:spPr bwMode="gray">
          <a:xfrm>
            <a:off x="6337974" y="3429000"/>
            <a:ext cx="2806026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eaLnBrk="0" hangingPunct="0"/>
            <a:r>
              <a:rPr lang="ru-RU" dirty="0" smtClean="0"/>
              <a:t> </a:t>
            </a:r>
          </a:p>
          <a:p>
            <a:pPr algn="ctr" eaLnBrk="0" hangingPunct="0"/>
            <a:r>
              <a:rPr lang="ru-RU" dirty="0" smtClean="0"/>
              <a:t>Для контрольных работ)</a:t>
            </a:r>
            <a:endParaRPr lang="en-US" dirty="0"/>
          </a:p>
        </p:txBody>
      </p:sp>
      <p:sp>
        <p:nvSpPr>
          <p:cNvPr id="29" name="AutoShape 17"/>
          <p:cNvSpPr>
            <a:spLocks noChangeArrowheads="1"/>
          </p:cNvSpPr>
          <p:nvPr/>
        </p:nvSpPr>
        <p:spPr bwMode="gray">
          <a:xfrm>
            <a:off x="6500826" y="4357694"/>
            <a:ext cx="2428892" cy="609600"/>
          </a:xfrm>
          <a:prstGeom prst="can">
            <a:avLst>
              <a:gd name="adj" fmla="val 25000"/>
            </a:avLst>
          </a:prstGeom>
          <a:gradFill rotWithShape="1">
            <a:gsLst>
              <a:gs pos="0">
                <a:schemeClr val="accent1">
                  <a:gamma/>
                  <a:shade val="46275"/>
                  <a:invGamma/>
                </a:schemeClr>
              </a:gs>
              <a:gs pos="5000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0" scaled="1"/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0" name="Text Box 26"/>
          <p:cNvSpPr txBox="1">
            <a:spLocks noChangeArrowheads="1"/>
          </p:cNvSpPr>
          <p:nvPr/>
        </p:nvSpPr>
        <p:spPr bwMode="gray">
          <a:xfrm>
            <a:off x="6715140" y="4357694"/>
            <a:ext cx="21461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eaLnBrk="0" hangingPunct="0"/>
            <a:r>
              <a:rPr lang="ru-RU" dirty="0" smtClean="0"/>
              <a:t>Для работ </a:t>
            </a:r>
          </a:p>
          <a:p>
            <a:pPr algn="ctr" eaLnBrk="0" hangingPunct="0"/>
            <a:r>
              <a:rPr lang="ru-RU" dirty="0" smtClean="0"/>
              <a:t>по развитию речи </a:t>
            </a:r>
            <a:endParaRPr lang="en-US" dirty="0"/>
          </a:p>
        </p:txBody>
      </p:sp>
      <p:sp>
        <p:nvSpPr>
          <p:cNvPr id="35" name="Text Box 26"/>
          <p:cNvSpPr txBox="1">
            <a:spLocks noChangeArrowheads="1"/>
          </p:cNvSpPr>
          <p:nvPr/>
        </p:nvSpPr>
        <p:spPr bwMode="gray">
          <a:xfrm>
            <a:off x="357158" y="3357562"/>
            <a:ext cx="2533194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eaLnBrk="0" hangingPunct="0"/>
            <a:r>
              <a:rPr lang="ru-RU" dirty="0" smtClean="0"/>
              <a:t>Для творческих работ</a:t>
            </a:r>
            <a:endParaRPr lang="en-US" dirty="0"/>
          </a:p>
        </p:txBody>
      </p:sp>
      <p:sp>
        <p:nvSpPr>
          <p:cNvPr id="36" name="Прямоугольник 35"/>
          <p:cNvSpPr/>
          <p:nvPr/>
        </p:nvSpPr>
        <p:spPr>
          <a:xfrm>
            <a:off x="-642974" y="4286256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eaLnBrk="0" hangingPunct="0"/>
            <a:r>
              <a:rPr lang="ru-RU" dirty="0" smtClean="0"/>
              <a:t>Для контрольных работ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2400" dirty="0" smtClean="0"/>
              <a:t>Образцы оформления тетрадей </a:t>
            </a:r>
            <a:endParaRPr lang="ru-RU" sz="2400" dirty="0"/>
          </a:p>
        </p:txBody>
      </p:sp>
      <p:sp>
        <p:nvSpPr>
          <p:cNvPr id="61443" name="AutoShape 3"/>
          <p:cNvSpPr>
            <a:spLocks noChangeArrowheads="1"/>
          </p:cNvSpPr>
          <p:nvPr/>
        </p:nvSpPr>
        <p:spPr bwMode="auto">
          <a:xfrm>
            <a:off x="5562600" y="3095624"/>
            <a:ext cx="3009928" cy="3548085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99CCFF"/>
              </a:gs>
              <a:gs pos="100000">
                <a:srgbClr val="99CCFF">
                  <a:gamma/>
                  <a:tint val="27451"/>
                  <a:invGamma/>
                </a:srgbClr>
              </a:gs>
            </a:gsLst>
            <a:lin ang="5400000" scaled="1"/>
          </a:gradFill>
          <a:ln w="38100">
            <a:solidFill>
              <a:srgbClr val="3366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 eaLnBrk="0" hangingPunct="0"/>
            <a:endParaRPr lang="ru-RU">
              <a:latin typeface="Verdana" pitchFamily="34" charset="0"/>
            </a:endParaRPr>
          </a:p>
        </p:txBody>
      </p:sp>
      <p:sp>
        <p:nvSpPr>
          <p:cNvPr id="61445" name="AutoShape 5"/>
          <p:cNvSpPr>
            <a:spLocks noChangeArrowheads="1"/>
          </p:cNvSpPr>
          <p:nvPr/>
        </p:nvSpPr>
        <p:spPr bwMode="auto">
          <a:xfrm>
            <a:off x="428596" y="3095624"/>
            <a:ext cx="3000404" cy="3548085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99CCFF"/>
              </a:gs>
              <a:gs pos="100000">
                <a:srgbClr val="99CCFF">
                  <a:gamma/>
                  <a:tint val="27451"/>
                  <a:invGamma/>
                </a:srgbClr>
              </a:gs>
            </a:gsLst>
            <a:lin ang="5400000" scaled="1"/>
          </a:gradFill>
          <a:ln w="38100">
            <a:solidFill>
              <a:srgbClr val="3366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 eaLnBrk="0" hangingPunct="0"/>
            <a:endParaRPr lang="ru-RU">
              <a:latin typeface="Verdana" pitchFamily="34" charset="0"/>
            </a:endParaRPr>
          </a:p>
        </p:txBody>
      </p:sp>
      <p:sp>
        <p:nvSpPr>
          <p:cNvPr id="61446" name="Text Box 6"/>
          <p:cNvSpPr txBox="1">
            <a:spLocks noChangeArrowheads="1"/>
          </p:cNvSpPr>
          <p:nvPr/>
        </p:nvSpPr>
        <p:spPr bwMode="auto">
          <a:xfrm>
            <a:off x="571472" y="3214686"/>
            <a:ext cx="2714644" cy="28315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ru-RU" sz="2000" dirty="0" smtClean="0">
                <a:solidFill>
                  <a:schemeClr val="bg1"/>
                </a:solidFill>
              </a:rPr>
              <a:t>Тетрадь</a:t>
            </a:r>
          </a:p>
          <a:p>
            <a:pPr algn="ctr"/>
            <a:r>
              <a:rPr lang="ru-RU" sz="2000" dirty="0" smtClean="0">
                <a:solidFill>
                  <a:schemeClr val="bg1"/>
                </a:solidFill>
              </a:rPr>
              <a:t>для работ</a:t>
            </a:r>
          </a:p>
          <a:p>
            <a:pPr algn="ctr"/>
            <a:r>
              <a:rPr lang="ru-RU" sz="2000" dirty="0" smtClean="0">
                <a:solidFill>
                  <a:schemeClr val="bg1"/>
                </a:solidFill>
              </a:rPr>
              <a:t>по развитию речи</a:t>
            </a:r>
          </a:p>
          <a:p>
            <a:pPr algn="ctr"/>
            <a:r>
              <a:rPr lang="ru-RU" sz="2000" dirty="0" smtClean="0">
                <a:solidFill>
                  <a:schemeClr val="bg1"/>
                </a:solidFill>
              </a:rPr>
              <a:t>ученика 9 класса А</a:t>
            </a:r>
          </a:p>
          <a:p>
            <a:pPr algn="ctr"/>
            <a:r>
              <a:rPr lang="ru-RU" sz="2000" dirty="0" smtClean="0">
                <a:solidFill>
                  <a:schemeClr val="bg1"/>
                </a:solidFill>
              </a:rPr>
              <a:t>средней школы № 151</a:t>
            </a:r>
          </a:p>
          <a:p>
            <a:pPr algn="ctr"/>
            <a:r>
              <a:rPr lang="ru-RU" sz="2000" dirty="0" smtClean="0">
                <a:solidFill>
                  <a:schemeClr val="bg1"/>
                </a:solidFill>
              </a:rPr>
              <a:t>      г. Новосибирска</a:t>
            </a:r>
          </a:p>
          <a:p>
            <a:pPr algn="ctr"/>
            <a:r>
              <a:rPr lang="ru-RU" sz="2000" dirty="0" smtClean="0">
                <a:solidFill>
                  <a:schemeClr val="bg1"/>
                </a:solidFill>
              </a:rPr>
              <a:t>Васильченко Андрея</a:t>
            </a:r>
          </a:p>
          <a:p>
            <a:pPr algn="ctr" eaLnBrk="0" hangingPunct="0"/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61447" name="AutoShape 7"/>
          <p:cNvSpPr>
            <a:spLocks noChangeAspect="1" noChangeArrowheads="1" noTextEdit="1"/>
          </p:cNvSpPr>
          <p:nvPr/>
        </p:nvSpPr>
        <p:spPr bwMode="gray">
          <a:xfrm>
            <a:off x="3222625" y="2995613"/>
            <a:ext cx="909638" cy="124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61448" name="Freeform 8"/>
          <p:cNvSpPr>
            <a:spLocks/>
          </p:cNvSpPr>
          <p:nvPr/>
        </p:nvSpPr>
        <p:spPr bwMode="gray">
          <a:xfrm>
            <a:off x="3222625" y="2998788"/>
            <a:ext cx="903288" cy="1241425"/>
          </a:xfrm>
          <a:custGeom>
            <a:avLst/>
            <a:gdLst/>
            <a:ahLst/>
            <a:cxnLst>
              <a:cxn ang="0">
                <a:pos x="580" y="0"/>
              </a:cxn>
              <a:cxn ang="0">
                <a:pos x="578" y="90"/>
              </a:cxn>
              <a:cxn ang="0">
                <a:pos x="568" y="174"/>
              </a:cxn>
              <a:cxn ang="0">
                <a:pos x="552" y="252"/>
              </a:cxn>
              <a:cxn ang="0">
                <a:pos x="526" y="324"/>
              </a:cxn>
              <a:cxn ang="0">
                <a:pos x="494" y="390"/>
              </a:cxn>
              <a:cxn ang="0">
                <a:pos x="452" y="450"/>
              </a:cxn>
              <a:cxn ang="0">
                <a:pos x="402" y="508"/>
              </a:cxn>
              <a:cxn ang="0">
                <a:pos x="342" y="560"/>
              </a:cxn>
              <a:cxn ang="0">
                <a:pos x="270" y="610"/>
              </a:cxn>
              <a:cxn ang="0">
                <a:pos x="188" y="656"/>
              </a:cxn>
              <a:cxn ang="0">
                <a:pos x="188" y="798"/>
              </a:cxn>
              <a:cxn ang="0">
                <a:pos x="0" y="514"/>
              </a:cxn>
              <a:cxn ang="0">
                <a:pos x="188" y="230"/>
              </a:cxn>
              <a:cxn ang="0">
                <a:pos x="188" y="372"/>
              </a:cxn>
              <a:cxn ang="0">
                <a:pos x="224" y="368"/>
              </a:cxn>
              <a:cxn ang="0">
                <a:pos x="264" y="356"/>
              </a:cxn>
              <a:cxn ang="0">
                <a:pos x="306" y="336"/>
              </a:cxn>
              <a:cxn ang="0">
                <a:pos x="348" y="310"/>
              </a:cxn>
              <a:cxn ang="0">
                <a:pos x="392" y="280"/>
              </a:cxn>
              <a:cxn ang="0">
                <a:pos x="432" y="246"/>
              </a:cxn>
              <a:cxn ang="0">
                <a:pos x="472" y="208"/>
              </a:cxn>
              <a:cxn ang="0">
                <a:pos x="506" y="166"/>
              </a:cxn>
              <a:cxn ang="0">
                <a:pos x="536" y="124"/>
              </a:cxn>
              <a:cxn ang="0">
                <a:pos x="558" y="82"/>
              </a:cxn>
              <a:cxn ang="0">
                <a:pos x="574" y="40"/>
              </a:cxn>
              <a:cxn ang="0">
                <a:pos x="578" y="0"/>
              </a:cxn>
              <a:cxn ang="0">
                <a:pos x="580" y="0"/>
              </a:cxn>
            </a:cxnLst>
            <a:rect l="0" t="0" r="r" b="b"/>
            <a:pathLst>
              <a:path w="580" h="798">
                <a:moveTo>
                  <a:pt x="580" y="0"/>
                </a:moveTo>
                <a:lnTo>
                  <a:pt x="578" y="90"/>
                </a:lnTo>
                <a:lnTo>
                  <a:pt x="568" y="174"/>
                </a:lnTo>
                <a:lnTo>
                  <a:pt x="552" y="252"/>
                </a:lnTo>
                <a:lnTo>
                  <a:pt x="526" y="324"/>
                </a:lnTo>
                <a:lnTo>
                  <a:pt x="494" y="390"/>
                </a:lnTo>
                <a:lnTo>
                  <a:pt x="452" y="450"/>
                </a:lnTo>
                <a:lnTo>
                  <a:pt x="402" y="508"/>
                </a:lnTo>
                <a:lnTo>
                  <a:pt x="342" y="560"/>
                </a:lnTo>
                <a:lnTo>
                  <a:pt x="270" y="610"/>
                </a:lnTo>
                <a:lnTo>
                  <a:pt x="188" y="656"/>
                </a:lnTo>
                <a:lnTo>
                  <a:pt x="188" y="798"/>
                </a:lnTo>
                <a:lnTo>
                  <a:pt x="0" y="514"/>
                </a:lnTo>
                <a:lnTo>
                  <a:pt x="188" y="230"/>
                </a:lnTo>
                <a:lnTo>
                  <a:pt x="188" y="372"/>
                </a:lnTo>
                <a:lnTo>
                  <a:pt x="224" y="368"/>
                </a:lnTo>
                <a:lnTo>
                  <a:pt x="264" y="356"/>
                </a:lnTo>
                <a:lnTo>
                  <a:pt x="306" y="336"/>
                </a:lnTo>
                <a:lnTo>
                  <a:pt x="348" y="310"/>
                </a:lnTo>
                <a:lnTo>
                  <a:pt x="392" y="280"/>
                </a:lnTo>
                <a:lnTo>
                  <a:pt x="432" y="246"/>
                </a:lnTo>
                <a:lnTo>
                  <a:pt x="472" y="208"/>
                </a:lnTo>
                <a:lnTo>
                  <a:pt x="506" y="166"/>
                </a:lnTo>
                <a:lnTo>
                  <a:pt x="536" y="124"/>
                </a:lnTo>
                <a:lnTo>
                  <a:pt x="558" y="82"/>
                </a:lnTo>
                <a:lnTo>
                  <a:pt x="574" y="40"/>
                </a:lnTo>
                <a:lnTo>
                  <a:pt x="578" y="0"/>
                </a:lnTo>
                <a:lnTo>
                  <a:pt x="580" y="0"/>
                </a:lnTo>
                <a:close/>
              </a:path>
            </a:pathLst>
          </a:custGeom>
          <a:gradFill rotWithShape="1">
            <a:gsLst>
              <a:gs pos="0">
                <a:schemeClr val="hlink"/>
              </a:gs>
              <a:gs pos="100000">
                <a:schemeClr val="hlink">
                  <a:gamma/>
                  <a:tint val="31765"/>
                  <a:invGamma/>
                </a:schemeClr>
              </a:gs>
            </a:gsLst>
            <a:lin ang="0" scaled="1"/>
          </a:gradFill>
          <a:ln w="0">
            <a:noFill/>
            <a:prstDash val="solid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61449" name="AutoShape 9"/>
          <p:cNvSpPr>
            <a:spLocks noChangeAspect="1" noChangeArrowheads="1" noTextEdit="1"/>
          </p:cNvSpPr>
          <p:nvPr/>
        </p:nvSpPr>
        <p:spPr bwMode="gray">
          <a:xfrm flipH="1">
            <a:off x="4868863" y="2995613"/>
            <a:ext cx="909637" cy="124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61450" name="Freeform 10"/>
          <p:cNvSpPr>
            <a:spLocks/>
          </p:cNvSpPr>
          <p:nvPr/>
        </p:nvSpPr>
        <p:spPr bwMode="gray">
          <a:xfrm flipH="1">
            <a:off x="4875213" y="2998788"/>
            <a:ext cx="903287" cy="1241425"/>
          </a:xfrm>
          <a:custGeom>
            <a:avLst/>
            <a:gdLst/>
            <a:ahLst/>
            <a:cxnLst>
              <a:cxn ang="0">
                <a:pos x="580" y="0"/>
              </a:cxn>
              <a:cxn ang="0">
                <a:pos x="578" y="90"/>
              </a:cxn>
              <a:cxn ang="0">
                <a:pos x="568" y="174"/>
              </a:cxn>
              <a:cxn ang="0">
                <a:pos x="552" y="252"/>
              </a:cxn>
              <a:cxn ang="0">
                <a:pos x="526" y="324"/>
              </a:cxn>
              <a:cxn ang="0">
                <a:pos x="494" y="390"/>
              </a:cxn>
              <a:cxn ang="0">
                <a:pos x="452" y="450"/>
              </a:cxn>
              <a:cxn ang="0">
                <a:pos x="402" y="508"/>
              </a:cxn>
              <a:cxn ang="0">
                <a:pos x="342" y="560"/>
              </a:cxn>
              <a:cxn ang="0">
                <a:pos x="270" y="610"/>
              </a:cxn>
              <a:cxn ang="0">
                <a:pos x="188" y="656"/>
              </a:cxn>
              <a:cxn ang="0">
                <a:pos x="188" y="798"/>
              </a:cxn>
              <a:cxn ang="0">
                <a:pos x="0" y="514"/>
              </a:cxn>
              <a:cxn ang="0">
                <a:pos x="188" y="230"/>
              </a:cxn>
              <a:cxn ang="0">
                <a:pos x="188" y="372"/>
              </a:cxn>
              <a:cxn ang="0">
                <a:pos x="224" y="368"/>
              </a:cxn>
              <a:cxn ang="0">
                <a:pos x="264" y="356"/>
              </a:cxn>
              <a:cxn ang="0">
                <a:pos x="306" y="336"/>
              </a:cxn>
              <a:cxn ang="0">
                <a:pos x="348" y="310"/>
              </a:cxn>
              <a:cxn ang="0">
                <a:pos x="392" y="280"/>
              </a:cxn>
              <a:cxn ang="0">
                <a:pos x="432" y="246"/>
              </a:cxn>
              <a:cxn ang="0">
                <a:pos x="472" y="208"/>
              </a:cxn>
              <a:cxn ang="0">
                <a:pos x="506" y="166"/>
              </a:cxn>
              <a:cxn ang="0">
                <a:pos x="536" y="124"/>
              </a:cxn>
              <a:cxn ang="0">
                <a:pos x="558" y="82"/>
              </a:cxn>
              <a:cxn ang="0">
                <a:pos x="574" y="40"/>
              </a:cxn>
              <a:cxn ang="0">
                <a:pos x="578" y="0"/>
              </a:cxn>
              <a:cxn ang="0">
                <a:pos x="580" y="0"/>
              </a:cxn>
            </a:cxnLst>
            <a:rect l="0" t="0" r="r" b="b"/>
            <a:pathLst>
              <a:path w="580" h="798">
                <a:moveTo>
                  <a:pt x="580" y="0"/>
                </a:moveTo>
                <a:lnTo>
                  <a:pt x="578" y="90"/>
                </a:lnTo>
                <a:lnTo>
                  <a:pt x="568" y="174"/>
                </a:lnTo>
                <a:lnTo>
                  <a:pt x="552" y="252"/>
                </a:lnTo>
                <a:lnTo>
                  <a:pt x="526" y="324"/>
                </a:lnTo>
                <a:lnTo>
                  <a:pt x="494" y="390"/>
                </a:lnTo>
                <a:lnTo>
                  <a:pt x="452" y="450"/>
                </a:lnTo>
                <a:lnTo>
                  <a:pt x="402" y="508"/>
                </a:lnTo>
                <a:lnTo>
                  <a:pt x="342" y="560"/>
                </a:lnTo>
                <a:lnTo>
                  <a:pt x="270" y="610"/>
                </a:lnTo>
                <a:lnTo>
                  <a:pt x="188" y="656"/>
                </a:lnTo>
                <a:lnTo>
                  <a:pt x="188" y="798"/>
                </a:lnTo>
                <a:lnTo>
                  <a:pt x="0" y="514"/>
                </a:lnTo>
                <a:lnTo>
                  <a:pt x="188" y="230"/>
                </a:lnTo>
                <a:lnTo>
                  <a:pt x="188" y="372"/>
                </a:lnTo>
                <a:lnTo>
                  <a:pt x="224" y="368"/>
                </a:lnTo>
                <a:lnTo>
                  <a:pt x="264" y="356"/>
                </a:lnTo>
                <a:lnTo>
                  <a:pt x="306" y="336"/>
                </a:lnTo>
                <a:lnTo>
                  <a:pt x="348" y="310"/>
                </a:lnTo>
                <a:lnTo>
                  <a:pt x="392" y="280"/>
                </a:lnTo>
                <a:lnTo>
                  <a:pt x="432" y="246"/>
                </a:lnTo>
                <a:lnTo>
                  <a:pt x="472" y="208"/>
                </a:lnTo>
                <a:lnTo>
                  <a:pt x="506" y="166"/>
                </a:lnTo>
                <a:lnTo>
                  <a:pt x="536" y="124"/>
                </a:lnTo>
                <a:lnTo>
                  <a:pt x="558" y="82"/>
                </a:lnTo>
                <a:lnTo>
                  <a:pt x="574" y="40"/>
                </a:lnTo>
                <a:lnTo>
                  <a:pt x="578" y="0"/>
                </a:lnTo>
                <a:lnTo>
                  <a:pt x="580" y="0"/>
                </a:lnTo>
                <a:close/>
              </a:path>
            </a:pathLst>
          </a:cu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tint val="31765"/>
                  <a:invGamma/>
                </a:schemeClr>
              </a:gs>
            </a:gsLst>
            <a:lin ang="0" scaled="1"/>
          </a:gradFill>
          <a:ln w="0">
            <a:noFill/>
            <a:prstDash val="solid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grpSp>
        <p:nvGrpSpPr>
          <p:cNvPr id="2" name="Group 11"/>
          <p:cNvGrpSpPr>
            <a:grpSpLocks/>
          </p:cNvGrpSpPr>
          <p:nvPr/>
        </p:nvGrpSpPr>
        <p:grpSpPr bwMode="auto">
          <a:xfrm>
            <a:off x="2428860" y="1371600"/>
            <a:ext cx="4214842" cy="1601788"/>
            <a:chOff x="1997" y="1314"/>
            <a:chExt cx="1889" cy="1009"/>
          </a:xfrm>
        </p:grpSpPr>
        <p:grpSp>
          <p:nvGrpSpPr>
            <p:cNvPr id="3" name="Group 12"/>
            <p:cNvGrpSpPr>
              <a:grpSpLocks/>
            </p:cNvGrpSpPr>
            <p:nvPr/>
          </p:nvGrpSpPr>
          <p:grpSpPr bwMode="auto">
            <a:xfrm>
              <a:off x="1997" y="1404"/>
              <a:ext cx="1889" cy="919"/>
              <a:chOff x="1973" y="1027"/>
              <a:chExt cx="1926" cy="937"/>
            </a:xfrm>
          </p:grpSpPr>
          <p:sp>
            <p:nvSpPr>
              <p:cNvPr id="61453" name="Oval 13"/>
              <p:cNvSpPr>
                <a:spLocks noChangeArrowheads="1"/>
              </p:cNvSpPr>
              <p:nvPr/>
            </p:nvSpPr>
            <p:spPr bwMode="gray">
              <a:xfrm>
                <a:off x="1994" y="1057"/>
                <a:ext cx="1905" cy="907"/>
              </a:xfrm>
              <a:prstGeom prst="ellipse">
                <a:avLst/>
              </a:prstGeom>
              <a:gradFill rotWithShape="1">
                <a:gsLst>
                  <a:gs pos="0">
                    <a:schemeClr val="hlink"/>
                  </a:gs>
                  <a:gs pos="100000">
                    <a:schemeClr val="hlink">
                      <a:gamma/>
                      <a:shade val="48627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61454" name="Oval 14"/>
              <p:cNvSpPr>
                <a:spLocks noChangeArrowheads="1"/>
              </p:cNvSpPr>
              <p:nvPr/>
            </p:nvSpPr>
            <p:spPr bwMode="gray">
              <a:xfrm>
                <a:off x="1973" y="1027"/>
                <a:ext cx="1905" cy="907"/>
              </a:xfrm>
              <a:prstGeom prst="ellipse">
                <a:avLst/>
              </a:prstGeom>
              <a:gradFill rotWithShape="1">
                <a:gsLst>
                  <a:gs pos="0">
                    <a:schemeClr val="hlink">
                      <a:gamma/>
                      <a:tint val="44314"/>
                      <a:invGamma/>
                    </a:schemeClr>
                  </a:gs>
                  <a:gs pos="100000">
                    <a:schemeClr val="hlink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61455" name="Oval 15"/>
            <p:cNvSpPr>
              <a:spLocks noChangeArrowheads="1"/>
            </p:cNvSpPr>
            <p:nvPr/>
          </p:nvSpPr>
          <p:spPr bwMode="gray">
            <a:xfrm>
              <a:off x="2086" y="1314"/>
              <a:ext cx="1691" cy="845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100000">
                  <a:schemeClr val="accent1"/>
                </a:gs>
              </a:gsLst>
              <a:lin ang="27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vert="eaVert" wrap="none" anchor="ctr"/>
            <a:lstStyle/>
            <a:p>
              <a:endParaRPr lang="ru-RU"/>
            </a:p>
          </p:txBody>
        </p:sp>
        <p:sp>
          <p:nvSpPr>
            <p:cNvPr id="61456" name="Oval 16"/>
            <p:cNvSpPr>
              <a:spLocks noChangeArrowheads="1"/>
            </p:cNvSpPr>
            <p:nvPr/>
          </p:nvSpPr>
          <p:spPr bwMode="gray">
            <a:xfrm>
              <a:off x="2108" y="1319"/>
              <a:ext cx="1650" cy="824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alpha val="0"/>
                  </a:schemeClr>
                </a:gs>
                <a:gs pos="100000">
                  <a:schemeClr val="accent1">
                    <a:gamma/>
                    <a:tint val="34902"/>
                    <a:invGamma/>
                  </a:schemeClr>
                </a:gs>
              </a:gsLst>
              <a:lin ang="27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vert="eaVert" wrap="none" anchor="ctr"/>
            <a:lstStyle/>
            <a:p>
              <a:endParaRPr lang="ru-RU"/>
            </a:p>
          </p:txBody>
        </p:sp>
        <p:sp>
          <p:nvSpPr>
            <p:cNvPr id="61457" name="Oval 17"/>
            <p:cNvSpPr>
              <a:spLocks noChangeArrowheads="1"/>
            </p:cNvSpPr>
            <p:nvPr/>
          </p:nvSpPr>
          <p:spPr bwMode="gray">
            <a:xfrm>
              <a:off x="2125" y="1327"/>
              <a:ext cx="1570" cy="770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shade val="79216"/>
                    <a:invGamma/>
                  </a:schemeClr>
                </a:gs>
                <a:gs pos="100000">
                  <a:schemeClr val="accent1">
                    <a:alpha val="48000"/>
                  </a:schemeClr>
                </a:gs>
              </a:gsLst>
              <a:lin ang="27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vert="eaVert" wrap="none" anchor="ctr"/>
            <a:lstStyle/>
            <a:p>
              <a:endParaRPr lang="ru-RU"/>
            </a:p>
          </p:txBody>
        </p:sp>
        <p:sp>
          <p:nvSpPr>
            <p:cNvPr id="61458" name="Oval 18"/>
            <p:cNvSpPr>
              <a:spLocks noChangeArrowheads="1"/>
            </p:cNvSpPr>
            <p:nvPr/>
          </p:nvSpPr>
          <p:spPr bwMode="gray">
            <a:xfrm>
              <a:off x="2208" y="1344"/>
              <a:ext cx="1382" cy="624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tint val="0"/>
                    <a:invGamma/>
                  </a:schemeClr>
                </a:gs>
                <a:gs pos="100000">
                  <a:schemeClr val="accent1">
                    <a:alpha val="38000"/>
                  </a:schemeClr>
                </a:gs>
              </a:gsLst>
              <a:lin ang="27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vert="eaVert" wrap="none" anchor="ctr"/>
            <a:lstStyle/>
            <a:p>
              <a:endParaRPr lang="ru-RU"/>
            </a:p>
          </p:txBody>
        </p:sp>
      </p:grpSp>
      <p:sp>
        <p:nvSpPr>
          <p:cNvPr id="61459" name="Text Box 19"/>
          <p:cNvSpPr txBox="1">
            <a:spLocks noChangeArrowheads="1"/>
          </p:cNvSpPr>
          <p:nvPr/>
        </p:nvSpPr>
        <p:spPr bwMode="auto">
          <a:xfrm>
            <a:off x="3286116" y="1428736"/>
            <a:ext cx="2347437" cy="120032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eaLnBrk="0" hangingPunct="0"/>
            <a:r>
              <a:rPr lang="ru-RU" sz="2400" b="1" dirty="0" smtClean="0">
                <a:solidFill>
                  <a:srgbClr val="000000"/>
                </a:solidFill>
              </a:rPr>
              <a:t>Русский язык </a:t>
            </a:r>
          </a:p>
          <a:p>
            <a:pPr algn="ctr" eaLnBrk="0" hangingPunct="0"/>
            <a:r>
              <a:rPr lang="ru-RU" sz="2400" b="1" dirty="0" smtClean="0">
                <a:solidFill>
                  <a:srgbClr val="000000"/>
                </a:solidFill>
              </a:rPr>
              <a:t>и</a:t>
            </a:r>
          </a:p>
          <a:p>
            <a:pPr algn="ctr" eaLnBrk="0" hangingPunct="0"/>
            <a:r>
              <a:rPr lang="ru-RU" sz="2400" b="1" dirty="0" smtClean="0">
                <a:solidFill>
                  <a:srgbClr val="000000"/>
                </a:solidFill>
              </a:rPr>
              <a:t>литература</a:t>
            </a:r>
            <a:endParaRPr lang="en-US" sz="1400" dirty="0">
              <a:solidFill>
                <a:srgbClr val="000000"/>
              </a:solidFill>
            </a:endParaRPr>
          </a:p>
        </p:txBody>
      </p:sp>
      <p:sp>
        <p:nvSpPr>
          <p:cNvPr id="61460" name="Text Box 20"/>
          <p:cNvSpPr txBox="1">
            <a:spLocks noChangeArrowheads="1"/>
          </p:cNvSpPr>
          <p:nvPr/>
        </p:nvSpPr>
        <p:spPr bwMode="auto">
          <a:xfrm>
            <a:off x="5643570" y="3429000"/>
            <a:ext cx="2928958" cy="2462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ru-RU" sz="2000" dirty="0" smtClean="0">
                <a:solidFill>
                  <a:schemeClr val="bg1"/>
                </a:solidFill>
              </a:rPr>
              <a:t>Тетрадь</a:t>
            </a:r>
          </a:p>
          <a:p>
            <a:pPr algn="ctr"/>
            <a:r>
              <a:rPr lang="ru-RU" sz="2000" dirty="0" smtClean="0">
                <a:solidFill>
                  <a:schemeClr val="bg1"/>
                </a:solidFill>
              </a:rPr>
              <a:t>для творческих работ</a:t>
            </a:r>
          </a:p>
          <a:p>
            <a:pPr algn="ctr"/>
            <a:r>
              <a:rPr lang="ru-RU" sz="2000" dirty="0" smtClean="0">
                <a:solidFill>
                  <a:schemeClr val="bg1"/>
                </a:solidFill>
              </a:rPr>
              <a:t>по литературе</a:t>
            </a:r>
          </a:p>
          <a:p>
            <a:pPr algn="ctr"/>
            <a:r>
              <a:rPr lang="ru-RU" sz="2000" dirty="0" smtClean="0">
                <a:solidFill>
                  <a:schemeClr val="bg1"/>
                </a:solidFill>
              </a:rPr>
              <a:t>ученика 9 класса А</a:t>
            </a:r>
          </a:p>
          <a:p>
            <a:pPr algn="ctr"/>
            <a:r>
              <a:rPr lang="ru-RU" sz="2000" dirty="0" smtClean="0">
                <a:solidFill>
                  <a:schemeClr val="bg1"/>
                </a:solidFill>
              </a:rPr>
              <a:t>средней школы № 151</a:t>
            </a:r>
          </a:p>
          <a:p>
            <a:pPr algn="ctr"/>
            <a:r>
              <a:rPr lang="ru-RU" sz="2000" dirty="0" smtClean="0">
                <a:solidFill>
                  <a:schemeClr val="bg1"/>
                </a:solidFill>
              </a:rPr>
              <a:t>      г. Новосибирска</a:t>
            </a:r>
          </a:p>
          <a:p>
            <a:pPr algn="ctr"/>
            <a:r>
              <a:rPr lang="ru-RU" sz="2000" dirty="0" smtClean="0">
                <a:solidFill>
                  <a:schemeClr val="bg1"/>
                </a:solidFill>
              </a:rPr>
              <a:t>Васильченко Андрея</a:t>
            </a:r>
          </a:p>
          <a:p>
            <a:pPr algn="ctr" eaLnBrk="0" hangingPunct="0">
              <a:buFontTx/>
              <a:buChar char="-"/>
            </a:pPr>
            <a:endParaRPr lang="en-US" sz="1400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Требование к речи учащихся</a:t>
            </a:r>
            <a:endParaRPr lang="en-US" dirty="0"/>
          </a:p>
        </p:txBody>
      </p:sp>
      <p:sp>
        <p:nvSpPr>
          <p:cNvPr id="75779" name="AutoShape 3"/>
          <p:cNvSpPr>
            <a:spLocks noChangeArrowheads="1"/>
          </p:cNvSpPr>
          <p:nvPr/>
        </p:nvSpPr>
        <p:spPr bwMode="gray">
          <a:xfrm>
            <a:off x="6324600" y="2857496"/>
            <a:ext cx="2819400" cy="2895600"/>
          </a:xfrm>
          <a:prstGeom prst="chevron">
            <a:avLst>
              <a:gd name="adj" fmla="val 16468"/>
            </a:avLst>
          </a:prstGeom>
          <a:solidFill>
            <a:schemeClr val="hlink"/>
          </a:solidFill>
          <a:ln w="38100">
            <a:solidFill>
              <a:srgbClr val="EAEAEA"/>
            </a:solidFill>
            <a:miter lim="800000"/>
            <a:headEnd/>
            <a:tailEnd/>
          </a:ln>
          <a:effectLst>
            <a:outerShdw dist="109250" dir="3267739" algn="ctr" rotWithShape="0">
              <a:srgbClr val="333333">
                <a:alpha val="50000"/>
              </a:srgbClr>
            </a:outerShdw>
          </a:effectLst>
        </p:spPr>
        <p:txBody>
          <a:bodyPr anchor="ctr">
            <a:spAutoFit/>
          </a:bodyPr>
          <a:lstStyle/>
          <a:p>
            <a:endParaRPr lang="ru-RU"/>
          </a:p>
        </p:txBody>
      </p:sp>
      <p:sp>
        <p:nvSpPr>
          <p:cNvPr id="75780" name="AutoShape 4"/>
          <p:cNvSpPr>
            <a:spLocks noChangeArrowheads="1"/>
          </p:cNvSpPr>
          <p:nvPr/>
        </p:nvSpPr>
        <p:spPr bwMode="gray">
          <a:xfrm>
            <a:off x="3286116" y="3286124"/>
            <a:ext cx="2971800" cy="2895600"/>
          </a:xfrm>
          <a:prstGeom prst="chevron">
            <a:avLst>
              <a:gd name="adj" fmla="val 17842"/>
            </a:avLst>
          </a:prstGeom>
          <a:solidFill>
            <a:schemeClr val="accent2"/>
          </a:solidFill>
          <a:ln w="38100">
            <a:solidFill>
              <a:srgbClr val="EAEAEA"/>
            </a:solidFill>
            <a:miter lim="800000"/>
            <a:headEnd/>
            <a:tailEnd/>
          </a:ln>
          <a:effectLst>
            <a:outerShdw dist="109250" dir="3267739" algn="ctr" rotWithShape="0">
              <a:srgbClr val="333333">
                <a:alpha val="50000"/>
              </a:srgbClr>
            </a:outerShdw>
          </a:effectLst>
        </p:spPr>
        <p:txBody>
          <a:bodyPr anchor="ctr">
            <a:spAutoFit/>
          </a:bodyPr>
          <a:lstStyle/>
          <a:p>
            <a:endParaRPr lang="ru-RU"/>
          </a:p>
        </p:txBody>
      </p:sp>
      <p:sp>
        <p:nvSpPr>
          <p:cNvPr id="75781" name="AutoShape 5"/>
          <p:cNvSpPr>
            <a:spLocks noChangeArrowheads="1"/>
          </p:cNvSpPr>
          <p:nvPr/>
        </p:nvSpPr>
        <p:spPr bwMode="gray">
          <a:xfrm>
            <a:off x="571472" y="2857496"/>
            <a:ext cx="2971800" cy="2895600"/>
          </a:xfrm>
          <a:prstGeom prst="chevron">
            <a:avLst>
              <a:gd name="adj" fmla="val 17842"/>
            </a:avLst>
          </a:prstGeom>
          <a:solidFill>
            <a:schemeClr val="accent1"/>
          </a:solidFill>
          <a:ln w="38100">
            <a:solidFill>
              <a:srgbClr val="EAEAEA"/>
            </a:solidFill>
            <a:miter lim="800000"/>
            <a:headEnd/>
            <a:tailEnd/>
          </a:ln>
          <a:effectLst>
            <a:outerShdw dist="109250" dir="3267739" algn="ctr" rotWithShape="0">
              <a:srgbClr val="333333">
                <a:alpha val="50000"/>
              </a:srgbClr>
            </a:outerShdw>
          </a:effectLst>
        </p:spPr>
        <p:txBody>
          <a:bodyPr anchor="ctr">
            <a:spAutoFit/>
          </a:bodyPr>
          <a:lstStyle/>
          <a:p>
            <a:endParaRPr lang="ru-RU"/>
          </a:p>
        </p:txBody>
      </p:sp>
      <p:sp>
        <p:nvSpPr>
          <p:cNvPr id="75782" name="AutoShape 6"/>
          <p:cNvSpPr>
            <a:spLocks noChangeArrowheads="1"/>
          </p:cNvSpPr>
          <p:nvPr/>
        </p:nvSpPr>
        <p:spPr bwMode="gray">
          <a:xfrm>
            <a:off x="285720" y="1571612"/>
            <a:ext cx="2838480" cy="984263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38100" algn="ctr">
            <a:solidFill>
              <a:srgbClr val="FFFFFF"/>
            </a:solidFill>
            <a:round/>
            <a:headEnd/>
            <a:tailEnd/>
          </a:ln>
          <a:effectLst>
            <a:outerShdw dist="63500" dir="3187806" algn="ctr" rotWithShape="0">
              <a:srgbClr val="001D3A"/>
            </a:outerShdw>
          </a:effectLst>
        </p:spPr>
        <p:txBody>
          <a:bodyPr wrap="none" anchor="ctr"/>
          <a:lstStyle/>
          <a:p>
            <a:pPr algn="ctr" eaLnBrk="0" hangingPunct="0"/>
            <a:endParaRPr lang="en-US" sz="2000" b="1" dirty="0"/>
          </a:p>
        </p:txBody>
      </p:sp>
      <p:sp>
        <p:nvSpPr>
          <p:cNvPr id="75783" name="AutoShape 7"/>
          <p:cNvSpPr>
            <a:spLocks noChangeArrowheads="1"/>
          </p:cNvSpPr>
          <p:nvPr/>
        </p:nvSpPr>
        <p:spPr bwMode="gray">
          <a:xfrm>
            <a:off x="3386138" y="1643050"/>
            <a:ext cx="2328870" cy="912825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 w="38100" algn="ctr">
            <a:solidFill>
              <a:srgbClr val="FFFFFF"/>
            </a:solidFill>
            <a:round/>
            <a:headEnd/>
            <a:tailEnd/>
          </a:ln>
          <a:effectLst>
            <a:outerShdw dist="63500" dir="3187806" algn="ctr" rotWithShape="0">
              <a:srgbClr val="001D3A"/>
            </a:outerShdw>
          </a:effectLst>
        </p:spPr>
        <p:txBody>
          <a:bodyPr wrap="none" anchor="ctr"/>
          <a:lstStyle/>
          <a:p>
            <a:pPr algn="ctr"/>
            <a:endParaRPr lang="en-US" sz="2000" b="1" dirty="0"/>
          </a:p>
        </p:txBody>
      </p:sp>
      <p:sp>
        <p:nvSpPr>
          <p:cNvPr id="75784" name="AutoShape 8"/>
          <p:cNvSpPr>
            <a:spLocks noChangeArrowheads="1"/>
          </p:cNvSpPr>
          <p:nvPr/>
        </p:nvSpPr>
        <p:spPr bwMode="gray">
          <a:xfrm>
            <a:off x="6072198" y="1643050"/>
            <a:ext cx="2286024" cy="912825"/>
          </a:xfrm>
          <a:prstGeom prst="roundRect">
            <a:avLst>
              <a:gd name="adj" fmla="val 50000"/>
            </a:avLst>
          </a:prstGeom>
          <a:solidFill>
            <a:schemeClr val="hlink"/>
          </a:solidFill>
          <a:ln w="38100" algn="ctr">
            <a:solidFill>
              <a:srgbClr val="FFFFFF"/>
            </a:solidFill>
            <a:round/>
            <a:headEnd/>
            <a:tailEnd/>
          </a:ln>
          <a:effectLst>
            <a:outerShdw dist="63500" dir="3187806" algn="ctr" rotWithShape="0">
              <a:srgbClr val="001D3A"/>
            </a:outerShdw>
          </a:effectLst>
        </p:spPr>
        <p:txBody>
          <a:bodyPr wrap="none" anchor="ctr"/>
          <a:lstStyle/>
          <a:p>
            <a:pPr algn="ctr"/>
            <a:endParaRPr lang="en-US" sz="20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642910" y="1785926"/>
            <a:ext cx="221457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/>
              <a:t>Содержание </a:t>
            </a:r>
          </a:p>
          <a:p>
            <a:pPr algn="ctr"/>
            <a:r>
              <a:rPr lang="ru-RU" sz="2000" b="1" dirty="0" smtClean="0"/>
              <a:t>высказывания </a:t>
            </a:r>
            <a:endParaRPr lang="ru-RU" sz="200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3357554" y="1785926"/>
            <a:ext cx="250033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/>
              <a:t>Логическое построение </a:t>
            </a:r>
            <a:endParaRPr lang="ru-RU" sz="200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6286512" y="1714488"/>
            <a:ext cx="192882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/>
              <a:t>Речевое оформление </a:t>
            </a:r>
            <a:endParaRPr lang="ru-RU" sz="2000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857224" y="2857496"/>
            <a:ext cx="2571768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/>
              <a:t>-говорить и писать на тему, соблюдая ее границы;</a:t>
            </a:r>
          </a:p>
          <a:p>
            <a:r>
              <a:rPr lang="ru-RU" sz="1600" b="1" dirty="0" smtClean="0"/>
              <a:t>  - отбирать наиболее существенные факты и сведения для раскрытия основной мысли высказывания;</a:t>
            </a:r>
          </a:p>
          <a:p>
            <a:r>
              <a:rPr lang="ru-RU" sz="1600" b="1" dirty="0" smtClean="0"/>
              <a:t>- излагать материал логично и последовательно;</a:t>
            </a:r>
          </a:p>
          <a:p>
            <a:endParaRPr lang="ru-RU" sz="1600" b="1" dirty="0" smtClean="0"/>
          </a:p>
          <a:p>
            <a:endParaRPr lang="ru-RU" dirty="0"/>
          </a:p>
        </p:txBody>
      </p:sp>
      <p:sp>
        <p:nvSpPr>
          <p:cNvPr id="13" name="TextBox 12"/>
          <p:cNvSpPr txBox="1"/>
          <p:nvPr/>
        </p:nvSpPr>
        <p:spPr>
          <a:xfrm>
            <a:off x="3714744" y="3287792"/>
            <a:ext cx="2500330" cy="35702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Tx/>
              <a:buChar char="-"/>
            </a:pPr>
            <a:r>
              <a:rPr lang="ru-RU" sz="1600" b="1" dirty="0" smtClean="0"/>
              <a:t> правильно и точно пользоваться языковыми средствами для оформления высказывания;</a:t>
            </a:r>
          </a:p>
          <a:p>
            <a:pPr>
              <a:buFontTx/>
              <a:buChar char="-"/>
            </a:pPr>
            <a:r>
              <a:rPr lang="ru-RU" sz="1600" b="1" dirty="0" smtClean="0"/>
              <a:t>строить высказывания в определенном стиле в зависимости от цели и ситуации общения;</a:t>
            </a:r>
          </a:p>
          <a:p>
            <a:pPr>
              <a:buFontTx/>
              <a:buChar char="-"/>
            </a:pPr>
            <a:endParaRPr lang="ru-RU" sz="1600" b="1" dirty="0" smtClean="0"/>
          </a:p>
          <a:p>
            <a:pPr>
              <a:buFontTx/>
              <a:buChar char="-"/>
            </a:pPr>
            <a:endParaRPr lang="ru-RU" sz="1600" b="1" dirty="0" smtClean="0"/>
          </a:p>
          <a:p>
            <a:pPr>
              <a:buFontTx/>
              <a:buChar char="-"/>
            </a:pPr>
            <a:endParaRPr lang="ru-RU" b="1" dirty="0"/>
          </a:p>
        </p:txBody>
      </p:sp>
      <p:sp>
        <p:nvSpPr>
          <p:cNvPr id="14" name="TextBox 13"/>
          <p:cNvSpPr txBox="1"/>
          <p:nvPr/>
        </p:nvSpPr>
        <p:spPr>
          <a:xfrm>
            <a:off x="6643702" y="2857497"/>
            <a:ext cx="2643206" cy="3293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Tx/>
              <a:buChar char="-"/>
            </a:pPr>
            <a:r>
              <a:rPr lang="ru-RU" sz="1600" b="1" dirty="0" smtClean="0"/>
              <a:t>отвечать четко, с соблюдением логических ударений, пауз, правильной интонации, правил произношения; </a:t>
            </a:r>
          </a:p>
          <a:p>
            <a:pPr>
              <a:buFontTx/>
              <a:buChar char="-"/>
            </a:pPr>
            <a:r>
              <a:rPr lang="ru-RU" sz="1600" b="1" dirty="0" smtClean="0"/>
              <a:t>- оформлять любое письменное высказывание с соблюдением орфографических и пунктуационных норм, чисто и аккуратно</a:t>
            </a:r>
            <a:endParaRPr lang="ru-RU" sz="16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381000"/>
            <a:ext cx="7572396" cy="563563"/>
          </a:xfrm>
        </p:spPr>
        <p:txBody>
          <a:bodyPr/>
          <a:lstStyle/>
          <a:p>
            <a:pPr algn="ctr"/>
            <a:r>
              <a:rPr lang="ru-RU" dirty="0" smtClean="0"/>
              <a:t>Оформление письменных работ по русскому языку</a:t>
            </a:r>
            <a:r>
              <a:rPr lang="en-US" dirty="0" smtClean="0"/>
              <a:t> </a:t>
            </a:r>
            <a:endParaRPr lang="en-US" sz="1800" dirty="0"/>
          </a:p>
        </p:txBody>
      </p:sp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357158" y="1905000"/>
            <a:ext cx="8358246" cy="1306513"/>
            <a:chOff x="1104" y="1200"/>
            <a:chExt cx="3504" cy="823"/>
          </a:xfrm>
        </p:grpSpPr>
        <p:sp>
          <p:nvSpPr>
            <p:cNvPr id="63492" name="AutoShape 4"/>
            <p:cNvSpPr>
              <a:spLocks noChangeArrowheads="1"/>
            </p:cNvSpPr>
            <p:nvPr/>
          </p:nvSpPr>
          <p:spPr bwMode="gray">
            <a:xfrm>
              <a:off x="1104" y="1200"/>
              <a:ext cx="3504" cy="823"/>
            </a:xfrm>
            <a:prstGeom prst="roundRect">
              <a:avLst>
                <a:gd name="adj" fmla="val 10889"/>
              </a:avLst>
            </a:prstGeom>
            <a:gradFill rotWithShape="1">
              <a:gsLst>
                <a:gs pos="0">
                  <a:srgbClr val="DDDDDD">
                    <a:gamma/>
                    <a:tint val="51373"/>
                    <a:invGamma/>
                  </a:srgbClr>
                </a:gs>
                <a:gs pos="100000">
                  <a:srgbClr val="DDDDDD"/>
                </a:gs>
              </a:gsLst>
              <a:lin ang="2700000" scaled="1"/>
            </a:gradFill>
            <a:ln w="38100">
              <a:solidFill>
                <a:srgbClr val="FFFFFF"/>
              </a:solidFill>
              <a:round/>
              <a:headEnd/>
              <a:tailEnd/>
            </a:ln>
            <a:effectLst>
              <a:outerShdw dist="135003" dir="2928844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3493" name="AutoShape 5"/>
            <p:cNvSpPr>
              <a:spLocks noChangeArrowheads="1"/>
            </p:cNvSpPr>
            <p:nvPr/>
          </p:nvSpPr>
          <p:spPr bwMode="gray">
            <a:xfrm>
              <a:off x="1181" y="1276"/>
              <a:ext cx="522" cy="673"/>
            </a:xfrm>
            <a:prstGeom prst="roundRect">
              <a:avLst>
                <a:gd name="adj" fmla="val 11921"/>
              </a:avLst>
            </a:prstGeom>
            <a:gradFill rotWithShape="1">
              <a:gsLst>
                <a:gs pos="0">
                  <a:srgbClr val="0066CC"/>
                </a:gs>
                <a:gs pos="100000">
                  <a:srgbClr val="0066CC">
                    <a:gamma/>
                    <a:shade val="69804"/>
                    <a:invGamma/>
                  </a:srgbClr>
                </a:gs>
              </a:gsLst>
              <a:lin ang="5400000" scaled="1"/>
            </a:gradFill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3494" name="Freeform 6"/>
            <p:cNvSpPr>
              <a:spLocks/>
            </p:cNvSpPr>
            <p:nvPr/>
          </p:nvSpPr>
          <p:spPr bwMode="gray">
            <a:xfrm>
              <a:off x="1223" y="1319"/>
              <a:ext cx="337" cy="337"/>
            </a:xfrm>
            <a:custGeom>
              <a:avLst/>
              <a:gdLst/>
              <a:ahLst/>
              <a:cxnLst>
                <a:cxn ang="0">
                  <a:pos x="118" y="0"/>
                </a:cxn>
                <a:cxn ang="0">
                  <a:pos x="0" y="118"/>
                </a:cxn>
                <a:cxn ang="0">
                  <a:pos x="0" y="589"/>
                </a:cxn>
                <a:cxn ang="0">
                  <a:pos x="161" y="174"/>
                </a:cxn>
                <a:cxn ang="0">
                  <a:pos x="589" y="0"/>
                </a:cxn>
                <a:cxn ang="0">
                  <a:pos x="118" y="0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rgbClr val="0066CC">
                    <a:gamma/>
                    <a:tint val="54510"/>
                    <a:invGamma/>
                  </a:srgbClr>
                </a:gs>
                <a:gs pos="50000">
                  <a:srgbClr val="0066CC">
                    <a:alpha val="0"/>
                  </a:srgbClr>
                </a:gs>
                <a:gs pos="100000">
                  <a:srgbClr val="0066CC">
                    <a:gamma/>
                    <a:tint val="54510"/>
                    <a:invGamma/>
                  </a:srgbClr>
                </a:gs>
              </a:gsLst>
              <a:lin ang="27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3495" name="Text Box 7"/>
            <p:cNvSpPr txBox="1">
              <a:spLocks noChangeArrowheads="1"/>
            </p:cNvSpPr>
            <p:nvPr/>
          </p:nvSpPr>
          <p:spPr bwMode="gray">
            <a:xfrm>
              <a:off x="1344" y="1440"/>
              <a:ext cx="161" cy="33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ru-RU" sz="2800" dirty="0" smtClea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1</a:t>
              </a:r>
              <a:endParaRPr lang="en-US" sz="28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63496" name="Text Box 8"/>
            <p:cNvSpPr txBox="1">
              <a:spLocks noChangeArrowheads="1"/>
            </p:cNvSpPr>
            <p:nvPr/>
          </p:nvSpPr>
          <p:spPr bwMode="gray">
            <a:xfrm>
              <a:off x="1823" y="1327"/>
              <a:ext cx="2701" cy="446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eaLnBrk="0" hangingPunct="0"/>
              <a:r>
                <a:rPr lang="ru-RU" sz="2000" b="1" dirty="0" smtClean="0">
                  <a:solidFill>
                    <a:srgbClr val="000000"/>
                  </a:solidFill>
                </a:rPr>
                <a:t>После классной и домашней работы следует отступить 2 строчки (пишем на третьей)</a:t>
              </a:r>
              <a:endParaRPr lang="en-US" sz="2000" dirty="0">
                <a:solidFill>
                  <a:srgbClr val="000000"/>
                </a:solidFill>
              </a:endParaRPr>
            </a:p>
          </p:txBody>
        </p:sp>
      </p:grpSp>
      <p:grpSp>
        <p:nvGrpSpPr>
          <p:cNvPr id="3" name="Group 9"/>
          <p:cNvGrpSpPr>
            <a:grpSpLocks/>
          </p:cNvGrpSpPr>
          <p:nvPr/>
        </p:nvGrpSpPr>
        <p:grpSpPr bwMode="auto">
          <a:xfrm>
            <a:off x="357158" y="3348038"/>
            <a:ext cx="8358246" cy="1306512"/>
            <a:chOff x="1104" y="2109"/>
            <a:chExt cx="3504" cy="823"/>
          </a:xfrm>
        </p:grpSpPr>
        <p:sp>
          <p:nvSpPr>
            <p:cNvPr id="63498" name="AutoShape 10"/>
            <p:cNvSpPr>
              <a:spLocks noChangeArrowheads="1"/>
            </p:cNvSpPr>
            <p:nvPr/>
          </p:nvSpPr>
          <p:spPr bwMode="gray">
            <a:xfrm>
              <a:off x="1104" y="2109"/>
              <a:ext cx="3504" cy="823"/>
            </a:xfrm>
            <a:prstGeom prst="roundRect">
              <a:avLst>
                <a:gd name="adj" fmla="val 10889"/>
              </a:avLst>
            </a:prstGeom>
            <a:gradFill rotWithShape="1">
              <a:gsLst>
                <a:gs pos="0">
                  <a:srgbClr val="DDDDDD">
                    <a:gamma/>
                    <a:tint val="51373"/>
                    <a:invGamma/>
                  </a:srgbClr>
                </a:gs>
                <a:gs pos="100000">
                  <a:srgbClr val="DDDDDD"/>
                </a:gs>
              </a:gsLst>
              <a:lin ang="2700000" scaled="1"/>
            </a:gradFill>
            <a:ln w="38100">
              <a:solidFill>
                <a:srgbClr val="FFFFFF"/>
              </a:solidFill>
              <a:round/>
              <a:headEnd/>
              <a:tailEnd/>
            </a:ln>
            <a:effectLst>
              <a:outerShdw dist="135003" dir="2928844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3499" name="AutoShape 11"/>
            <p:cNvSpPr>
              <a:spLocks noChangeArrowheads="1"/>
            </p:cNvSpPr>
            <p:nvPr/>
          </p:nvSpPr>
          <p:spPr bwMode="gray">
            <a:xfrm>
              <a:off x="1181" y="2185"/>
              <a:ext cx="497" cy="673"/>
            </a:xfrm>
            <a:prstGeom prst="roundRect">
              <a:avLst>
                <a:gd name="adj" fmla="val 11921"/>
              </a:avLst>
            </a:prstGeom>
            <a:gradFill rotWithShape="1">
              <a:gsLst>
                <a:gs pos="0">
                  <a:srgbClr val="009999"/>
                </a:gs>
                <a:gs pos="100000">
                  <a:srgbClr val="009999">
                    <a:gamma/>
                    <a:shade val="69804"/>
                    <a:invGamma/>
                  </a:srgbClr>
                </a:gs>
              </a:gsLst>
              <a:lin ang="5400000" scaled="1"/>
            </a:gradFill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3500" name="Freeform 12"/>
            <p:cNvSpPr>
              <a:spLocks/>
            </p:cNvSpPr>
            <p:nvPr/>
          </p:nvSpPr>
          <p:spPr bwMode="gray">
            <a:xfrm>
              <a:off x="1223" y="2228"/>
              <a:ext cx="337" cy="337"/>
            </a:xfrm>
            <a:custGeom>
              <a:avLst/>
              <a:gdLst/>
              <a:ahLst/>
              <a:cxnLst>
                <a:cxn ang="0">
                  <a:pos x="118" y="0"/>
                </a:cxn>
                <a:cxn ang="0">
                  <a:pos x="0" y="118"/>
                </a:cxn>
                <a:cxn ang="0">
                  <a:pos x="0" y="589"/>
                </a:cxn>
                <a:cxn ang="0">
                  <a:pos x="161" y="174"/>
                </a:cxn>
                <a:cxn ang="0">
                  <a:pos x="589" y="0"/>
                </a:cxn>
                <a:cxn ang="0">
                  <a:pos x="118" y="0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rgbClr val="009999">
                    <a:gamma/>
                    <a:tint val="42353"/>
                    <a:invGamma/>
                  </a:srgbClr>
                </a:gs>
                <a:gs pos="100000">
                  <a:srgbClr val="009999">
                    <a:alpha val="0"/>
                  </a:srgbClr>
                </a:gs>
              </a:gsLst>
              <a:lin ang="27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3501" name="Text Box 13"/>
            <p:cNvSpPr txBox="1">
              <a:spLocks noChangeArrowheads="1"/>
            </p:cNvSpPr>
            <p:nvPr/>
          </p:nvSpPr>
          <p:spPr bwMode="gray">
            <a:xfrm>
              <a:off x="1353" y="2340"/>
              <a:ext cx="163" cy="33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ru-RU" sz="2800" dirty="0" smtClea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2</a:t>
              </a:r>
              <a:endParaRPr lang="en-US" sz="28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63502" name="Text Box 14"/>
            <p:cNvSpPr txBox="1">
              <a:spLocks noChangeArrowheads="1"/>
            </p:cNvSpPr>
            <p:nvPr/>
          </p:nvSpPr>
          <p:spPr bwMode="gray">
            <a:xfrm>
              <a:off x="1948" y="2221"/>
              <a:ext cx="2576" cy="446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eaLnBrk="0" hangingPunct="0"/>
              <a:r>
                <a:rPr lang="ru-RU" sz="2000" b="1" dirty="0" smtClean="0">
                  <a:solidFill>
                    <a:srgbClr val="000000"/>
                  </a:solidFill>
                </a:rPr>
                <a:t>При оформлении красной строки делается отступ вправо не менее 2 см (два пальца)</a:t>
              </a:r>
              <a:endParaRPr lang="en-US" sz="2000" dirty="0">
                <a:solidFill>
                  <a:srgbClr val="000000"/>
                </a:solidFill>
              </a:endParaRPr>
            </a:p>
          </p:txBody>
        </p:sp>
      </p:grpSp>
      <p:grpSp>
        <p:nvGrpSpPr>
          <p:cNvPr id="4" name="Group 15"/>
          <p:cNvGrpSpPr>
            <a:grpSpLocks/>
          </p:cNvGrpSpPr>
          <p:nvPr/>
        </p:nvGrpSpPr>
        <p:grpSpPr bwMode="auto">
          <a:xfrm>
            <a:off x="357158" y="4808538"/>
            <a:ext cx="8429684" cy="1306512"/>
            <a:chOff x="1104" y="3029"/>
            <a:chExt cx="3504" cy="823"/>
          </a:xfrm>
        </p:grpSpPr>
        <p:sp>
          <p:nvSpPr>
            <p:cNvPr id="63504" name="AutoShape 16"/>
            <p:cNvSpPr>
              <a:spLocks noChangeArrowheads="1"/>
            </p:cNvSpPr>
            <p:nvPr/>
          </p:nvSpPr>
          <p:spPr bwMode="gray">
            <a:xfrm>
              <a:off x="1104" y="3029"/>
              <a:ext cx="3504" cy="823"/>
            </a:xfrm>
            <a:prstGeom prst="roundRect">
              <a:avLst>
                <a:gd name="adj" fmla="val 10889"/>
              </a:avLst>
            </a:prstGeom>
            <a:gradFill rotWithShape="1">
              <a:gsLst>
                <a:gs pos="0">
                  <a:srgbClr val="DDDDDD">
                    <a:gamma/>
                    <a:tint val="51373"/>
                    <a:invGamma/>
                  </a:srgbClr>
                </a:gs>
                <a:gs pos="100000">
                  <a:srgbClr val="DDDDDD"/>
                </a:gs>
              </a:gsLst>
              <a:lin ang="2700000" scaled="1"/>
            </a:gradFill>
            <a:ln w="38100">
              <a:solidFill>
                <a:srgbClr val="FFFFFF"/>
              </a:solidFill>
              <a:round/>
              <a:headEnd/>
              <a:tailEnd/>
            </a:ln>
            <a:effectLst>
              <a:outerShdw dist="135003" dir="2928844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3505" name="AutoShape 17"/>
            <p:cNvSpPr>
              <a:spLocks noChangeArrowheads="1"/>
            </p:cNvSpPr>
            <p:nvPr/>
          </p:nvSpPr>
          <p:spPr bwMode="gray">
            <a:xfrm>
              <a:off x="1181" y="3105"/>
              <a:ext cx="497" cy="673"/>
            </a:xfrm>
            <a:prstGeom prst="roundRect">
              <a:avLst>
                <a:gd name="adj" fmla="val 11921"/>
              </a:avLst>
            </a:prstGeom>
            <a:gradFill rotWithShape="1">
              <a:gsLst>
                <a:gs pos="0">
                  <a:srgbClr val="EC941E"/>
                </a:gs>
                <a:gs pos="100000">
                  <a:srgbClr val="EC941E">
                    <a:gamma/>
                    <a:shade val="69804"/>
                    <a:invGamma/>
                  </a:srgbClr>
                </a:gs>
              </a:gsLst>
              <a:lin ang="5400000" scaled="1"/>
            </a:gradFill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3506" name="Freeform 18"/>
            <p:cNvSpPr>
              <a:spLocks/>
            </p:cNvSpPr>
            <p:nvPr/>
          </p:nvSpPr>
          <p:spPr bwMode="gray">
            <a:xfrm>
              <a:off x="1223" y="3148"/>
              <a:ext cx="337" cy="337"/>
            </a:xfrm>
            <a:custGeom>
              <a:avLst/>
              <a:gdLst/>
              <a:ahLst/>
              <a:cxnLst>
                <a:cxn ang="0">
                  <a:pos x="118" y="0"/>
                </a:cxn>
                <a:cxn ang="0">
                  <a:pos x="0" y="118"/>
                </a:cxn>
                <a:cxn ang="0">
                  <a:pos x="0" y="589"/>
                </a:cxn>
                <a:cxn ang="0">
                  <a:pos x="161" y="174"/>
                </a:cxn>
                <a:cxn ang="0">
                  <a:pos x="589" y="0"/>
                </a:cxn>
                <a:cxn ang="0">
                  <a:pos x="118" y="0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rgbClr val="EC941E">
                    <a:gamma/>
                    <a:tint val="48627"/>
                    <a:invGamma/>
                  </a:srgbClr>
                </a:gs>
                <a:gs pos="100000">
                  <a:srgbClr val="EC941E">
                    <a:alpha val="0"/>
                  </a:srgbClr>
                </a:gs>
              </a:gsLst>
              <a:lin ang="27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3507" name="Text Box 19"/>
            <p:cNvSpPr txBox="1">
              <a:spLocks noChangeArrowheads="1"/>
            </p:cNvSpPr>
            <p:nvPr/>
          </p:nvSpPr>
          <p:spPr bwMode="gray">
            <a:xfrm>
              <a:off x="1383" y="3285"/>
              <a:ext cx="163" cy="33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ru-RU" sz="2800" dirty="0" smtClea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3</a:t>
              </a:r>
              <a:endParaRPr lang="en-US" sz="28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63508" name="Text Box 20"/>
            <p:cNvSpPr txBox="1">
              <a:spLocks noChangeArrowheads="1"/>
            </p:cNvSpPr>
            <p:nvPr/>
          </p:nvSpPr>
          <p:spPr bwMode="gray">
            <a:xfrm>
              <a:off x="1948" y="3141"/>
              <a:ext cx="2576" cy="252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eaLnBrk="0" hangingPunct="0"/>
              <a:r>
                <a:rPr lang="ru-RU" sz="2000" b="1" dirty="0" smtClean="0">
                  <a:solidFill>
                    <a:srgbClr val="000000"/>
                  </a:solidFill>
                </a:rPr>
                <a:t>Соблюдать поля с внешней стороны </a:t>
              </a:r>
              <a:endParaRPr lang="en-US" sz="2000" dirty="0">
                <a:solidFill>
                  <a:srgbClr val="000000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381000"/>
            <a:ext cx="7572396" cy="563563"/>
          </a:xfrm>
        </p:spPr>
        <p:txBody>
          <a:bodyPr/>
          <a:lstStyle/>
          <a:p>
            <a:pPr algn="ctr"/>
            <a:r>
              <a:rPr lang="ru-RU" dirty="0" smtClean="0"/>
              <a:t>Оформление письменных работ по русскому языку</a:t>
            </a:r>
            <a:r>
              <a:rPr lang="en-US" dirty="0" smtClean="0"/>
              <a:t> </a:t>
            </a:r>
            <a:endParaRPr lang="en-US" sz="1800" dirty="0"/>
          </a:p>
        </p:txBody>
      </p:sp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357158" y="1928813"/>
            <a:ext cx="8358246" cy="1306513"/>
            <a:chOff x="1104" y="1215"/>
            <a:chExt cx="3504" cy="823"/>
          </a:xfrm>
        </p:grpSpPr>
        <p:sp>
          <p:nvSpPr>
            <p:cNvPr id="63492" name="AutoShape 4"/>
            <p:cNvSpPr>
              <a:spLocks noChangeArrowheads="1"/>
            </p:cNvSpPr>
            <p:nvPr/>
          </p:nvSpPr>
          <p:spPr bwMode="gray">
            <a:xfrm>
              <a:off x="1104" y="1215"/>
              <a:ext cx="3504" cy="823"/>
            </a:xfrm>
            <a:prstGeom prst="roundRect">
              <a:avLst>
                <a:gd name="adj" fmla="val 10889"/>
              </a:avLst>
            </a:prstGeom>
            <a:gradFill rotWithShape="1">
              <a:gsLst>
                <a:gs pos="0">
                  <a:srgbClr val="DDDDDD">
                    <a:gamma/>
                    <a:tint val="51373"/>
                    <a:invGamma/>
                  </a:srgbClr>
                </a:gs>
                <a:gs pos="100000">
                  <a:srgbClr val="DDDDDD"/>
                </a:gs>
              </a:gsLst>
              <a:lin ang="2700000" scaled="1"/>
            </a:gradFill>
            <a:ln w="38100">
              <a:solidFill>
                <a:srgbClr val="FFFFFF"/>
              </a:solidFill>
              <a:round/>
              <a:headEnd/>
              <a:tailEnd/>
            </a:ln>
            <a:effectLst>
              <a:outerShdw dist="135003" dir="2928844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3493" name="AutoShape 5"/>
            <p:cNvSpPr>
              <a:spLocks noChangeArrowheads="1"/>
            </p:cNvSpPr>
            <p:nvPr/>
          </p:nvSpPr>
          <p:spPr bwMode="gray">
            <a:xfrm>
              <a:off x="1181" y="1276"/>
              <a:ext cx="522" cy="673"/>
            </a:xfrm>
            <a:prstGeom prst="roundRect">
              <a:avLst>
                <a:gd name="adj" fmla="val 11921"/>
              </a:avLst>
            </a:prstGeom>
            <a:gradFill rotWithShape="1">
              <a:gsLst>
                <a:gs pos="0">
                  <a:srgbClr val="0066CC"/>
                </a:gs>
                <a:gs pos="100000">
                  <a:srgbClr val="0066CC">
                    <a:gamma/>
                    <a:shade val="69804"/>
                    <a:invGamma/>
                  </a:srgbClr>
                </a:gs>
              </a:gsLst>
              <a:lin ang="5400000" scaled="1"/>
            </a:gradFill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3494" name="Freeform 6"/>
            <p:cNvSpPr>
              <a:spLocks/>
            </p:cNvSpPr>
            <p:nvPr/>
          </p:nvSpPr>
          <p:spPr bwMode="gray">
            <a:xfrm>
              <a:off x="1223" y="1319"/>
              <a:ext cx="337" cy="337"/>
            </a:xfrm>
            <a:custGeom>
              <a:avLst/>
              <a:gdLst/>
              <a:ahLst/>
              <a:cxnLst>
                <a:cxn ang="0">
                  <a:pos x="118" y="0"/>
                </a:cxn>
                <a:cxn ang="0">
                  <a:pos x="0" y="118"/>
                </a:cxn>
                <a:cxn ang="0">
                  <a:pos x="0" y="589"/>
                </a:cxn>
                <a:cxn ang="0">
                  <a:pos x="161" y="174"/>
                </a:cxn>
                <a:cxn ang="0">
                  <a:pos x="589" y="0"/>
                </a:cxn>
                <a:cxn ang="0">
                  <a:pos x="118" y="0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rgbClr val="0066CC">
                    <a:gamma/>
                    <a:tint val="54510"/>
                    <a:invGamma/>
                  </a:srgbClr>
                </a:gs>
                <a:gs pos="50000">
                  <a:srgbClr val="0066CC">
                    <a:alpha val="0"/>
                  </a:srgbClr>
                </a:gs>
                <a:gs pos="100000">
                  <a:srgbClr val="0066CC">
                    <a:gamma/>
                    <a:tint val="54510"/>
                    <a:invGamma/>
                  </a:srgbClr>
                </a:gs>
              </a:gsLst>
              <a:lin ang="27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3495" name="Text Box 7"/>
            <p:cNvSpPr txBox="1">
              <a:spLocks noChangeArrowheads="1"/>
            </p:cNvSpPr>
            <p:nvPr/>
          </p:nvSpPr>
          <p:spPr bwMode="gray">
            <a:xfrm>
              <a:off x="1344" y="1440"/>
              <a:ext cx="161" cy="33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ru-RU" sz="2800" dirty="0" smtClea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4</a:t>
              </a:r>
              <a:endParaRPr lang="en-US" sz="28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63496" name="Text Box 8"/>
            <p:cNvSpPr txBox="1">
              <a:spLocks noChangeArrowheads="1"/>
            </p:cNvSpPr>
            <p:nvPr/>
          </p:nvSpPr>
          <p:spPr bwMode="gray">
            <a:xfrm>
              <a:off x="1823" y="1440"/>
              <a:ext cx="2701" cy="252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eaLnBrk="0" hangingPunct="0"/>
              <a:r>
                <a:rPr lang="ru-RU" sz="2000" b="1" dirty="0" smtClean="0">
                  <a:solidFill>
                    <a:srgbClr val="000000"/>
                  </a:solidFill>
                </a:rPr>
                <a:t>В ходе работы строчки не пропускаются </a:t>
              </a:r>
              <a:endParaRPr lang="en-US" sz="2000" dirty="0">
                <a:solidFill>
                  <a:srgbClr val="000000"/>
                </a:solidFill>
              </a:endParaRPr>
            </a:p>
          </p:txBody>
        </p:sp>
      </p:grpSp>
      <p:grpSp>
        <p:nvGrpSpPr>
          <p:cNvPr id="3" name="Group 9"/>
          <p:cNvGrpSpPr>
            <a:grpSpLocks/>
          </p:cNvGrpSpPr>
          <p:nvPr/>
        </p:nvGrpSpPr>
        <p:grpSpPr bwMode="auto">
          <a:xfrm>
            <a:off x="428596" y="3429000"/>
            <a:ext cx="8286808" cy="1306512"/>
            <a:chOff x="1104" y="2109"/>
            <a:chExt cx="3504" cy="823"/>
          </a:xfrm>
        </p:grpSpPr>
        <p:sp>
          <p:nvSpPr>
            <p:cNvPr id="63498" name="AutoShape 10"/>
            <p:cNvSpPr>
              <a:spLocks noChangeArrowheads="1"/>
            </p:cNvSpPr>
            <p:nvPr/>
          </p:nvSpPr>
          <p:spPr bwMode="gray">
            <a:xfrm>
              <a:off x="1104" y="2109"/>
              <a:ext cx="3504" cy="823"/>
            </a:xfrm>
            <a:prstGeom prst="roundRect">
              <a:avLst>
                <a:gd name="adj" fmla="val 10889"/>
              </a:avLst>
            </a:prstGeom>
            <a:gradFill rotWithShape="1">
              <a:gsLst>
                <a:gs pos="0">
                  <a:srgbClr val="DDDDDD">
                    <a:gamma/>
                    <a:tint val="51373"/>
                    <a:invGamma/>
                  </a:srgbClr>
                </a:gs>
                <a:gs pos="100000">
                  <a:srgbClr val="DDDDDD"/>
                </a:gs>
              </a:gsLst>
              <a:lin ang="2700000" scaled="1"/>
            </a:gradFill>
            <a:ln w="38100">
              <a:solidFill>
                <a:srgbClr val="FFFFFF"/>
              </a:solidFill>
              <a:round/>
              <a:headEnd/>
              <a:tailEnd/>
            </a:ln>
            <a:effectLst>
              <a:outerShdw dist="135003" dir="2928844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3499" name="AutoShape 11"/>
            <p:cNvSpPr>
              <a:spLocks noChangeArrowheads="1"/>
            </p:cNvSpPr>
            <p:nvPr/>
          </p:nvSpPr>
          <p:spPr bwMode="gray">
            <a:xfrm>
              <a:off x="1181" y="2185"/>
              <a:ext cx="497" cy="673"/>
            </a:xfrm>
            <a:prstGeom prst="roundRect">
              <a:avLst>
                <a:gd name="adj" fmla="val 11921"/>
              </a:avLst>
            </a:prstGeom>
            <a:gradFill rotWithShape="1">
              <a:gsLst>
                <a:gs pos="0">
                  <a:srgbClr val="009999"/>
                </a:gs>
                <a:gs pos="100000">
                  <a:srgbClr val="009999">
                    <a:gamma/>
                    <a:shade val="69804"/>
                    <a:invGamma/>
                  </a:srgbClr>
                </a:gs>
              </a:gsLst>
              <a:lin ang="5400000" scaled="1"/>
            </a:gradFill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3500" name="Freeform 12"/>
            <p:cNvSpPr>
              <a:spLocks/>
            </p:cNvSpPr>
            <p:nvPr/>
          </p:nvSpPr>
          <p:spPr bwMode="gray">
            <a:xfrm>
              <a:off x="1223" y="2228"/>
              <a:ext cx="337" cy="337"/>
            </a:xfrm>
            <a:custGeom>
              <a:avLst/>
              <a:gdLst/>
              <a:ahLst/>
              <a:cxnLst>
                <a:cxn ang="0">
                  <a:pos x="118" y="0"/>
                </a:cxn>
                <a:cxn ang="0">
                  <a:pos x="0" y="118"/>
                </a:cxn>
                <a:cxn ang="0">
                  <a:pos x="0" y="589"/>
                </a:cxn>
                <a:cxn ang="0">
                  <a:pos x="161" y="174"/>
                </a:cxn>
                <a:cxn ang="0">
                  <a:pos x="589" y="0"/>
                </a:cxn>
                <a:cxn ang="0">
                  <a:pos x="118" y="0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rgbClr val="009999">
                    <a:gamma/>
                    <a:tint val="42353"/>
                    <a:invGamma/>
                  </a:srgbClr>
                </a:gs>
                <a:gs pos="100000">
                  <a:srgbClr val="009999">
                    <a:alpha val="0"/>
                  </a:srgbClr>
                </a:gs>
              </a:gsLst>
              <a:lin ang="27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3501" name="Text Box 13"/>
            <p:cNvSpPr txBox="1">
              <a:spLocks noChangeArrowheads="1"/>
            </p:cNvSpPr>
            <p:nvPr/>
          </p:nvSpPr>
          <p:spPr bwMode="gray">
            <a:xfrm>
              <a:off x="1353" y="2340"/>
              <a:ext cx="163" cy="33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ru-RU" sz="2800" dirty="0" smtClea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5</a:t>
              </a:r>
              <a:endParaRPr lang="en-US" sz="28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63502" name="Text Box 14"/>
            <p:cNvSpPr txBox="1">
              <a:spLocks noChangeArrowheads="1"/>
            </p:cNvSpPr>
            <p:nvPr/>
          </p:nvSpPr>
          <p:spPr bwMode="gray">
            <a:xfrm>
              <a:off x="1948" y="2221"/>
              <a:ext cx="2576" cy="64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eaLnBrk="0" hangingPunct="0"/>
              <a:r>
                <a:rPr lang="ru-RU" sz="2000" b="1" dirty="0" smtClean="0">
                  <a:solidFill>
                    <a:srgbClr val="000000"/>
                  </a:solidFill>
                </a:rPr>
                <a:t>Новая страница начинается с самой верхней строки, дописывается до конца страницы, включая последнюю строку </a:t>
              </a:r>
              <a:endParaRPr lang="en-US" sz="2000" dirty="0">
                <a:solidFill>
                  <a:srgbClr val="000000"/>
                </a:solidFill>
              </a:endParaRPr>
            </a:p>
          </p:txBody>
        </p:sp>
      </p:grpSp>
      <p:grpSp>
        <p:nvGrpSpPr>
          <p:cNvPr id="4" name="Group 15"/>
          <p:cNvGrpSpPr>
            <a:grpSpLocks/>
          </p:cNvGrpSpPr>
          <p:nvPr/>
        </p:nvGrpSpPr>
        <p:grpSpPr bwMode="auto">
          <a:xfrm>
            <a:off x="500034" y="4929198"/>
            <a:ext cx="8286808" cy="1306512"/>
            <a:chOff x="1104" y="3029"/>
            <a:chExt cx="3504" cy="823"/>
          </a:xfrm>
        </p:grpSpPr>
        <p:sp>
          <p:nvSpPr>
            <p:cNvPr id="63504" name="AutoShape 16"/>
            <p:cNvSpPr>
              <a:spLocks noChangeArrowheads="1"/>
            </p:cNvSpPr>
            <p:nvPr/>
          </p:nvSpPr>
          <p:spPr bwMode="gray">
            <a:xfrm>
              <a:off x="1104" y="3029"/>
              <a:ext cx="3504" cy="823"/>
            </a:xfrm>
            <a:prstGeom prst="roundRect">
              <a:avLst>
                <a:gd name="adj" fmla="val 10889"/>
              </a:avLst>
            </a:prstGeom>
            <a:gradFill rotWithShape="1">
              <a:gsLst>
                <a:gs pos="0">
                  <a:srgbClr val="DDDDDD">
                    <a:gamma/>
                    <a:tint val="51373"/>
                    <a:invGamma/>
                  </a:srgbClr>
                </a:gs>
                <a:gs pos="100000">
                  <a:srgbClr val="DDDDDD"/>
                </a:gs>
              </a:gsLst>
              <a:lin ang="2700000" scaled="1"/>
            </a:gradFill>
            <a:ln w="38100">
              <a:solidFill>
                <a:srgbClr val="FFFFFF"/>
              </a:solidFill>
              <a:round/>
              <a:headEnd/>
              <a:tailEnd/>
            </a:ln>
            <a:effectLst>
              <a:outerShdw dist="135003" dir="2928844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3505" name="AutoShape 17"/>
            <p:cNvSpPr>
              <a:spLocks noChangeArrowheads="1"/>
            </p:cNvSpPr>
            <p:nvPr/>
          </p:nvSpPr>
          <p:spPr bwMode="gray">
            <a:xfrm>
              <a:off x="1181" y="3105"/>
              <a:ext cx="497" cy="673"/>
            </a:xfrm>
            <a:prstGeom prst="roundRect">
              <a:avLst>
                <a:gd name="adj" fmla="val 11921"/>
              </a:avLst>
            </a:prstGeom>
            <a:gradFill rotWithShape="1">
              <a:gsLst>
                <a:gs pos="0">
                  <a:srgbClr val="EC941E"/>
                </a:gs>
                <a:gs pos="100000">
                  <a:srgbClr val="EC941E">
                    <a:gamma/>
                    <a:shade val="69804"/>
                    <a:invGamma/>
                  </a:srgbClr>
                </a:gs>
              </a:gsLst>
              <a:lin ang="5400000" scaled="1"/>
            </a:gradFill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3506" name="Freeform 18"/>
            <p:cNvSpPr>
              <a:spLocks/>
            </p:cNvSpPr>
            <p:nvPr/>
          </p:nvSpPr>
          <p:spPr bwMode="gray">
            <a:xfrm>
              <a:off x="1223" y="3148"/>
              <a:ext cx="337" cy="337"/>
            </a:xfrm>
            <a:custGeom>
              <a:avLst/>
              <a:gdLst/>
              <a:ahLst/>
              <a:cxnLst>
                <a:cxn ang="0">
                  <a:pos x="118" y="0"/>
                </a:cxn>
                <a:cxn ang="0">
                  <a:pos x="0" y="118"/>
                </a:cxn>
                <a:cxn ang="0">
                  <a:pos x="0" y="589"/>
                </a:cxn>
                <a:cxn ang="0">
                  <a:pos x="161" y="174"/>
                </a:cxn>
                <a:cxn ang="0">
                  <a:pos x="589" y="0"/>
                </a:cxn>
                <a:cxn ang="0">
                  <a:pos x="118" y="0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rgbClr val="EC941E">
                    <a:gamma/>
                    <a:tint val="48627"/>
                    <a:invGamma/>
                  </a:srgbClr>
                </a:gs>
                <a:gs pos="100000">
                  <a:srgbClr val="EC941E">
                    <a:alpha val="0"/>
                  </a:srgbClr>
                </a:gs>
              </a:gsLst>
              <a:lin ang="27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3507" name="Text Box 19"/>
            <p:cNvSpPr txBox="1">
              <a:spLocks noChangeArrowheads="1"/>
            </p:cNvSpPr>
            <p:nvPr/>
          </p:nvSpPr>
          <p:spPr bwMode="gray">
            <a:xfrm>
              <a:off x="1346" y="3285"/>
              <a:ext cx="163" cy="33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algn="ctr" eaLnBrk="0" hangingPunct="0"/>
              <a:r>
                <a:rPr lang="ru-RU" sz="2800" dirty="0" smtClea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6</a:t>
              </a:r>
              <a:endParaRPr lang="en-US" sz="28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63508" name="Text Box 20"/>
            <p:cNvSpPr txBox="1">
              <a:spLocks noChangeArrowheads="1"/>
            </p:cNvSpPr>
            <p:nvPr/>
          </p:nvSpPr>
          <p:spPr bwMode="gray">
            <a:xfrm>
              <a:off x="1948" y="3141"/>
              <a:ext cx="2576" cy="64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eaLnBrk="0" hangingPunct="0"/>
              <a:r>
                <a:rPr lang="ru-RU" sz="2000" b="1" dirty="0" smtClean="0">
                  <a:solidFill>
                    <a:srgbClr val="000000"/>
                  </a:solidFill>
                </a:rPr>
                <a:t>Слева при оформлении каждой строки отступается от края не более 0,5 см. Справа строка дописывается до конца.</a:t>
              </a:r>
              <a:endParaRPr lang="en-US" sz="2000" dirty="0">
                <a:solidFill>
                  <a:srgbClr val="000000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381000"/>
            <a:ext cx="7572396" cy="563563"/>
          </a:xfrm>
        </p:spPr>
        <p:txBody>
          <a:bodyPr/>
          <a:lstStyle/>
          <a:p>
            <a:pPr algn="ctr"/>
            <a:r>
              <a:rPr lang="ru-RU" dirty="0" smtClean="0"/>
              <a:t>Оформление письменных работ по русскому языку</a:t>
            </a:r>
            <a:r>
              <a:rPr lang="en-US" dirty="0" smtClean="0"/>
              <a:t> </a:t>
            </a:r>
            <a:endParaRPr lang="en-US" sz="1800" dirty="0"/>
          </a:p>
        </p:txBody>
      </p:sp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357158" y="1428736"/>
            <a:ext cx="8358246" cy="1306513"/>
            <a:chOff x="1104" y="1200"/>
            <a:chExt cx="3504" cy="823"/>
          </a:xfrm>
        </p:grpSpPr>
        <p:sp>
          <p:nvSpPr>
            <p:cNvPr id="63492" name="AutoShape 4"/>
            <p:cNvSpPr>
              <a:spLocks noChangeArrowheads="1"/>
            </p:cNvSpPr>
            <p:nvPr/>
          </p:nvSpPr>
          <p:spPr bwMode="gray">
            <a:xfrm>
              <a:off x="1104" y="1200"/>
              <a:ext cx="3504" cy="823"/>
            </a:xfrm>
            <a:prstGeom prst="roundRect">
              <a:avLst>
                <a:gd name="adj" fmla="val 10889"/>
              </a:avLst>
            </a:prstGeom>
            <a:gradFill rotWithShape="1">
              <a:gsLst>
                <a:gs pos="0">
                  <a:srgbClr val="DDDDDD">
                    <a:gamma/>
                    <a:tint val="51373"/>
                    <a:invGamma/>
                  </a:srgbClr>
                </a:gs>
                <a:gs pos="100000">
                  <a:srgbClr val="DDDDDD"/>
                </a:gs>
              </a:gsLst>
              <a:lin ang="2700000" scaled="1"/>
            </a:gradFill>
            <a:ln w="38100">
              <a:solidFill>
                <a:srgbClr val="FFFFFF"/>
              </a:solidFill>
              <a:round/>
              <a:headEnd/>
              <a:tailEnd/>
            </a:ln>
            <a:effectLst>
              <a:outerShdw dist="135003" dir="2928844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3493" name="AutoShape 5"/>
            <p:cNvSpPr>
              <a:spLocks noChangeArrowheads="1"/>
            </p:cNvSpPr>
            <p:nvPr/>
          </p:nvSpPr>
          <p:spPr bwMode="gray">
            <a:xfrm>
              <a:off x="1181" y="1276"/>
              <a:ext cx="522" cy="673"/>
            </a:xfrm>
            <a:prstGeom prst="roundRect">
              <a:avLst>
                <a:gd name="adj" fmla="val 11921"/>
              </a:avLst>
            </a:prstGeom>
            <a:gradFill rotWithShape="1">
              <a:gsLst>
                <a:gs pos="0">
                  <a:srgbClr val="0066CC"/>
                </a:gs>
                <a:gs pos="100000">
                  <a:srgbClr val="0066CC">
                    <a:gamma/>
                    <a:shade val="69804"/>
                    <a:invGamma/>
                  </a:srgbClr>
                </a:gs>
              </a:gsLst>
              <a:lin ang="5400000" scaled="1"/>
            </a:gradFill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3494" name="Freeform 6"/>
            <p:cNvSpPr>
              <a:spLocks/>
            </p:cNvSpPr>
            <p:nvPr/>
          </p:nvSpPr>
          <p:spPr bwMode="gray">
            <a:xfrm>
              <a:off x="1223" y="1319"/>
              <a:ext cx="337" cy="337"/>
            </a:xfrm>
            <a:custGeom>
              <a:avLst/>
              <a:gdLst/>
              <a:ahLst/>
              <a:cxnLst>
                <a:cxn ang="0">
                  <a:pos x="118" y="0"/>
                </a:cxn>
                <a:cxn ang="0">
                  <a:pos x="0" y="118"/>
                </a:cxn>
                <a:cxn ang="0">
                  <a:pos x="0" y="589"/>
                </a:cxn>
                <a:cxn ang="0">
                  <a:pos x="161" y="174"/>
                </a:cxn>
                <a:cxn ang="0">
                  <a:pos x="589" y="0"/>
                </a:cxn>
                <a:cxn ang="0">
                  <a:pos x="118" y="0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rgbClr val="0066CC">
                    <a:gamma/>
                    <a:tint val="54510"/>
                    <a:invGamma/>
                  </a:srgbClr>
                </a:gs>
                <a:gs pos="50000">
                  <a:srgbClr val="0066CC">
                    <a:alpha val="0"/>
                  </a:srgbClr>
                </a:gs>
                <a:gs pos="100000">
                  <a:srgbClr val="0066CC">
                    <a:gamma/>
                    <a:tint val="54510"/>
                    <a:invGamma/>
                  </a:srgbClr>
                </a:gs>
              </a:gsLst>
              <a:lin ang="27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3495" name="Text Box 7"/>
            <p:cNvSpPr txBox="1">
              <a:spLocks noChangeArrowheads="1"/>
            </p:cNvSpPr>
            <p:nvPr/>
          </p:nvSpPr>
          <p:spPr bwMode="gray">
            <a:xfrm>
              <a:off x="1344" y="1440"/>
              <a:ext cx="161" cy="33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ru-RU" sz="2800" dirty="0" smtClea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7</a:t>
              </a:r>
              <a:endParaRPr lang="en-US" sz="28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63496" name="Text Box 8"/>
            <p:cNvSpPr txBox="1">
              <a:spLocks noChangeArrowheads="1"/>
            </p:cNvSpPr>
            <p:nvPr/>
          </p:nvSpPr>
          <p:spPr bwMode="gray">
            <a:xfrm>
              <a:off x="1823" y="1395"/>
              <a:ext cx="2701" cy="252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eaLnBrk="0" hangingPunct="0"/>
              <a:r>
                <a:rPr lang="ru-RU" sz="2000" b="1" dirty="0" smtClean="0">
                  <a:solidFill>
                    <a:srgbClr val="000000"/>
                  </a:solidFill>
                </a:rPr>
                <a:t>Использование правил переноса обязательно </a:t>
              </a:r>
              <a:endParaRPr lang="en-US" sz="2000" dirty="0">
                <a:solidFill>
                  <a:srgbClr val="000000"/>
                </a:solidFill>
              </a:endParaRPr>
            </a:p>
          </p:txBody>
        </p:sp>
      </p:grpSp>
      <p:grpSp>
        <p:nvGrpSpPr>
          <p:cNvPr id="3" name="Group 9"/>
          <p:cNvGrpSpPr>
            <a:grpSpLocks/>
          </p:cNvGrpSpPr>
          <p:nvPr/>
        </p:nvGrpSpPr>
        <p:grpSpPr bwMode="auto">
          <a:xfrm>
            <a:off x="357158" y="3000372"/>
            <a:ext cx="8286808" cy="1306512"/>
            <a:chOff x="1104" y="2109"/>
            <a:chExt cx="3504" cy="823"/>
          </a:xfrm>
        </p:grpSpPr>
        <p:sp>
          <p:nvSpPr>
            <p:cNvPr id="63498" name="AutoShape 10"/>
            <p:cNvSpPr>
              <a:spLocks noChangeArrowheads="1"/>
            </p:cNvSpPr>
            <p:nvPr/>
          </p:nvSpPr>
          <p:spPr bwMode="gray">
            <a:xfrm>
              <a:off x="1104" y="2109"/>
              <a:ext cx="3504" cy="823"/>
            </a:xfrm>
            <a:prstGeom prst="roundRect">
              <a:avLst>
                <a:gd name="adj" fmla="val 10889"/>
              </a:avLst>
            </a:prstGeom>
            <a:gradFill rotWithShape="1">
              <a:gsLst>
                <a:gs pos="0">
                  <a:srgbClr val="DDDDDD">
                    <a:gamma/>
                    <a:tint val="51373"/>
                    <a:invGamma/>
                  </a:srgbClr>
                </a:gs>
                <a:gs pos="100000">
                  <a:srgbClr val="DDDDDD"/>
                </a:gs>
              </a:gsLst>
              <a:lin ang="2700000" scaled="1"/>
            </a:gradFill>
            <a:ln w="38100">
              <a:solidFill>
                <a:srgbClr val="FFFFFF"/>
              </a:solidFill>
              <a:round/>
              <a:headEnd/>
              <a:tailEnd/>
            </a:ln>
            <a:effectLst>
              <a:outerShdw dist="135003" dir="2928844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3499" name="AutoShape 11"/>
            <p:cNvSpPr>
              <a:spLocks noChangeArrowheads="1"/>
            </p:cNvSpPr>
            <p:nvPr/>
          </p:nvSpPr>
          <p:spPr bwMode="gray">
            <a:xfrm>
              <a:off x="1181" y="2185"/>
              <a:ext cx="497" cy="673"/>
            </a:xfrm>
            <a:prstGeom prst="roundRect">
              <a:avLst>
                <a:gd name="adj" fmla="val 11921"/>
              </a:avLst>
            </a:prstGeom>
            <a:gradFill rotWithShape="1">
              <a:gsLst>
                <a:gs pos="0">
                  <a:srgbClr val="009999"/>
                </a:gs>
                <a:gs pos="100000">
                  <a:srgbClr val="009999">
                    <a:gamma/>
                    <a:shade val="69804"/>
                    <a:invGamma/>
                  </a:srgbClr>
                </a:gs>
              </a:gsLst>
              <a:lin ang="5400000" scaled="1"/>
            </a:gradFill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3500" name="Freeform 12"/>
            <p:cNvSpPr>
              <a:spLocks/>
            </p:cNvSpPr>
            <p:nvPr/>
          </p:nvSpPr>
          <p:spPr bwMode="gray">
            <a:xfrm>
              <a:off x="1223" y="2228"/>
              <a:ext cx="337" cy="337"/>
            </a:xfrm>
            <a:custGeom>
              <a:avLst/>
              <a:gdLst/>
              <a:ahLst/>
              <a:cxnLst>
                <a:cxn ang="0">
                  <a:pos x="118" y="0"/>
                </a:cxn>
                <a:cxn ang="0">
                  <a:pos x="0" y="118"/>
                </a:cxn>
                <a:cxn ang="0">
                  <a:pos x="0" y="589"/>
                </a:cxn>
                <a:cxn ang="0">
                  <a:pos x="161" y="174"/>
                </a:cxn>
                <a:cxn ang="0">
                  <a:pos x="589" y="0"/>
                </a:cxn>
                <a:cxn ang="0">
                  <a:pos x="118" y="0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rgbClr val="009999">
                    <a:gamma/>
                    <a:tint val="42353"/>
                    <a:invGamma/>
                  </a:srgbClr>
                </a:gs>
                <a:gs pos="100000">
                  <a:srgbClr val="009999">
                    <a:alpha val="0"/>
                  </a:srgbClr>
                </a:gs>
              </a:gsLst>
              <a:lin ang="27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3501" name="Text Box 13"/>
            <p:cNvSpPr txBox="1">
              <a:spLocks noChangeArrowheads="1"/>
            </p:cNvSpPr>
            <p:nvPr/>
          </p:nvSpPr>
          <p:spPr bwMode="gray">
            <a:xfrm>
              <a:off x="1353" y="2340"/>
              <a:ext cx="163" cy="33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ru-RU" sz="2800" dirty="0" smtClea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8</a:t>
              </a:r>
              <a:endParaRPr lang="en-US" sz="28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63502" name="Text Box 14"/>
            <p:cNvSpPr txBox="1">
              <a:spLocks noChangeArrowheads="1"/>
            </p:cNvSpPr>
            <p:nvPr/>
          </p:nvSpPr>
          <p:spPr bwMode="gray">
            <a:xfrm>
              <a:off x="1948" y="2221"/>
              <a:ext cx="2576" cy="446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eaLnBrk="0" hangingPunct="0"/>
              <a:r>
                <a:rPr lang="ru-RU" sz="2000" b="1" dirty="0" smtClean="0">
                  <a:solidFill>
                    <a:srgbClr val="000000"/>
                  </a:solidFill>
                </a:rPr>
                <a:t>Не допускается необоснованное наличие пустых мест на строке </a:t>
              </a:r>
              <a:endParaRPr lang="en-US" sz="2000" dirty="0">
                <a:solidFill>
                  <a:srgbClr val="000000"/>
                </a:solidFill>
              </a:endParaRPr>
            </a:p>
          </p:txBody>
        </p:sp>
      </p:grpSp>
      <p:grpSp>
        <p:nvGrpSpPr>
          <p:cNvPr id="4" name="Group 15"/>
          <p:cNvGrpSpPr>
            <a:grpSpLocks/>
          </p:cNvGrpSpPr>
          <p:nvPr/>
        </p:nvGrpSpPr>
        <p:grpSpPr bwMode="auto">
          <a:xfrm>
            <a:off x="357158" y="4500570"/>
            <a:ext cx="8357757" cy="2357430"/>
            <a:chOff x="1104" y="3029"/>
            <a:chExt cx="3534" cy="982"/>
          </a:xfrm>
        </p:grpSpPr>
        <p:sp>
          <p:nvSpPr>
            <p:cNvPr id="63504" name="AutoShape 16"/>
            <p:cNvSpPr>
              <a:spLocks noChangeArrowheads="1"/>
            </p:cNvSpPr>
            <p:nvPr/>
          </p:nvSpPr>
          <p:spPr bwMode="gray">
            <a:xfrm>
              <a:off x="1104" y="3029"/>
              <a:ext cx="3534" cy="982"/>
            </a:xfrm>
            <a:prstGeom prst="roundRect">
              <a:avLst>
                <a:gd name="adj" fmla="val 10889"/>
              </a:avLst>
            </a:prstGeom>
            <a:gradFill rotWithShape="1">
              <a:gsLst>
                <a:gs pos="0">
                  <a:srgbClr val="DDDDDD">
                    <a:gamma/>
                    <a:tint val="51373"/>
                    <a:invGamma/>
                  </a:srgbClr>
                </a:gs>
                <a:gs pos="100000">
                  <a:srgbClr val="DDDDDD"/>
                </a:gs>
              </a:gsLst>
              <a:lin ang="2700000" scaled="1"/>
            </a:gradFill>
            <a:ln w="38100">
              <a:solidFill>
                <a:srgbClr val="FFFFFF"/>
              </a:solidFill>
              <a:round/>
              <a:headEnd/>
              <a:tailEnd/>
            </a:ln>
            <a:effectLst>
              <a:outerShdw dist="135003" dir="2928844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3505" name="AutoShape 17"/>
            <p:cNvSpPr>
              <a:spLocks noChangeArrowheads="1"/>
            </p:cNvSpPr>
            <p:nvPr/>
          </p:nvSpPr>
          <p:spPr bwMode="gray">
            <a:xfrm>
              <a:off x="1181" y="3105"/>
              <a:ext cx="497" cy="673"/>
            </a:xfrm>
            <a:prstGeom prst="roundRect">
              <a:avLst>
                <a:gd name="adj" fmla="val 11921"/>
              </a:avLst>
            </a:prstGeom>
            <a:gradFill rotWithShape="1">
              <a:gsLst>
                <a:gs pos="0">
                  <a:srgbClr val="EC941E"/>
                </a:gs>
                <a:gs pos="100000">
                  <a:srgbClr val="EC941E">
                    <a:gamma/>
                    <a:shade val="69804"/>
                    <a:invGamma/>
                  </a:srgbClr>
                </a:gs>
              </a:gsLst>
              <a:lin ang="5400000" scaled="1"/>
            </a:gradFill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3506" name="Freeform 18"/>
            <p:cNvSpPr>
              <a:spLocks/>
            </p:cNvSpPr>
            <p:nvPr/>
          </p:nvSpPr>
          <p:spPr bwMode="gray">
            <a:xfrm>
              <a:off x="1223" y="3148"/>
              <a:ext cx="337" cy="337"/>
            </a:xfrm>
            <a:custGeom>
              <a:avLst/>
              <a:gdLst/>
              <a:ahLst/>
              <a:cxnLst>
                <a:cxn ang="0">
                  <a:pos x="118" y="0"/>
                </a:cxn>
                <a:cxn ang="0">
                  <a:pos x="0" y="118"/>
                </a:cxn>
                <a:cxn ang="0">
                  <a:pos x="0" y="589"/>
                </a:cxn>
                <a:cxn ang="0">
                  <a:pos x="161" y="174"/>
                </a:cxn>
                <a:cxn ang="0">
                  <a:pos x="589" y="0"/>
                </a:cxn>
                <a:cxn ang="0">
                  <a:pos x="118" y="0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rgbClr val="EC941E">
                    <a:gamma/>
                    <a:tint val="48627"/>
                    <a:invGamma/>
                  </a:srgbClr>
                </a:gs>
                <a:gs pos="100000">
                  <a:srgbClr val="EC941E">
                    <a:alpha val="0"/>
                  </a:srgbClr>
                </a:gs>
              </a:gsLst>
              <a:lin ang="27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3507" name="Text Box 19"/>
            <p:cNvSpPr txBox="1">
              <a:spLocks noChangeArrowheads="1"/>
            </p:cNvSpPr>
            <p:nvPr/>
          </p:nvSpPr>
          <p:spPr bwMode="gray">
            <a:xfrm>
              <a:off x="1383" y="3285"/>
              <a:ext cx="163" cy="33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ru-RU" sz="2800" dirty="0" smtClea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9</a:t>
              </a:r>
              <a:endParaRPr lang="en-US" sz="28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63508" name="Text Box 20"/>
            <p:cNvSpPr txBox="1">
              <a:spLocks noChangeArrowheads="1"/>
            </p:cNvSpPr>
            <p:nvPr/>
          </p:nvSpPr>
          <p:spPr bwMode="gray">
            <a:xfrm>
              <a:off x="1950" y="3178"/>
              <a:ext cx="2576" cy="551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eaLnBrk="0" hangingPunct="0"/>
              <a:r>
                <a:rPr lang="ru-RU" sz="2000" b="1" dirty="0" smtClean="0">
                  <a:solidFill>
                    <a:srgbClr val="000000"/>
                  </a:solidFill>
                </a:rPr>
                <a:t>Запись даты написания работы по русскому языку ведется по центру рабочей строки. Число и месяц записываются словами в форме именительного падежа</a:t>
              </a:r>
              <a:endParaRPr lang="en-US" sz="2000" dirty="0">
                <a:solidFill>
                  <a:srgbClr val="000000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381000"/>
            <a:ext cx="7572396" cy="563563"/>
          </a:xfrm>
        </p:spPr>
        <p:txBody>
          <a:bodyPr/>
          <a:lstStyle/>
          <a:p>
            <a:pPr algn="ctr"/>
            <a:r>
              <a:rPr lang="ru-RU" dirty="0" smtClean="0"/>
              <a:t>Оформление письменных работ по русскому языку</a:t>
            </a:r>
            <a:r>
              <a:rPr lang="en-US" dirty="0" smtClean="0"/>
              <a:t> </a:t>
            </a:r>
            <a:endParaRPr lang="en-US" sz="1800" dirty="0"/>
          </a:p>
        </p:txBody>
      </p:sp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285720" y="1928802"/>
            <a:ext cx="8358246" cy="1306513"/>
            <a:chOff x="1104" y="1215"/>
            <a:chExt cx="3504" cy="823"/>
          </a:xfrm>
        </p:grpSpPr>
        <p:sp>
          <p:nvSpPr>
            <p:cNvPr id="63492" name="AutoShape 4"/>
            <p:cNvSpPr>
              <a:spLocks noChangeArrowheads="1"/>
            </p:cNvSpPr>
            <p:nvPr/>
          </p:nvSpPr>
          <p:spPr bwMode="gray">
            <a:xfrm>
              <a:off x="1104" y="1215"/>
              <a:ext cx="3504" cy="823"/>
            </a:xfrm>
            <a:prstGeom prst="roundRect">
              <a:avLst>
                <a:gd name="adj" fmla="val 10889"/>
              </a:avLst>
            </a:prstGeom>
            <a:gradFill rotWithShape="1">
              <a:gsLst>
                <a:gs pos="0">
                  <a:srgbClr val="DDDDDD">
                    <a:gamma/>
                    <a:tint val="51373"/>
                    <a:invGamma/>
                  </a:srgbClr>
                </a:gs>
                <a:gs pos="100000">
                  <a:srgbClr val="DDDDDD"/>
                </a:gs>
              </a:gsLst>
              <a:lin ang="2700000" scaled="1"/>
            </a:gradFill>
            <a:ln w="38100">
              <a:solidFill>
                <a:srgbClr val="FFFFFF"/>
              </a:solidFill>
              <a:round/>
              <a:headEnd/>
              <a:tailEnd/>
            </a:ln>
            <a:effectLst>
              <a:outerShdw dist="135003" dir="2928844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3493" name="AutoShape 5"/>
            <p:cNvSpPr>
              <a:spLocks noChangeArrowheads="1"/>
            </p:cNvSpPr>
            <p:nvPr/>
          </p:nvSpPr>
          <p:spPr bwMode="gray">
            <a:xfrm>
              <a:off x="1181" y="1276"/>
              <a:ext cx="522" cy="673"/>
            </a:xfrm>
            <a:prstGeom prst="roundRect">
              <a:avLst>
                <a:gd name="adj" fmla="val 11921"/>
              </a:avLst>
            </a:prstGeom>
            <a:gradFill rotWithShape="1">
              <a:gsLst>
                <a:gs pos="0">
                  <a:srgbClr val="0066CC"/>
                </a:gs>
                <a:gs pos="100000">
                  <a:srgbClr val="0066CC">
                    <a:gamma/>
                    <a:shade val="69804"/>
                    <a:invGamma/>
                  </a:srgbClr>
                </a:gs>
              </a:gsLst>
              <a:lin ang="5400000" scaled="1"/>
            </a:gradFill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3494" name="Freeform 6"/>
            <p:cNvSpPr>
              <a:spLocks/>
            </p:cNvSpPr>
            <p:nvPr/>
          </p:nvSpPr>
          <p:spPr bwMode="gray">
            <a:xfrm>
              <a:off x="1223" y="1319"/>
              <a:ext cx="337" cy="337"/>
            </a:xfrm>
            <a:custGeom>
              <a:avLst/>
              <a:gdLst/>
              <a:ahLst/>
              <a:cxnLst>
                <a:cxn ang="0">
                  <a:pos x="118" y="0"/>
                </a:cxn>
                <a:cxn ang="0">
                  <a:pos x="0" y="118"/>
                </a:cxn>
                <a:cxn ang="0">
                  <a:pos x="0" y="589"/>
                </a:cxn>
                <a:cxn ang="0">
                  <a:pos x="161" y="174"/>
                </a:cxn>
                <a:cxn ang="0">
                  <a:pos x="589" y="0"/>
                </a:cxn>
                <a:cxn ang="0">
                  <a:pos x="118" y="0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rgbClr val="0066CC">
                    <a:gamma/>
                    <a:tint val="54510"/>
                    <a:invGamma/>
                  </a:srgbClr>
                </a:gs>
                <a:gs pos="50000">
                  <a:srgbClr val="0066CC">
                    <a:alpha val="0"/>
                  </a:srgbClr>
                </a:gs>
                <a:gs pos="100000">
                  <a:srgbClr val="0066CC">
                    <a:gamma/>
                    <a:tint val="54510"/>
                    <a:invGamma/>
                  </a:srgbClr>
                </a:gs>
              </a:gsLst>
              <a:lin ang="27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3495" name="Text Box 7"/>
            <p:cNvSpPr txBox="1">
              <a:spLocks noChangeArrowheads="1"/>
            </p:cNvSpPr>
            <p:nvPr/>
          </p:nvSpPr>
          <p:spPr bwMode="gray">
            <a:xfrm>
              <a:off x="1302" y="1440"/>
              <a:ext cx="245" cy="33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ru-RU" sz="2800" dirty="0" smtClea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10</a:t>
              </a:r>
              <a:endParaRPr lang="en-US" sz="28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63496" name="Text Box 8"/>
            <p:cNvSpPr txBox="1">
              <a:spLocks noChangeArrowheads="1"/>
            </p:cNvSpPr>
            <p:nvPr/>
          </p:nvSpPr>
          <p:spPr bwMode="gray">
            <a:xfrm>
              <a:off x="1823" y="1440"/>
              <a:ext cx="2701" cy="252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eaLnBrk="0" hangingPunct="0"/>
              <a:endParaRPr lang="en-US" sz="2000" dirty="0">
                <a:solidFill>
                  <a:srgbClr val="000000"/>
                </a:solidFill>
              </a:endParaRPr>
            </a:p>
          </p:txBody>
        </p:sp>
      </p:grpSp>
      <p:grpSp>
        <p:nvGrpSpPr>
          <p:cNvPr id="3" name="Group 9"/>
          <p:cNvGrpSpPr>
            <a:grpSpLocks/>
          </p:cNvGrpSpPr>
          <p:nvPr/>
        </p:nvGrpSpPr>
        <p:grpSpPr bwMode="auto">
          <a:xfrm>
            <a:off x="285720" y="2000250"/>
            <a:ext cx="8429684" cy="2654298"/>
            <a:chOff x="1104" y="1260"/>
            <a:chExt cx="3504" cy="1672"/>
          </a:xfrm>
        </p:grpSpPr>
        <p:sp>
          <p:nvSpPr>
            <p:cNvPr id="63498" name="AutoShape 10"/>
            <p:cNvSpPr>
              <a:spLocks noChangeArrowheads="1"/>
            </p:cNvSpPr>
            <p:nvPr/>
          </p:nvSpPr>
          <p:spPr bwMode="gray">
            <a:xfrm>
              <a:off x="1104" y="2109"/>
              <a:ext cx="3504" cy="823"/>
            </a:xfrm>
            <a:prstGeom prst="roundRect">
              <a:avLst>
                <a:gd name="adj" fmla="val 10889"/>
              </a:avLst>
            </a:prstGeom>
            <a:gradFill rotWithShape="1">
              <a:gsLst>
                <a:gs pos="0">
                  <a:srgbClr val="DDDDDD">
                    <a:gamma/>
                    <a:tint val="51373"/>
                    <a:invGamma/>
                  </a:srgbClr>
                </a:gs>
                <a:gs pos="100000">
                  <a:srgbClr val="DDDDDD"/>
                </a:gs>
              </a:gsLst>
              <a:lin ang="2700000" scaled="1"/>
            </a:gradFill>
            <a:ln w="38100">
              <a:solidFill>
                <a:srgbClr val="FFFFFF"/>
              </a:solidFill>
              <a:round/>
              <a:headEnd/>
              <a:tailEnd/>
            </a:ln>
            <a:effectLst>
              <a:outerShdw dist="135003" dir="2928844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3499" name="AutoShape 11"/>
            <p:cNvSpPr>
              <a:spLocks noChangeArrowheads="1"/>
            </p:cNvSpPr>
            <p:nvPr/>
          </p:nvSpPr>
          <p:spPr bwMode="gray">
            <a:xfrm>
              <a:off x="1181" y="2185"/>
              <a:ext cx="497" cy="673"/>
            </a:xfrm>
            <a:prstGeom prst="roundRect">
              <a:avLst>
                <a:gd name="adj" fmla="val 11921"/>
              </a:avLst>
            </a:prstGeom>
            <a:gradFill rotWithShape="1">
              <a:gsLst>
                <a:gs pos="0">
                  <a:srgbClr val="009999"/>
                </a:gs>
                <a:gs pos="100000">
                  <a:srgbClr val="009999">
                    <a:gamma/>
                    <a:shade val="69804"/>
                    <a:invGamma/>
                  </a:srgbClr>
                </a:gs>
              </a:gsLst>
              <a:lin ang="5400000" scaled="1"/>
            </a:gradFill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3500" name="Freeform 12"/>
            <p:cNvSpPr>
              <a:spLocks/>
            </p:cNvSpPr>
            <p:nvPr/>
          </p:nvSpPr>
          <p:spPr bwMode="gray">
            <a:xfrm>
              <a:off x="1223" y="2228"/>
              <a:ext cx="337" cy="337"/>
            </a:xfrm>
            <a:custGeom>
              <a:avLst/>
              <a:gdLst/>
              <a:ahLst/>
              <a:cxnLst>
                <a:cxn ang="0">
                  <a:pos x="118" y="0"/>
                </a:cxn>
                <a:cxn ang="0">
                  <a:pos x="0" y="118"/>
                </a:cxn>
                <a:cxn ang="0">
                  <a:pos x="0" y="589"/>
                </a:cxn>
                <a:cxn ang="0">
                  <a:pos x="161" y="174"/>
                </a:cxn>
                <a:cxn ang="0">
                  <a:pos x="589" y="0"/>
                </a:cxn>
                <a:cxn ang="0">
                  <a:pos x="118" y="0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rgbClr val="009999">
                    <a:gamma/>
                    <a:tint val="42353"/>
                    <a:invGamma/>
                  </a:srgbClr>
                </a:gs>
                <a:gs pos="100000">
                  <a:srgbClr val="009999">
                    <a:alpha val="0"/>
                  </a:srgbClr>
                </a:gs>
              </a:gsLst>
              <a:lin ang="27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3501" name="Text Box 13"/>
            <p:cNvSpPr txBox="1">
              <a:spLocks noChangeArrowheads="1"/>
            </p:cNvSpPr>
            <p:nvPr/>
          </p:nvSpPr>
          <p:spPr bwMode="gray">
            <a:xfrm>
              <a:off x="1316" y="2340"/>
              <a:ext cx="236" cy="33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ru-RU" sz="2800" dirty="0" smtClea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11</a:t>
              </a:r>
              <a:endParaRPr lang="en-US" sz="28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63502" name="Text Box 14"/>
            <p:cNvSpPr txBox="1">
              <a:spLocks noChangeArrowheads="1"/>
            </p:cNvSpPr>
            <p:nvPr/>
          </p:nvSpPr>
          <p:spPr bwMode="gray">
            <a:xfrm>
              <a:off x="1728" y="1260"/>
              <a:ext cx="2576" cy="64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eaLnBrk="0" hangingPunct="0"/>
              <a:r>
                <a:rPr lang="ru-RU" sz="2000" b="1" dirty="0" smtClean="0">
                  <a:solidFill>
                    <a:srgbClr val="000000"/>
                  </a:solidFill>
                </a:rPr>
                <a:t>Запись названия работы проводится на следующей рабочей строке (без пропуска) по центру</a:t>
              </a:r>
              <a:endParaRPr lang="en-US" sz="2000" dirty="0">
                <a:solidFill>
                  <a:srgbClr val="000000"/>
                </a:solidFill>
              </a:endParaRPr>
            </a:p>
          </p:txBody>
        </p:sp>
      </p:grpSp>
      <p:grpSp>
        <p:nvGrpSpPr>
          <p:cNvPr id="4" name="Group 15"/>
          <p:cNvGrpSpPr>
            <a:grpSpLocks/>
          </p:cNvGrpSpPr>
          <p:nvPr/>
        </p:nvGrpSpPr>
        <p:grpSpPr bwMode="auto">
          <a:xfrm>
            <a:off x="357158" y="4808538"/>
            <a:ext cx="8429684" cy="1306512"/>
            <a:chOff x="1104" y="3029"/>
            <a:chExt cx="3504" cy="823"/>
          </a:xfrm>
        </p:grpSpPr>
        <p:sp>
          <p:nvSpPr>
            <p:cNvPr id="63504" name="AutoShape 16"/>
            <p:cNvSpPr>
              <a:spLocks noChangeArrowheads="1"/>
            </p:cNvSpPr>
            <p:nvPr/>
          </p:nvSpPr>
          <p:spPr bwMode="gray">
            <a:xfrm>
              <a:off x="1104" y="3029"/>
              <a:ext cx="3504" cy="823"/>
            </a:xfrm>
            <a:prstGeom prst="roundRect">
              <a:avLst>
                <a:gd name="adj" fmla="val 10889"/>
              </a:avLst>
            </a:prstGeom>
            <a:gradFill rotWithShape="1">
              <a:gsLst>
                <a:gs pos="0">
                  <a:srgbClr val="DDDDDD">
                    <a:gamma/>
                    <a:tint val="51373"/>
                    <a:invGamma/>
                  </a:srgbClr>
                </a:gs>
                <a:gs pos="100000">
                  <a:srgbClr val="DDDDDD"/>
                </a:gs>
              </a:gsLst>
              <a:lin ang="2700000" scaled="1"/>
            </a:gradFill>
            <a:ln w="38100">
              <a:solidFill>
                <a:srgbClr val="FFFFFF"/>
              </a:solidFill>
              <a:round/>
              <a:headEnd/>
              <a:tailEnd/>
            </a:ln>
            <a:effectLst>
              <a:outerShdw dist="135003" dir="2928844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3505" name="AutoShape 17"/>
            <p:cNvSpPr>
              <a:spLocks noChangeArrowheads="1"/>
            </p:cNvSpPr>
            <p:nvPr/>
          </p:nvSpPr>
          <p:spPr bwMode="gray">
            <a:xfrm>
              <a:off x="1181" y="3105"/>
              <a:ext cx="497" cy="673"/>
            </a:xfrm>
            <a:prstGeom prst="roundRect">
              <a:avLst>
                <a:gd name="adj" fmla="val 11921"/>
              </a:avLst>
            </a:prstGeom>
            <a:gradFill rotWithShape="1">
              <a:gsLst>
                <a:gs pos="0">
                  <a:srgbClr val="EC941E"/>
                </a:gs>
                <a:gs pos="100000">
                  <a:srgbClr val="EC941E">
                    <a:gamma/>
                    <a:shade val="69804"/>
                    <a:invGamma/>
                  </a:srgbClr>
                </a:gs>
              </a:gsLst>
              <a:lin ang="5400000" scaled="1"/>
            </a:gradFill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3506" name="Freeform 18"/>
            <p:cNvSpPr>
              <a:spLocks/>
            </p:cNvSpPr>
            <p:nvPr/>
          </p:nvSpPr>
          <p:spPr bwMode="gray">
            <a:xfrm>
              <a:off x="1223" y="3148"/>
              <a:ext cx="337" cy="337"/>
            </a:xfrm>
            <a:custGeom>
              <a:avLst/>
              <a:gdLst/>
              <a:ahLst/>
              <a:cxnLst>
                <a:cxn ang="0">
                  <a:pos x="118" y="0"/>
                </a:cxn>
                <a:cxn ang="0">
                  <a:pos x="0" y="118"/>
                </a:cxn>
                <a:cxn ang="0">
                  <a:pos x="0" y="589"/>
                </a:cxn>
                <a:cxn ang="0">
                  <a:pos x="161" y="174"/>
                </a:cxn>
                <a:cxn ang="0">
                  <a:pos x="589" y="0"/>
                </a:cxn>
                <a:cxn ang="0">
                  <a:pos x="118" y="0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rgbClr val="EC941E">
                    <a:gamma/>
                    <a:tint val="48627"/>
                    <a:invGamma/>
                  </a:srgbClr>
                </a:gs>
                <a:gs pos="100000">
                  <a:srgbClr val="EC941E">
                    <a:alpha val="0"/>
                  </a:srgbClr>
                </a:gs>
              </a:gsLst>
              <a:lin ang="27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3507" name="Text Box 19"/>
            <p:cNvSpPr txBox="1">
              <a:spLocks noChangeArrowheads="1"/>
            </p:cNvSpPr>
            <p:nvPr/>
          </p:nvSpPr>
          <p:spPr bwMode="gray">
            <a:xfrm>
              <a:off x="1225" y="3285"/>
              <a:ext cx="362" cy="33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algn="ctr" eaLnBrk="0" hangingPunct="0"/>
              <a:r>
                <a:rPr lang="ru-RU" sz="2800" dirty="0" smtClea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12</a:t>
              </a:r>
              <a:endParaRPr lang="en-US" sz="28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63508" name="Text Box 20"/>
            <p:cNvSpPr txBox="1">
              <a:spLocks noChangeArrowheads="1"/>
            </p:cNvSpPr>
            <p:nvPr/>
          </p:nvSpPr>
          <p:spPr bwMode="gray">
            <a:xfrm>
              <a:off x="1876" y="3105"/>
              <a:ext cx="2576" cy="64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/>
              <a:r>
                <a:rPr lang="ru-RU" sz="2000" b="1" dirty="0" smtClean="0">
                  <a:solidFill>
                    <a:schemeClr val="accent4">
                      <a:lumMod val="10000"/>
                    </a:schemeClr>
                  </a:solidFill>
                </a:rPr>
                <a:t>Например:</a:t>
              </a:r>
            </a:p>
            <a:p>
              <a:pPr algn="ctr"/>
              <a:r>
                <a:rPr lang="ru-RU" sz="2000" b="1" dirty="0" smtClean="0">
                  <a:solidFill>
                    <a:schemeClr val="accent4">
                      <a:lumMod val="10000"/>
                    </a:schemeClr>
                  </a:solidFill>
                </a:rPr>
                <a:t>Классная работа</a:t>
              </a:r>
            </a:p>
            <a:p>
              <a:pPr algn="ctr"/>
              <a:r>
                <a:rPr lang="ru-RU" sz="2000" b="1" dirty="0" smtClean="0">
                  <a:solidFill>
                    <a:schemeClr val="accent4">
                      <a:lumMod val="10000"/>
                    </a:schemeClr>
                  </a:solidFill>
                </a:rPr>
                <a:t>Упражнение 234</a:t>
              </a:r>
              <a:endParaRPr lang="ru-RU" sz="2000" b="1" dirty="0">
                <a:solidFill>
                  <a:schemeClr val="accent4">
                    <a:lumMod val="10000"/>
                  </a:schemeClr>
                </a:solidFill>
              </a:endParaRPr>
            </a:p>
          </p:txBody>
        </p:sp>
      </p:grpSp>
      <p:sp>
        <p:nvSpPr>
          <p:cNvPr id="21" name="Прямоугольник 20"/>
          <p:cNvSpPr/>
          <p:nvPr/>
        </p:nvSpPr>
        <p:spPr>
          <a:xfrm>
            <a:off x="1857356" y="3286124"/>
            <a:ext cx="657229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chemeClr val="accent4">
                    <a:lumMod val="10000"/>
                  </a:schemeClr>
                </a:solidFill>
              </a:rPr>
              <a:t>Обозначать номер упражнения, указывать вид выполняемой работы (план, конспект, ответы на вопросы и т.д.), указывать, где выполняется работа (классная или домашняя). </a:t>
            </a:r>
            <a:endParaRPr lang="ru-RU" sz="2000" b="1" dirty="0">
              <a:solidFill>
                <a:schemeClr val="accent4">
                  <a:lumMod val="1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381000"/>
            <a:ext cx="7572396" cy="563563"/>
          </a:xfrm>
        </p:spPr>
        <p:txBody>
          <a:bodyPr/>
          <a:lstStyle/>
          <a:p>
            <a:pPr algn="ctr"/>
            <a:r>
              <a:rPr lang="ru-RU" dirty="0" smtClean="0"/>
              <a:t>Оформление письменных работ по русскому языку</a:t>
            </a:r>
            <a:r>
              <a:rPr lang="en-US" dirty="0" smtClean="0"/>
              <a:t> </a:t>
            </a:r>
            <a:endParaRPr lang="en-US" sz="1800" dirty="0"/>
          </a:p>
        </p:txBody>
      </p:sp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1131" y="1143376"/>
            <a:ext cx="9142930" cy="2317461"/>
            <a:chOff x="1019" y="1147"/>
            <a:chExt cx="3646" cy="1106"/>
          </a:xfrm>
        </p:grpSpPr>
        <p:sp>
          <p:nvSpPr>
            <p:cNvPr id="63492" name="AutoShape 4"/>
            <p:cNvSpPr>
              <a:spLocks noChangeArrowheads="1"/>
            </p:cNvSpPr>
            <p:nvPr/>
          </p:nvSpPr>
          <p:spPr bwMode="gray">
            <a:xfrm>
              <a:off x="1019" y="1147"/>
              <a:ext cx="3646" cy="989"/>
            </a:xfrm>
            <a:prstGeom prst="roundRect">
              <a:avLst>
                <a:gd name="adj" fmla="val 10889"/>
              </a:avLst>
            </a:prstGeom>
            <a:gradFill rotWithShape="1">
              <a:gsLst>
                <a:gs pos="0">
                  <a:srgbClr val="DDDDDD">
                    <a:gamma/>
                    <a:tint val="51373"/>
                    <a:invGamma/>
                  </a:srgbClr>
                </a:gs>
                <a:gs pos="100000">
                  <a:srgbClr val="DDDDDD"/>
                </a:gs>
              </a:gsLst>
              <a:lin ang="2700000" scaled="1"/>
            </a:gradFill>
            <a:ln w="38100">
              <a:solidFill>
                <a:srgbClr val="FFFFFF"/>
              </a:solidFill>
              <a:round/>
              <a:headEnd/>
              <a:tailEnd/>
            </a:ln>
            <a:effectLst>
              <a:outerShdw dist="135003" dir="2928844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3493" name="AutoShape 5"/>
            <p:cNvSpPr>
              <a:spLocks noChangeArrowheads="1"/>
            </p:cNvSpPr>
            <p:nvPr/>
          </p:nvSpPr>
          <p:spPr bwMode="gray">
            <a:xfrm>
              <a:off x="1104" y="1283"/>
              <a:ext cx="437" cy="673"/>
            </a:xfrm>
            <a:prstGeom prst="roundRect">
              <a:avLst>
                <a:gd name="adj" fmla="val 11921"/>
              </a:avLst>
            </a:prstGeom>
            <a:gradFill rotWithShape="1">
              <a:gsLst>
                <a:gs pos="0">
                  <a:srgbClr val="0066CC"/>
                </a:gs>
                <a:gs pos="100000">
                  <a:srgbClr val="0066CC">
                    <a:gamma/>
                    <a:shade val="69804"/>
                    <a:invGamma/>
                  </a:srgbClr>
                </a:gs>
              </a:gsLst>
              <a:lin ang="5400000" scaled="1"/>
            </a:gradFill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3494" name="Freeform 6"/>
            <p:cNvSpPr>
              <a:spLocks/>
            </p:cNvSpPr>
            <p:nvPr/>
          </p:nvSpPr>
          <p:spPr bwMode="gray">
            <a:xfrm>
              <a:off x="1223" y="1319"/>
              <a:ext cx="337" cy="337"/>
            </a:xfrm>
            <a:custGeom>
              <a:avLst/>
              <a:gdLst/>
              <a:ahLst/>
              <a:cxnLst>
                <a:cxn ang="0">
                  <a:pos x="118" y="0"/>
                </a:cxn>
                <a:cxn ang="0">
                  <a:pos x="0" y="118"/>
                </a:cxn>
                <a:cxn ang="0">
                  <a:pos x="0" y="589"/>
                </a:cxn>
                <a:cxn ang="0">
                  <a:pos x="161" y="174"/>
                </a:cxn>
                <a:cxn ang="0">
                  <a:pos x="589" y="0"/>
                </a:cxn>
                <a:cxn ang="0">
                  <a:pos x="118" y="0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rgbClr val="0066CC">
                    <a:gamma/>
                    <a:tint val="54510"/>
                    <a:invGamma/>
                  </a:srgbClr>
                </a:gs>
                <a:gs pos="50000">
                  <a:srgbClr val="0066CC">
                    <a:alpha val="0"/>
                  </a:srgbClr>
                </a:gs>
                <a:gs pos="100000">
                  <a:srgbClr val="0066CC">
                    <a:gamma/>
                    <a:tint val="54510"/>
                    <a:invGamma/>
                  </a:srgbClr>
                </a:gs>
              </a:gsLst>
              <a:lin ang="27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3495" name="Text Box 7"/>
            <p:cNvSpPr txBox="1">
              <a:spLocks noChangeArrowheads="1"/>
            </p:cNvSpPr>
            <p:nvPr/>
          </p:nvSpPr>
          <p:spPr bwMode="gray">
            <a:xfrm>
              <a:off x="1189" y="1420"/>
              <a:ext cx="245" cy="25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algn="ctr" eaLnBrk="0" hangingPunct="0"/>
              <a:r>
                <a:rPr lang="ru-RU" sz="2800" dirty="0" smtClea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13</a:t>
              </a:r>
              <a:endParaRPr lang="en-US" sz="28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63496" name="Text Box 8"/>
            <p:cNvSpPr txBox="1">
              <a:spLocks noChangeArrowheads="1"/>
            </p:cNvSpPr>
            <p:nvPr/>
          </p:nvSpPr>
          <p:spPr bwMode="gray">
            <a:xfrm>
              <a:off x="1617" y="1181"/>
              <a:ext cx="3048" cy="1072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r>
                <a:rPr lang="ru-RU" sz="2000" b="1" dirty="0" smtClean="0">
                  <a:solidFill>
                    <a:schemeClr val="accent4">
                      <a:lumMod val="10000"/>
                    </a:schemeClr>
                  </a:solidFill>
                </a:rPr>
                <a:t>Исправлять ошибки следующим образом: неверно написанную букву или пунктуационный знак зачеркивать косой линией; часть слова, слово, предложение тонкой горизонтальной линией; вместо зачеркнутого надписывать нужные буквы, слова, предложения, не заключать неверные написания в скобки.</a:t>
              </a:r>
            </a:p>
            <a:p>
              <a:pPr eaLnBrk="0" hangingPunct="0"/>
              <a:endParaRPr lang="en-US" sz="2000" dirty="0">
                <a:solidFill>
                  <a:schemeClr val="accent4">
                    <a:lumMod val="10000"/>
                  </a:schemeClr>
                </a:solidFill>
              </a:endParaRPr>
            </a:p>
          </p:txBody>
        </p:sp>
      </p:grpSp>
      <p:grpSp>
        <p:nvGrpSpPr>
          <p:cNvPr id="3" name="Group 9"/>
          <p:cNvGrpSpPr>
            <a:grpSpLocks/>
          </p:cNvGrpSpPr>
          <p:nvPr/>
        </p:nvGrpSpPr>
        <p:grpSpPr bwMode="auto">
          <a:xfrm>
            <a:off x="0" y="3348038"/>
            <a:ext cx="9144000" cy="1306512"/>
            <a:chOff x="1104" y="2109"/>
            <a:chExt cx="3504" cy="823"/>
          </a:xfrm>
        </p:grpSpPr>
        <p:sp>
          <p:nvSpPr>
            <p:cNvPr id="63498" name="AutoShape 10"/>
            <p:cNvSpPr>
              <a:spLocks noChangeArrowheads="1"/>
            </p:cNvSpPr>
            <p:nvPr/>
          </p:nvSpPr>
          <p:spPr bwMode="gray">
            <a:xfrm>
              <a:off x="1104" y="2109"/>
              <a:ext cx="3504" cy="823"/>
            </a:xfrm>
            <a:prstGeom prst="roundRect">
              <a:avLst>
                <a:gd name="adj" fmla="val 10889"/>
              </a:avLst>
            </a:prstGeom>
            <a:gradFill rotWithShape="1">
              <a:gsLst>
                <a:gs pos="0">
                  <a:srgbClr val="DDDDDD">
                    <a:gamma/>
                    <a:tint val="51373"/>
                    <a:invGamma/>
                  </a:srgbClr>
                </a:gs>
                <a:gs pos="100000">
                  <a:srgbClr val="DDDDDD"/>
                </a:gs>
              </a:gsLst>
              <a:lin ang="2700000" scaled="1"/>
            </a:gradFill>
            <a:ln w="38100">
              <a:solidFill>
                <a:srgbClr val="FFFFFF"/>
              </a:solidFill>
              <a:round/>
              <a:headEnd/>
              <a:tailEnd/>
            </a:ln>
            <a:effectLst>
              <a:outerShdw dist="135003" dir="2928844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3499" name="AutoShape 11"/>
            <p:cNvSpPr>
              <a:spLocks noChangeArrowheads="1"/>
            </p:cNvSpPr>
            <p:nvPr/>
          </p:nvSpPr>
          <p:spPr bwMode="gray">
            <a:xfrm>
              <a:off x="1181" y="2185"/>
              <a:ext cx="497" cy="673"/>
            </a:xfrm>
            <a:prstGeom prst="roundRect">
              <a:avLst>
                <a:gd name="adj" fmla="val 11921"/>
              </a:avLst>
            </a:prstGeom>
            <a:gradFill rotWithShape="1">
              <a:gsLst>
                <a:gs pos="0">
                  <a:srgbClr val="009999"/>
                </a:gs>
                <a:gs pos="100000">
                  <a:srgbClr val="009999">
                    <a:gamma/>
                    <a:shade val="69804"/>
                    <a:invGamma/>
                  </a:srgbClr>
                </a:gs>
              </a:gsLst>
              <a:lin ang="5400000" scaled="1"/>
            </a:gradFill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3500" name="Freeform 12"/>
            <p:cNvSpPr>
              <a:spLocks/>
            </p:cNvSpPr>
            <p:nvPr/>
          </p:nvSpPr>
          <p:spPr bwMode="gray">
            <a:xfrm>
              <a:off x="1223" y="2228"/>
              <a:ext cx="337" cy="337"/>
            </a:xfrm>
            <a:custGeom>
              <a:avLst/>
              <a:gdLst/>
              <a:ahLst/>
              <a:cxnLst>
                <a:cxn ang="0">
                  <a:pos x="118" y="0"/>
                </a:cxn>
                <a:cxn ang="0">
                  <a:pos x="0" y="118"/>
                </a:cxn>
                <a:cxn ang="0">
                  <a:pos x="0" y="589"/>
                </a:cxn>
                <a:cxn ang="0">
                  <a:pos x="161" y="174"/>
                </a:cxn>
                <a:cxn ang="0">
                  <a:pos x="589" y="0"/>
                </a:cxn>
                <a:cxn ang="0">
                  <a:pos x="118" y="0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rgbClr val="009999">
                    <a:gamma/>
                    <a:tint val="42353"/>
                    <a:invGamma/>
                  </a:srgbClr>
                </a:gs>
                <a:gs pos="100000">
                  <a:srgbClr val="009999">
                    <a:alpha val="0"/>
                  </a:srgbClr>
                </a:gs>
              </a:gsLst>
              <a:lin ang="27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3501" name="Text Box 13"/>
            <p:cNvSpPr txBox="1">
              <a:spLocks noChangeArrowheads="1"/>
            </p:cNvSpPr>
            <p:nvPr/>
          </p:nvSpPr>
          <p:spPr bwMode="gray">
            <a:xfrm>
              <a:off x="1311" y="2340"/>
              <a:ext cx="248" cy="33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ru-RU" sz="2800" dirty="0" smtClea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14</a:t>
              </a:r>
              <a:endParaRPr lang="en-US" sz="28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63502" name="Text Box 14"/>
            <p:cNvSpPr txBox="1">
              <a:spLocks noChangeArrowheads="1"/>
            </p:cNvSpPr>
            <p:nvPr/>
          </p:nvSpPr>
          <p:spPr bwMode="gray">
            <a:xfrm>
              <a:off x="1799" y="2160"/>
              <a:ext cx="2576" cy="64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eaLnBrk="0" hangingPunct="0"/>
              <a:r>
                <a:rPr lang="ru-RU" sz="2000" b="1" dirty="0" smtClean="0">
                  <a:solidFill>
                    <a:srgbClr val="000000"/>
                  </a:solidFill>
                </a:rPr>
                <a:t>Допускается краткая и полная форма записи (по центру строки)</a:t>
              </a:r>
            </a:p>
            <a:p>
              <a:pPr eaLnBrk="0" hangingPunct="0"/>
              <a:r>
                <a:rPr lang="ru-RU" sz="2000" b="1" dirty="0" smtClean="0">
                  <a:solidFill>
                    <a:srgbClr val="000000"/>
                  </a:solidFill>
                </a:rPr>
                <a:t>Упражнение 234; Упр.234</a:t>
              </a:r>
              <a:endParaRPr lang="en-US" sz="2000" b="1" dirty="0">
                <a:solidFill>
                  <a:srgbClr val="000000"/>
                </a:solidFill>
              </a:endParaRPr>
            </a:p>
          </p:txBody>
        </p:sp>
      </p:grpSp>
      <p:grpSp>
        <p:nvGrpSpPr>
          <p:cNvPr id="4" name="Group 15"/>
          <p:cNvGrpSpPr>
            <a:grpSpLocks/>
          </p:cNvGrpSpPr>
          <p:nvPr/>
        </p:nvGrpSpPr>
        <p:grpSpPr bwMode="auto">
          <a:xfrm>
            <a:off x="0" y="4808535"/>
            <a:ext cx="9144000" cy="2116135"/>
            <a:chOff x="1104" y="3029"/>
            <a:chExt cx="3504" cy="1333"/>
          </a:xfrm>
        </p:grpSpPr>
        <p:sp>
          <p:nvSpPr>
            <p:cNvPr id="63504" name="AutoShape 16"/>
            <p:cNvSpPr>
              <a:spLocks noChangeArrowheads="1"/>
            </p:cNvSpPr>
            <p:nvPr/>
          </p:nvSpPr>
          <p:spPr bwMode="gray">
            <a:xfrm>
              <a:off x="1104" y="3029"/>
              <a:ext cx="3504" cy="1111"/>
            </a:xfrm>
            <a:prstGeom prst="roundRect">
              <a:avLst>
                <a:gd name="adj" fmla="val 10889"/>
              </a:avLst>
            </a:prstGeom>
            <a:gradFill rotWithShape="1">
              <a:gsLst>
                <a:gs pos="0">
                  <a:srgbClr val="DDDDDD">
                    <a:gamma/>
                    <a:tint val="51373"/>
                    <a:invGamma/>
                  </a:srgbClr>
                </a:gs>
                <a:gs pos="100000">
                  <a:srgbClr val="DDDDDD"/>
                </a:gs>
              </a:gsLst>
              <a:lin ang="2700000" scaled="1"/>
            </a:gradFill>
            <a:ln w="38100">
              <a:solidFill>
                <a:srgbClr val="FFFFFF"/>
              </a:solidFill>
              <a:round/>
              <a:headEnd/>
              <a:tailEnd/>
            </a:ln>
            <a:effectLst>
              <a:outerShdw dist="135003" dir="2928844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3505" name="AutoShape 17"/>
            <p:cNvSpPr>
              <a:spLocks noChangeArrowheads="1"/>
            </p:cNvSpPr>
            <p:nvPr/>
          </p:nvSpPr>
          <p:spPr bwMode="gray">
            <a:xfrm>
              <a:off x="1181" y="3105"/>
              <a:ext cx="497" cy="673"/>
            </a:xfrm>
            <a:prstGeom prst="roundRect">
              <a:avLst>
                <a:gd name="adj" fmla="val 11921"/>
              </a:avLst>
            </a:prstGeom>
            <a:gradFill rotWithShape="1">
              <a:gsLst>
                <a:gs pos="0">
                  <a:srgbClr val="EC941E"/>
                </a:gs>
                <a:gs pos="100000">
                  <a:srgbClr val="EC941E">
                    <a:gamma/>
                    <a:shade val="69804"/>
                    <a:invGamma/>
                  </a:srgbClr>
                </a:gs>
              </a:gsLst>
              <a:lin ang="5400000" scaled="1"/>
            </a:gradFill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3506" name="Freeform 18"/>
            <p:cNvSpPr>
              <a:spLocks/>
            </p:cNvSpPr>
            <p:nvPr/>
          </p:nvSpPr>
          <p:spPr bwMode="gray">
            <a:xfrm>
              <a:off x="1223" y="3148"/>
              <a:ext cx="337" cy="337"/>
            </a:xfrm>
            <a:custGeom>
              <a:avLst/>
              <a:gdLst/>
              <a:ahLst/>
              <a:cxnLst>
                <a:cxn ang="0">
                  <a:pos x="118" y="0"/>
                </a:cxn>
                <a:cxn ang="0">
                  <a:pos x="0" y="118"/>
                </a:cxn>
                <a:cxn ang="0">
                  <a:pos x="0" y="589"/>
                </a:cxn>
                <a:cxn ang="0">
                  <a:pos x="161" y="174"/>
                </a:cxn>
                <a:cxn ang="0">
                  <a:pos x="589" y="0"/>
                </a:cxn>
                <a:cxn ang="0">
                  <a:pos x="118" y="0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rgbClr val="EC941E">
                    <a:gamma/>
                    <a:tint val="48627"/>
                    <a:invGamma/>
                  </a:srgbClr>
                </a:gs>
                <a:gs pos="100000">
                  <a:srgbClr val="EC941E">
                    <a:alpha val="0"/>
                  </a:srgbClr>
                </a:gs>
              </a:gsLst>
              <a:lin ang="27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3507" name="Text Box 19"/>
            <p:cNvSpPr txBox="1">
              <a:spLocks noChangeArrowheads="1"/>
            </p:cNvSpPr>
            <p:nvPr/>
          </p:nvSpPr>
          <p:spPr bwMode="gray">
            <a:xfrm>
              <a:off x="1282" y="3285"/>
              <a:ext cx="263" cy="33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algn="ctr" eaLnBrk="0" hangingPunct="0"/>
              <a:r>
                <a:rPr lang="ru-RU" sz="2800" dirty="0" smtClea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15</a:t>
              </a:r>
              <a:endParaRPr lang="en-US" sz="28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63508" name="Text Box 20"/>
            <p:cNvSpPr txBox="1">
              <a:spLocks noChangeArrowheads="1"/>
            </p:cNvSpPr>
            <p:nvPr/>
          </p:nvSpPr>
          <p:spPr bwMode="gray">
            <a:xfrm>
              <a:off x="1776" y="3141"/>
              <a:ext cx="2748" cy="1221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eaLnBrk="0" hangingPunct="0"/>
              <a:r>
                <a:rPr lang="ru-RU" sz="2000" b="1" dirty="0" smtClean="0">
                  <a:solidFill>
                    <a:srgbClr val="000000"/>
                  </a:solidFill>
                </a:rPr>
                <a:t>В работе, требующей записи в столбик, первое слово пишется с большой буквы. Знаки препинания (запятые) не ставятся.</a:t>
              </a:r>
            </a:p>
            <a:p>
              <a:pPr eaLnBrk="0" hangingPunct="0"/>
              <a:r>
                <a:rPr lang="ru-RU" sz="2000" b="1" dirty="0" smtClean="0">
                  <a:solidFill>
                    <a:srgbClr val="000000"/>
                  </a:solidFill>
                </a:rPr>
                <a:t>Ветер</a:t>
              </a:r>
            </a:p>
            <a:p>
              <a:pPr eaLnBrk="0" hangingPunct="0"/>
              <a:r>
                <a:rPr lang="ru-RU" sz="2000" b="1" dirty="0" smtClean="0">
                  <a:solidFill>
                    <a:srgbClr val="000000"/>
                  </a:solidFill>
                </a:rPr>
                <a:t>восток</a:t>
              </a:r>
            </a:p>
            <a:p>
              <a:pPr eaLnBrk="0" hangingPunct="0"/>
              <a:endParaRPr lang="en-US" sz="2000" dirty="0">
                <a:solidFill>
                  <a:srgbClr val="000000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381000"/>
            <a:ext cx="7572396" cy="563563"/>
          </a:xfrm>
        </p:spPr>
        <p:txBody>
          <a:bodyPr/>
          <a:lstStyle/>
          <a:p>
            <a:pPr algn="ctr"/>
            <a:r>
              <a:rPr lang="ru-RU" dirty="0" smtClean="0"/>
              <a:t>Оформление письменных работ по русскому языку</a:t>
            </a:r>
            <a:r>
              <a:rPr lang="en-US" dirty="0" smtClean="0"/>
              <a:t> </a:t>
            </a:r>
            <a:endParaRPr lang="en-US" sz="1800" dirty="0"/>
          </a:p>
        </p:txBody>
      </p:sp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357158" y="1928813"/>
            <a:ext cx="8358246" cy="1395413"/>
            <a:chOff x="1104" y="1215"/>
            <a:chExt cx="3504" cy="879"/>
          </a:xfrm>
        </p:grpSpPr>
        <p:sp>
          <p:nvSpPr>
            <p:cNvPr id="63492" name="AutoShape 4"/>
            <p:cNvSpPr>
              <a:spLocks noChangeArrowheads="1"/>
            </p:cNvSpPr>
            <p:nvPr/>
          </p:nvSpPr>
          <p:spPr bwMode="gray">
            <a:xfrm>
              <a:off x="1104" y="1215"/>
              <a:ext cx="3504" cy="823"/>
            </a:xfrm>
            <a:prstGeom prst="roundRect">
              <a:avLst>
                <a:gd name="adj" fmla="val 10889"/>
              </a:avLst>
            </a:prstGeom>
            <a:gradFill rotWithShape="1">
              <a:gsLst>
                <a:gs pos="0">
                  <a:srgbClr val="DDDDDD">
                    <a:gamma/>
                    <a:tint val="51373"/>
                    <a:invGamma/>
                  </a:srgbClr>
                </a:gs>
                <a:gs pos="100000">
                  <a:srgbClr val="DDDDDD"/>
                </a:gs>
              </a:gsLst>
              <a:lin ang="2700000" scaled="1"/>
            </a:gradFill>
            <a:ln w="38100">
              <a:solidFill>
                <a:srgbClr val="FFFFFF"/>
              </a:solidFill>
              <a:round/>
              <a:headEnd/>
              <a:tailEnd/>
            </a:ln>
            <a:effectLst>
              <a:outerShdw dist="135003" dir="2928844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3493" name="AutoShape 5"/>
            <p:cNvSpPr>
              <a:spLocks noChangeArrowheads="1"/>
            </p:cNvSpPr>
            <p:nvPr/>
          </p:nvSpPr>
          <p:spPr bwMode="gray">
            <a:xfrm>
              <a:off x="1181" y="1276"/>
              <a:ext cx="522" cy="673"/>
            </a:xfrm>
            <a:prstGeom prst="roundRect">
              <a:avLst>
                <a:gd name="adj" fmla="val 11921"/>
              </a:avLst>
            </a:prstGeom>
            <a:gradFill rotWithShape="1">
              <a:gsLst>
                <a:gs pos="0">
                  <a:srgbClr val="0066CC"/>
                </a:gs>
                <a:gs pos="100000">
                  <a:srgbClr val="0066CC">
                    <a:gamma/>
                    <a:shade val="69804"/>
                    <a:invGamma/>
                  </a:srgbClr>
                </a:gs>
              </a:gsLst>
              <a:lin ang="5400000" scaled="1"/>
            </a:gradFill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3494" name="Freeform 6"/>
            <p:cNvSpPr>
              <a:spLocks/>
            </p:cNvSpPr>
            <p:nvPr/>
          </p:nvSpPr>
          <p:spPr bwMode="gray">
            <a:xfrm>
              <a:off x="1223" y="1319"/>
              <a:ext cx="337" cy="337"/>
            </a:xfrm>
            <a:custGeom>
              <a:avLst/>
              <a:gdLst/>
              <a:ahLst/>
              <a:cxnLst>
                <a:cxn ang="0">
                  <a:pos x="118" y="0"/>
                </a:cxn>
                <a:cxn ang="0">
                  <a:pos x="0" y="118"/>
                </a:cxn>
                <a:cxn ang="0">
                  <a:pos x="0" y="589"/>
                </a:cxn>
                <a:cxn ang="0">
                  <a:pos x="161" y="174"/>
                </a:cxn>
                <a:cxn ang="0">
                  <a:pos x="589" y="0"/>
                </a:cxn>
                <a:cxn ang="0">
                  <a:pos x="118" y="0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rgbClr val="0066CC">
                    <a:gamma/>
                    <a:tint val="54510"/>
                    <a:invGamma/>
                  </a:srgbClr>
                </a:gs>
                <a:gs pos="50000">
                  <a:srgbClr val="0066CC">
                    <a:alpha val="0"/>
                  </a:srgbClr>
                </a:gs>
                <a:gs pos="100000">
                  <a:srgbClr val="0066CC">
                    <a:gamma/>
                    <a:tint val="54510"/>
                    <a:invGamma/>
                  </a:srgbClr>
                </a:gs>
              </a:gsLst>
              <a:lin ang="27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3495" name="Text Box 7"/>
            <p:cNvSpPr txBox="1">
              <a:spLocks noChangeArrowheads="1"/>
            </p:cNvSpPr>
            <p:nvPr/>
          </p:nvSpPr>
          <p:spPr bwMode="gray">
            <a:xfrm>
              <a:off x="1302" y="1440"/>
              <a:ext cx="245" cy="33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ru-RU" sz="2800" dirty="0" smtClea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16</a:t>
              </a:r>
              <a:endParaRPr lang="en-US" sz="28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63496" name="Text Box 8"/>
            <p:cNvSpPr txBox="1">
              <a:spLocks noChangeArrowheads="1"/>
            </p:cNvSpPr>
            <p:nvPr/>
          </p:nvSpPr>
          <p:spPr bwMode="gray">
            <a:xfrm>
              <a:off x="1793" y="1260"/>
              <a:ext cx="2701" cy="834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eaLnBrk="0" hangingPunct="0"/>
              <a:r>
                <a:rPr lang="ru-RU" sz="2000" b="1" dirty="0" smtClean="0">
                  <a:solidFill>
                    <a:srgbClr val="000000"/>
                  </a:solidFill>
                </a:rPr>
                <a:t>При выполнении подобного вида работы в строчку первое слово пишется с красной строки, с большой буквы, через запятую.</a:t>
              </a:r>
            </a:p>
            <a:p>
              <a:pPr eaLnBrk="0" hangingPunct="0"/>
              <a:r>
                <a:rPr lang="ru-RU" sz="2000" b="1" dirty="0" smtClean="0">
                  <a:solidFill>
                    <a:srgbClr val="000000"/>
                  </a:solidFill>
                </a:rPr>
                <a:t>Ветер, восток, песок</a:t>
              </a:r>
              <a:endParaRPr lang="en-US" sz="2000" dirty="0">
                <a:solidFill>
                  <a:srgbClr val="000000"/>
                </a:solidFill>
              </a:endParaRPr>
            </a:p>
          </p:txBody>
        </p:sp>
      </p:grpSp>
      <p:grpSp>
        <p:nvGrpSpPr>
          <p:cNvPr id="3" name="Group 9"/>
          <p:cNvGrpSpPr>
            <a:grpSpLocks/>
          </p:cNvGrpSpPr>
          <p:nvPr/>
        </p:nvGrpSpPr>
        <p:grpSpPr bwMode="auto">
          <a:xfrm>
            <a:off x="428596" y="3348038"/>
            <a:ext cx="8286808" cy="1306512"/>
            <a:chOff x="1104" y="2109"/>
            <a:chExt cx="3504" cy="823"/>
          </a:xfrm>
        </p:grpSpPr>
        <p:sp>
          <p:nvSpPr>
            <p:cNvPr id="63498" name="AutoShape 10"/>
            <p:cNvSpPr>
              <a:spLocks noChangeArrowheads="1"/>
            </p:cNvSpPr>
            <p:nvPr/>
          </p:nvSpPr>
          <p:spPr bwMode="gray">
            <a:xfrm>
              <a:off x="1104" y="2109"/>
              <a:ext cx="3504" cy="823"/>
            </a:xfrm>
            <a:prstGeom prst="roundRect">
              <a:avLst>
                <a:gd name="adj" fmla="val 10889"/>
              </a:avLst>
            </a:prstGeom>
            <a:gradFill rotWithShape="1">
              <a:gsLst>
                <a:gs pos="0">
                  <a:srgbClr val="DDDDDD">
                    <a:gamma/>
                    <a:tint val="51373"/>
                    <a:invGamma/>
                  </a:srgbClr>
                </a:gs>
                <a:gs pos="100000">
                  <a:srgbClr val="DDDDDD"/>
                </a:gs>
              </a:gsLst>
              <a:lin ang="2700000" scaled="1"/>
            </a:gradFill>
            <a:ln w="38100">
              <a:solidFill>
                <a:srgbClr val="FFFFFF"/>
              </a:solidFill>
              <a:round/>
              <a:headEnd/>
              <a:tailEnd/>
            </a:ln>
            <a:effectLst>
              <a:outerShdw dist="135003" dir="2928844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3499" name="AutoShape 11"/>
            <p:cNvSpPr>
              <a:spLocks noChangeArrowheads="1"/>
            </p:cNvSpPr>
            <p:nvPr/>
          </p:nvSpPr>
          <p:spPr bwMode="gray">
            <a:xfrm>
              <a:off x="1181" y="2185"/>
              <a:ext cx="497" cy="673"/>
            </a:xfrm>
            <a:prstGeom prst="roundRect">
              <a:avLst>
                <a:gd name="adj" fmla="val 11921"/>
              </a:avLst>
            </a:prstGeom>
            <a:gradFill rotWithShape="1">
              <a:gsLst>
                <a:gs pos="0">
                  <a:srgbClr val="009999"/>
                </a:gs>
                <a:gs pos="100000">
                  <a:srgbClr val="009999">
                    <a:gamma/>
                    <a:shade val="69804"/>
                    <a:invGamma/>
                  </a:srgbClr>
                </a:gs>
              </a:gsLst>
              <a:lin ang="5400000" scaled="1"/>
            </a:gradFill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3500" name="Freeform 12"/>
            <p:cNvSpPr>
              <a:spLocks/>
            </p:cNvSpPr>
            <p:nvPr/>
          </p:nvSpPr>
          <p:spPr bwMode="gray">
            <a:xfrm>
              <a:off x="1223" y="2228"/>
              <a:ext cx="337" cy="337"/>
            </a:xfrm>
            <a:custGeom>
              <a:avLst/>
              <a:gdLst/>
              <a:ahLst/>
              <a:cxnLst>
                <a:cxn ang="0">
                  <a:pos x="118" y="0"/>
                </a:cxn>
                <a:cxn ang="0">
                  <a:pos x="0" y="118"/>
                </a:cxn>
                <a:cxn ang="0">
                  <a:pos x="0" y="589"/>
                </a:cxn>
                <a:cxn ang="0">
                  <a:pos x="161" y="174"/>
                </a:cxn>
                <a:cxn ang="0">
                  <a:pos x="589" y="0"/>
                </a:cxn>
                <a:cxn ang="0">
                  <a:pos x="118" y="0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rgbClr val="009999">
                    <a:gamma/>
                    <a:tint val="42353"/>
                    <a:invGamma/>
                  </a:srgbClr>
                </a:gs>
                <a:gs pos="100000">
                  <a:srgbClr val="009999">
                    <a:alpha val="0"/>
                  </a:srgbClr>
                </a:gs>
              </a:gsLst>
              <a:lin ang="27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3501" name="Text Box 13"/>
            <p:cNvSpPr txBox="1">
              <a:spLocks noChangeArrowheads="1"/>
            </p:cNvSpPr>
            <p:nvPr/>
          </p:nvSpPr>
          <p:spPr bwMode="gray">
            <a:xfrm>
              <a:off x="1311" y="2340"/>
              <a:ext cx="248" cy="33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ru-RU" sz="2800" dirty="0" smtClea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17</a:t>
              </a:r>
              <a:endParaRPr lang="en-US" sz="28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63502" name="Text Box 14"/>
            <p:cNvSpPr txBox="1">
              <a:spLocks noChangeArrowheads="1"/>
            </p:cNvSpPr>
            <p:nvPr/>
          </p:nvSpPr>
          <p:spPr bwMode="gray">
            <a:xfrm>
              <a:off x="1859" y="2221"/>
              <a:ext cx="2665" cy="64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eaLnBrk="0" hangingPunct="0"/>
              <a:r>
                <a:rPr lang="ru-RU" sz="2000" b="1" dirty="0" smtClean="0">
                  <a:solidFill>
                    <a:srgbClr val="000000"/>
                  </a:solidFill>
                </a:rPr>
                <a:t>При выполнении различных видов разбора требуется соблюдение принятых норм сокращений слов, обозначений терминов.</a:t>
              </a:r>
              <a:endParaRPr lang="en-US" sz="2000" dirty="0">
                <a:solidFill>
                  <a:srgbClr val="000000"/>
                </a:solidFill>
              </a:endParaRPr>
            </a:p>
          </p:txBody>
        </p:sp>
      </p:grpSp>
      <p:grpSp>
        <p:nvGrpSpPr>
          <p:cNvPr id="4" name="Group 15"/>
          <p:cNvGrpSpPr>
            <a:grpSpLocks/>
          </p:cNvGrpSpPr>
          <p:nvPr/>
        </p:nvGrpSpPr>
        <p:grpSpPr bwMode="auto">
          <a:xfrm>
            <a:off x="500034" y="4808538"/>
            <a:ext cx="8286808" cy="1306512"/>
            <a:chOff x="1104" y="3029"/>
            <a:chExt cx="3504" cy="823"/>
          </a:xfrm>
        </p:grpSpPr>
        <p:sp>
          <p:nvSpPr>
            <p:cNvPr id="63504" name="AutoShape 16"/>
            <p:cNvSpPr>
              <a:spLocks noChangeArrowheads="1"/>
            </p:cNvSpPr>
            <p:nvPr/>
          </p:nvSpPr>
          <p:spPr bwMode="gray">
            <a:xfrm>
              <a:off x="1104" y="3029"/>
              <a:ext cx="3504" cy="823"/>
            </a:xfrm>
            <a:prstGeom prst="roundRect">
              <a:avLst>
                <a:gd name="adj" fmla="val 10889"/>
              </a:avLst>
            </a:prstGeom>
            <a:gradFill rotWithShape="1">
              <a:gsLst>
                <a:gs pos="0">
                  <a:srgbClr val="DDDDDD">
                    <a:gamma/>
                    <a:tint val="51373"/>
                    <a:invGamma/>
                  </a:srgbClr>
                </a:gs>
                <a:gs pos="100000">
                  <a:srgbClr val="DDDDDD"/>
                </a:gs>
              </a:gsLst>
              <a:lin ang="2700000" scaled="1"/>
            </a:gradFill>
            <a:ln w="38100">
              <a:solidFill>
                <a:srgbClr val="FFFFFF"/>
              </a:solidFill>
              <a:round/>
              <a:headEnd/>
              <a:tailEnd/>
            </a:ln>
            <a:effectLst>
              <a:outerShdw dist="135003" dir="2928844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3505" name="AutoShape 17"/>
            <p:cNvSpPr>
              <a:spLocks noChangeArrowheads="1"/>
            </p:cNvSpPr>
            <p:nvPr/>
          </p:nvSpPr>
          <p:spPr bwMode="gray">
            <a:xfrm>
              <a:off x="1181" y="3105"/>
              <a:ext cx="497" cy="673"/>
            </a:xfrm>
            <a:prstGeom prst="roundRect">
              <a:avLst>
                <a:gd name="adj" fmla="val 11921"/>
              </a:avLst>
            </a:prstGeom>
            <a:gradFill rotWithShape="1">
              <a:gsLst>
                <a:gs pos="0">
                  <a:srgbClr val="EC941E"/>
                </a:gs>
                <a:gs pos="100000">
                  <a:srgbClr val="EC941E">
                    <a:gamma/>
                    <a:shade val="69804"/>
                    <a:invGamma/>
                  </a:srgbClr>
                </a:gs>
              </a:gsLst>
              <a:lin ang="5400000" scaled="1"/>
            </a:gradFill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3506" name="Freeform 18"/>
            <p:cNvSpPr>
              <a:spLocks/>
            </p:cNvSpPr>
            <p:nvPr/>
          </p:nvSpPr>
          <p:spPr bwMode="gray">
            <a:xfrm>
              <a:off x="1223" y="3148"/>
              <a:ext cx="337" cy="337"/>
            </a:xfrm>
            <a:custGeom>
              <a:avLst/>
              <a:gdLst/>
              <a:ahLst/>
              <a:cxnLst>
                <a:cxn ang="0">
                  <a:pos x="118" y="0"/>
                </a:cxn>
                <a:cxn ang="0">
                  <a:pos x="0" y="118"/>
                </a:cxn>
                <a:cxn ang="0">
                  <a:pos x="0" y="589"/>
                </a:cxn>
                <a:cxn ang="0">
                  <a:pos x="161" y="174"/>
                </a:cxn>
                <a:cxn ang="0">
                  <a:pos x="589" y="0"/>
                </a:cxn>
                <a:cxn ang="0">
                  <a:pos x="118" y="0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rgbClr val="EC941E">
                    <a:gamma/>
                    <a:tint val="48627"/>
                    <a:invGamma/>
                  </a:srgbClr>
                </a:gs>
                <a:gs pos="100000">
                  <a:srgbClr val="EC941E">
                    <a:alpha val="0"/>
                  </a:srgbClr>
                </a:gs>
              </a:gsLst>
              <a:lin ang="27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3507" name="Text Box 19"/>
            <p:cNvSpPr txBox="1">
              <a:spLocks noChangeArrowheads="1"/>
            </p:cNvSpPr>
            <p:nvPr/>
          </p:nvSpPr>
          <p:spPr bwMode="gray">
            <a:xfrm>
              <a:off x="1255" y="3285"/>
              <a:ext cx="254" cy="33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algn="ctr" eaLnBrk="0" hangingPunct="0"/>
              <a:r>
                <a:rPr lang="ru-RU" sz="2800" dirty="0" smtClea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18</a:t>
              </a:r>
              <a:endParaRPr lang="en-US" sz="28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63508" name="Text Box 20"/>
            <p:cNvSpPr txBox="1">
              <a:spLocks noChangeArrowheads="1"/>
            </p:cNvSpPr>
            <p:nvPr/>
          </p:nvSpPr>
          <p:spPr bwMode="gray">
            <a:xfrm>
              <a:off x="1948" y="3141"/>
              <a:ext cx="2576" cy="64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eaLnBrk="0" hangingPunct="0"/>
              <a:r>
                <a:rPr lang="ru-RU" sz="2000" b="1" dirty="0" smtClean="0">
                  <a:solidFill>
                    <a:srgbClr val="000000"/>
                  </a:solidFill>
                </a:rPr>
                <a:t>Слева при оформлении каждой строки отступается от края не более 0,5 см. Справа строка дописывается до конца.</a:t>
              </a:r>
              <a:endParaRPr lang="en-US" sz="2000" dirty="0">
                <a:solidFill>
                  <a:srgbClr val="000000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381000"/>
            <a:ext cx="7572396" cy="563563"/>
          </a:xfrm>
        </p:spPr>
        <p:txBody>
          <a:bodyPr/>
          <a:lstStyle/>
          <a:p>
            <a:pPr algn="ctr"/>
            <a:r>
              <a:rPr lang="ru-RU" dirty="0" smtClean="0"/>
              <a:t>Оформление письменных работ по русскому языку</a:t>
            </a:r>
            <a:r>
              <a:rPr lang="en-US" dirty="0" smtClean="0"/>
              <a:t> </a:t>
            </a:r>
            <a:endParaRPr lang="en-US" sz="1800" dirty="0"/>
          </a:p>
        </p:txBody>
      </p:sp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357158" y="1928813"/>
            <a:ext cx="8358246" cy="1306513"/>
            <a:chOff x="1104" y="1215"/>
            <a:chExt cx="3504" cy="823"/>
          </a:xfrm>
        </p:grpSpPr>
        <p:sp>
          <p:nvSpPr>
            <p:cNvPr id="63492" name="AutoShape 4"/>
            <p:cNvSpPr>
              <a:spLocks noChangeArrowheads="1"/>
            </p:cNvSpPr>
            <p:nvPr/>
          </p:nvSpPr>
          <p:spPr bwMode="gray">
            <a:xfrm>
              <a:off x="1104" y="1215"/>
              <a:ext cx="3504" cy="823"/>
            </a:xfrm>
            <a:prstGeom prst="roundRect">
              <a:avLst>
                <a:gd name="adj" fmla="val 10889"/>
              </a:avLst>
            </a:prstGeom>
            <a:gradFill rotWithShape="1">
              <a:gsLst>
                <a:gs pos="0">
                  <a:srgbClr val="DDDDDD">
                    <a:gamma/>
                    <a:tint val="51373"/>
                    <a:invGamma/>
                  </a:srgbClr>
                </a:gs>
                <a:gs pos="100000">
                  <a:srgbClr val="DDDDDD"/>
                </a:gs>
              </a:gsLst>
              <a:lin ang="2700000" scaled="1"/>
            </a:gradFill>
            <a:ln w="38100">
              <a:solidFill>
                <a:srgbClr val="FFFFFF"/>
              </a:solidFill>
              <a:round/>
              <a:headEnd/>
              <a:tailEnd/>
            </a:ln>
            <a:effectLst>
              <a:outerShdw dist="135003" dir="2928844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3493" name="AutoShape 5"/>
            <p:cNvSpPr>
              <a:spLocks noChangeArrowheads="1"/>
            </p:cNvSpPr>
            <p:nvPr/>
          </p:nvSpPr>
          <p:spPr bwMode="gray">
            <a:xfrm>
              <a:off x="1181" y="1276"/>
              <a:ext cx="522" cy="673"/>
            </a:xfrm>
            <a:prstGeom prst="roundRect">
              <a:avLst>
                <a:gd name="adj" fmla="val 11921"/>
              </a:avLst>
            </a:prstGeom>
            <a:gradFill rotWithShape="1">
              <a:gsLst>
                <a:gs pos="0">
                  <a:srgbClr val="0066CC"/>
                </a:gs>
                <a:gs pos="100000">
                  <a:srgbClr val="0066CC">
                    <a:gamma/>
                    <a:shade val="69804"/>
                    <a:invGamma/>
                  </a:srgbClr>
                </a:gs>
              </a:gsLst>
              <a:lin ang="5400000" scaled="1"/>
            </a:gradFill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3494" name="Freeform 6"/>
            <p:cNvSpPr>
              <a:spLocks/>
            </p:cNvSpPr>
            <p:nvPr/>
          </p:nvSpPr>
          <p:spPr bwMode="gray">
            <a:xfrm>
              <a:off x="1223" y="1319"/>
              <a:ext cx="337" cy="337"/>
            </a:xfrm>
            <a:custGeom>
              <a:avLst/>
              <a:gdLst/>
              <a:ahLst/>
              <a:cxnLst>
                <a:cxn ang="0">
                  <a:pos x="118" y="0"/>
                </a:cxn>
                <a:cxn ang="0">
                  <a:pos x="0" y="118"/>
                </a:cxn>
                <a:cxn ang="0">
                  <a:pos x="0" y="589"/>
                </a:cxn>
                <a:cxn ang="0">
                  <a:pos x="161" y="174"/>
                </a:cxn>
                <a:cxn ang="0">
                  <a:pos x="589" y="0"/>
                </a:cxn>
                <a:cxn ang="0">
                  <a:pos x="118" y="0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rgbClr val="0066CC">
                    <a:gamma/>
                    <a:tint val="54510"/>
                    <a:invGamma/>
                  </a:srgbClr>
                </a:gs>
                <a:gs pos="50000">
                  <a:srgbClr val="0066CC">
                    <a:alpha val="0"/>
                  </a:srgbClr>
                </a:gs>
                <a:gs pos="100000">
                  <a:srgbClr val="0066CC">
                    <a:gamma/>
                    <a:tint val="54510"/>
                    <a:invGamma/>
                  </a:srgbClr>
                </a:gs>
              </a:gsLst>
              <a:lin ang="27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3495" name="Text Box 7"/>
            <p:cNvSpPr txBox="1">
              <a:spLocks noChangeArrowheads="1"/>
            </p:cNvSpPr>
            <p:nvPr/>
          </p:nvSpPr>
          <p:spPr bwMode="gray">
            <a:xfrm>
              <a:off x="1302" y="1440"/>
              <a:ext cx="245" cy="33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ru-RU" sz="2800" dirty="0" smtClea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19</a:t>
              </a:r>
              <a:endParaRPr lang="en-US" sz="28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63496" name="Text Box 8"/>
            <p:cNvSpPr txBox="1">
              <a:spLocks noChangeArrowheads="1"/>
            </p:cNvSpPr>
            <p:nvPr/>
          </p:nvSpPr>
          <p:spPr bwMode="gray">
            <a:xfrm>
              <a:off x="1793" y="1260"/>
              <a:ext cx="2701" cy="64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r>
                <a:rPr lang="ru-RU" sz="2000" b="1" dirty="0" smtClean="0">
                  <a:solidFill>
                    <a:schemeClr val="accent4">
                      <a:lumMod val="10000"/>
                    </a:schemeClr>
                  </a:solidFill>
                </a:rPr>
                <a:t>При выполнении различных видов разбора требуется соблюдение принятых норм сокращений слов, обозначений терминов. </a:t>
              </a:r>
              <a:endParaRPr lang="ru-RU" sz="2000" b="1" dirty="0">
                <a:solidFill>
                  <a:schemeClr val="accent4">
                    <a:lumMod val="10000"/>
                  </a:schemeClr>
                </a:solidFill>
              </a:endParaRPr>
            </a:p>
          </p:txBody>
        </p:sp>
      </p:grpSp>
      <p:grpSp>
        <p:nvGrpSpPr>
          <p:cNvPr id="3" name="Group 9"/>
          <p:cNvGrpSpPr>
            <a:grpSpLocks/>
          </p:cNvGrpSpPr>
          <p:nvPr/>
        </p:nvGrpSpPr>
        <p:grpSpPr bwMode="auto">
          <a:xfrm>
            <a:off x="428596" y="3348031"/>
            <a:ext cx="8286808" cy="1306510"/>
            <a:chOff x="1104" y="2109"/>
            <a:chExt cx="3504" cy="823"/>
          </a:xfrm>
        </p:grpSpPr>
        <p:sp>
          <p:nvSpPr>
            <p:cNvPr id="63498" name="AutoShape 10"/>
            <p:cNvSpPr>
              <a:spLocks noChangeArrowheads="1"/>
            </p:cNvSpPr>
            <p:nvPr/>
          </p:nvSpPr>
          <p:spPr bwMode="gray">
            <a:xfrm>
              <a:off x="1104" y="2109"/>
              <a:ext cx="3504" cy="823"/>
            </a:xfrm>
            <a:prstGeom prst="roundRect">
              <a:avLst>
                <a:gd name="adj" fmla="val 10889"/>
              </a:avLst>
            </a:prstGeom>
            <a:gradFill rotWithShape="1">
              <a:gsLst>
                <a:gs pos="0">
                  <a:srgbClr val="DDDDDD">
                    <a:gamma/>
                    <a:tint val="51373"/>
                    <a:invGamma/>
                  </a:srgbClr>
                </a:gs>
                <a:gs pos="100000">
                  <a:srgbClr val="DDDDDD"/>
                </a:gs>
              </a:gsLst>
              <a:lin ang="2700000" scaled="1"/>
            </a:gradFill>
            <a:ln w="38100">
              <a:solidFill>
                <a:srgbClr val="FFFFFF"/>
              </a:solidFill>
              <a:round/>
              <a:headEnd/>
              <a:tailEnd/>
            </a:ln>
            <a:effectLst>
              <a:outerShdw dist="135003" dir="2928844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3499" name="AutoShape 11"/>
            <p:cNvSpPr>
              <a:spLocks noChangeArrowheads="1"/>
            </p:cNvSpPr>
            <p:nvPr/>
          </p:nvSpPr>
          <p:spPr bwMode="gray">
            <a:xfrm>
              <a:off x="1181" y="2185"/>
              <a:ext cx="497" cy="673"/>
            </a:xfrm>
            <a:prstGeom prst="roundRect">
              <a:avLst>
                <a:gd name="adj" fmla="val 11921"/>
              </a:avLst>
            </a:prstGeom>
            <a:gradFill rotWithShape="1">
              <a:gsLst>
                <a:gs pos="0">
                  <a:srgbClr val="009999"/>
                </a:gs>
                <a:gs pos="100000">
                  <a:srgbClr val="009999">
                    <a:gamma/>
                    <a:shade val="69804"/>
                    <a:invGamma/>
                  </a:srgbClr>
                </a:gs>
              </a:gsLst>
              <a:lin ang="5400000" scaled="1"/>
            </a:gradFill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3500" name="Freeform 12"/>
            <p:cNvSpPr>
              <a:spLocks/>
            </p:cNvSpPr>
            <p:nvPr/>
          </p:nvSpPr>
          <p:spPr bwMode="gray">
            <a:xfrm>
              <a:off x="1223" y="2228"/>
              <a:ext cx="337" cy="337"/>
            </a:xfrm>
            <a:custGeom>
              <a:avLst/>
              <a:gdLst/>
              <a:ahLst/>
              <a:cxnLst>
                <a:cxn ang="0">
                  <a:pos x="118" y="0"/>
                </a:cxn>
                <a:cxn ang="0">
                  <a:pos x="0" y="118"/>
                </a:cxn>
                <a:cxn ang="0">
                  <a:pos x="0" y="589"/>
                </a:cxn>
                <a:cxn ang="0">
                  <a:pos x="161" y="174"/>
                </a:cxn>
                <a:cxn ang="0">
                  <a:pos x="589" y="0"/>
                </a:cxn>
                <a:cxn ang="0">
                  <a:pos x="118" y="0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rgbClr val="009999">
                    <a:gamma/>
                    <a:tint val="42353"/>
                    <a:invGamma/>
                  </a:srgbClr>
                </a:gs>
                <a:gs pos="100000">
                  <a:srgbClr val="009999">
                    <a:alpha val="0"/>
                  </a:srgbClr>
                </a:gs>
              </a:gsLst>
              <a:lin ang="27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3501" name="Text Box 13"/>
            <p:cNvSpPr txBox="1">
              <a:spLocks noChangeArrowheads="1"/>
            </p:cNvSpPr>
            <p:nvPr/>
          </p:nvSpPr>
          <p:spPr bwMode="gray">
            <a:xfrm>
              <a:off x="1311" y="2340"/>
              <a:ext cx="248" cy="33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ru-RU" sz="2800" dirty="0" smtClea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20</a:t>
              </a:r>
              <a:endParaRPr lang="en-US" sz="28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63502" name="Text Box 14"/>
            <p:cNvSpPr txBox="1">
              <a:spLocks noChangeArrowheads="1"/>
            </p:cNvSpPr>
            <p:nvPr/>
          </p:nvSpPr>
          <p:spPr bwMode="gray">
            <a:xfrm>
              <a:off x="1799" y="2160"/>
              <a:ext cx="2665" cy="64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r>
                <a:rPr lang="ru-RU" sz="2000" b="1" dirty="0" smtClean="0">
                  <a:solidFill>
                    <a:schemeClr val="accent4">
                      <a:lumMod val="10000"/>
                    </a:schemeClr>
                  </a:solidFill>
                </a:rPr>
                <a:t>Сокращается слово только на согласные: </a:t>
              </a:r>
            </a:p>
            <a:p>
              <a:r>
                <a:rPr lang="ru-RU" sz="2000" b="1" dirty="0" err="1" smtClean="0">
                  <a:solidFill>
                    <a:schemeClr val="accent4">
                      <a:lumMod val="10000"/>
                    </a:schemeClr>
                  </a:solidFill>
                </a:rPr>
                <a:t>звонкий-зв</a:t>
              </a:r>
              <a:r>
                <a:rPr lang="ru-RU" sz="2000" b="1" dirty="0" smtClean="0">
                  <a:solidFill>
                    <a:schemeClr val="accent4">
                      <a:lumMod val="10000"/>
                    </a:schemeClr>
                  </a:solidFill>
                </a:rPr>
                <a:t>., </a:t>
              </a:r>
              <a:r>
                <a:rPr lang="ru-RU" sz="2000" b="1" dirty="0" err="1" smtClean="0">
                  <a:solidFill>
                    <a:schemeClr val="accent4">
                      <a:lumMod val="10000"/>
                    </a:schemeClr>
                  </a:solidFill>
                </a:rPr>
                <a:t>согласный-согл</a:t>
              </a:r>
              <a:r>
                <a:rPr lang="ru-RU" sz="2000" b="1" dirty="0" smtClean="0">
                  <a:solidFill>
                    <a:schemeClr val="accent4">
                      <a:lumMod val="10000"/>
                    </a:schemeClr>
                  </a:solidFill>
                </a:rPr>
                <a:t>., </a:t>
              </a:r>
              <a:r>
                <a:rPr lang="ru-RU" sz="2000" b="1" dirty="0" err="1" smtClean="0">
                  <a:solidFill>
                    <a:schemeClr val="accent4">
                      <a:lumMod val="10000"/>
                    </a:schemeClr>
                  </a:solidFill>
                </a:rPr>
                <a:t>твердый-тв</a:t>
              </a:r>
              <a:r>
                <a:rPr lang="ru-RU" sz="2000" b="1" dirty="0" smtClean="0">
                  <a:solidFill>
                    <a:schemeClr val="accent4">
                      <a:lumMod val="10000"/>
                    </a:schemeClr>
                  </a:solidFill>
                </a:rPr>
                <a:t>.,  </a:t>
              </a:r>
              <a:r>
                <a:rPr lang="ru-RU" sz="2000" b="1" dirty="0" err="1" smtClean="0">
                  <a:solidFill>
                    <a:schemeClr val="accent4">
                      <a:lumMod val="10000"/>
                    </a:schemeClr>
                  </a:solidFill>
                </a:rPr>
                <a:t>существительное-сущ</a:t>
              </a:r>
              <a:r>
                <a:rPr lang="ru-RU" sz="2000" b="1" dirty="0" smtClean="0">
                  <a:solidFill>
                    <a:schemeClr val="accent4">
                      <a:lumMod val="10000"/>
                    </a:schemeClr>
                  </a:solidFill>
                </a:rPr>
                <a:t>., </a:t>
              </a:r>
              <a:r>
                <a:rPr lang="ru-RU" sz="2000" b="1" dirty="0" err="1" smtClean="0">
                  <a:solidFill>
                    <a:schemeClr val="accent4">
                      <a:lumMod val="10000"/>
                    </a:schemeClr>
                  </a:solidFill>
                </a:rPr>
                <a:t>прилагательное-прил</a:t>
              </a:r>
              <a:r>
                <a:rPr lang="ru-RU" sz="2000" b="1" dirty="0" smtClean="0">
                  <a:solidFill>
                    <a:schemeClr val="accent4">
                      <a:lumMod val="10000"/>
                    </a:schemeClr>
                  </a:solidFill>
                </a:rPr>
                <a:t>. </a:t>
              </a:r>
              <a:endParaRPr lang="ru-RU" sz="2000" b="1" dirty="0">
                <a:solidFill>
                  <a:schemeClr val="accent4">
                    <a:lumMod val="10000"/>
                  </a:schemeClr>
                </a:solidFill>
              </a:endParaRPr>
            </a:p>
          </p:txBody>
        </p:sp>
      </p:grpSp>
      <p:grpSp>
        <p:nvGrpSpPr>
          <p:cNvPr id="4" name="Group 15"/>
          <p:cNvGrpSpPr>
            <a:grpSpLocks/>
          </p:cNvGrpSpPr>
          <p:nvPr/>
        </p:nvGrpSpPr>
        <p:grpSpPr bwMode="auto">
          <a:xfrm>
            <a:off x="500034" y="4808538"/>
            <a:ext cx="8286808" cy="1306512"/>
            <a:chOff x="1104" y="3029"/>
            <a:chExt cx="3504" cy="823"/>
          </a:xfrm>
        </p:grpSpPr>
        <p:sp>
          <p:nvSpPr>
            <p:cNvPr id="63504" name="AutoShape 16"/>
            <p:cNvSpPr>
              <a:spLocks noChangeArrowheads="1"/>
            </p:cNvSpPr>
            <p:nvPr/>
          </p:nvSpPr>
          <p:spPr bwMode="gray">
            <a:xfrm>
              <a:off x="1104" y="3029"/>
              <a:ext cx="3504" cy="823"/>
            </a:xfrm>
            <a:prstGeom prst="roundRect">
              <a:avLst>
                <a:gd name="adj" fmla="val 10889"/>
              </a:avLst>
            </a:prstGeom>
            <a:gradFill rotWithShape="1">
              <a:gsLst>
                <a:gs pos="0">
                  <a:srgbClr val="DDDDDD">
                    <a:gamma/>
                    <a:tint val="51373"/>
                    <a:invGamma/>
                  </a:srgbClr>
                </a:gs>
                <a:gs pos="100000">
                  <a:srgbClr val="DDDDDD"/>
                </a:gs>
              </a:gsLst>
              <a:lin ang="2700000" scaled="1"/>
            </a:gradFill>
            <a:ln w="38100">
              <a:solidFill>
                <a:srgbClr val="FFFFFF"/>
              </a:solidFill>
              <a:round/>
              <a:headEnd/>
              <a:tailEnd/>
            </a:ln>
            <a:effectLst>
              <a:outerShdw dist="135003" dir="2928844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3505" name="AutoShape 17"/>
            <p:cNvSpPr>
              <a:spLocks noChangeArrowheads="1"/>
            </p:cNvSpPr>
            <p:nvPr/>
          </p:nvSpPr>
          <p:spPr bwMode="gray">
            <a:xfrm>
              <a:off x="1181" y="3105"/>
              <a:ext cx="497" cy="673"/>
            </a:xfrm>
            <a:prstGeom prst="roundRect">
              <a:avLst>
                <a:gd name="adj" fmla="val 11921"/>
              </a:avLst>
            </a:prstGeom>
            <a:gradFill rotWithShape="1">
              <a:gsLst>
                <a:gs pos="0">
                  <a:srgbClr val="EC941E"/>
                </a:gs>
                <a:gs pos="100000">
                  <a:srgbClr val="EC941E">
                    <a:gamma/>
                    <a:shade val="69804"/>
                    <a:invGamma/>
                  </a:srgbClr>
                </a:gs>
              </a:gsLst>
              <a:lin ang="5400000" scaled="1"/>
            </a:gradFill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3506" name="Freeform 18"/>
            <p:cNvSpPr>
              <a:spLocks/>
            </p:cNvSpPr>
            <p:nvPr/>
          </p:nvSpPr>
          <p:spPr bwMode="gray">
            <a:xfrm>
              <a:off x="1223" y="3148"/>
              <a:ext cx="337" cy="337"/>
            </a:xfrm>
            <a:custGeom>
              <a:avLst/>
              <a:gdLst/>
              <a:ahLst/>
              <a:cxnLst>
                <a:cxn ang="0">
                  <a:pos x="118" y="0"/>
                </a:cxn>
                <a:cxn ang="0">
                  <a:pos x="0" y="118"/>
                </a:cxn>
                <a:cxn ang="0">
                  <a:pos x="0" y="589"/>
                </a:cxn>
                <a:cxn ang="0">
                  <a:pos x="161" y="174"/>
                </a:cxn>
                <a:cxn ang="0">
                  <a:pos x="589" y="0"/>
                </a:cxn>
                <a:cxn ang="0">
                  <a:pos x="118" y="0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rgbClr val="EC941E">
                    <a:gamma/>
                    <a:tint val="48627"/>
                    <a:invGamma/>
                  </a:srgbClr>
                </a:gs>
                <a:gs pos="100000">
                  <a:srgbClr val="EC941E">
                    <a:alpha val="0"/>
                  </a:srgbClr>
                </a:gs>
              </a:gsLst>
              <a:lin ang="27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3507" name="Text Box 19"/>
            <p:cNvSpPr txBox="1">
              <a:spLocks noChangeArrowheads="1"/>
            </p:cNvSpPr>
            <p:nvPr/>
          </p:nvSpPr>
          <p:spPr bwMode="gray">
            <a:xfrm>
              <a:off x="1315" y="3285"/>
              <a:ext cx="254" cy="33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algn="ctr" eaLnBrk="0" hangingPunct="0"/>
              <a:r>
                <a:rPr lang="ru-RU" sz="2800" dirty="0" smtClea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21</a:t>
              </a:r>
              <a:endParaRPr lang="en-US" sz="28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63508" name="Text Box 20"/>
            <p:cNvSpPr txBox="1">
              <a:spLocks noChangeArrowheads="1"/>
            </p:cNvSpPr>
            <p:nvPr/>
          </p:nvSpPr>
          <p:spPr bwMode="gray">
            <a:xfrm>
              <a:off x="1829" y="3150"/>
              <a:ext cx="2576" cy="446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r>
                <a:rPr lang="ru-RU" sz="2000" b="1" dirty="0" smtClean="0">
                  <a:solidFill>
                    <a:schemeClr val="accent4">
                      <a:lumMod val="10000"/>
                    </a:schemeClr>
                  </a:solidFill>
                </a:rPr>
                <a:t>Название падежей указывается заглавной буквой ( Им.п. Р.п. Д.п. В.п. Т.п. П.п.)</a:t>
              </a:r>
              <a:endParaRPr lang="ru-RU" sz="2000" b="1" dirty="0">
                <a:solidFill>
                  <a:schemeClr val="accent4">
                    <a:lumMod val="10000"/>
                  </a:schemeClr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2000" dirty="0" smtClean="0"/>
              <a:t>Порядок проверки письменных работ учителем</a:t>
            </a:r>
            <a:endParaRPr lang="en-US" sz="2000" dirty="0"/>
          </a:p>
        </p:txBody>
      </p:sp>
      <p:sp>
        <p:nvSpPr>
          <p:cNvPr id="69635" name="AutoShape 3"/>
          <p:cNvSpPr>
            <a:spLocks noChangeArrowheads="1"/>
          </p:cNvSpPr>
          <p:nvPr/>
        </p:nvSpPr>
        <p:spPr bwMode="invGray">
          <a:xfrm>
            <a:off x="0" y="857232"/>
            <a:ext cx="6286512" cy="5643602"/>
          </a:xfrm>
          <a:prstGeom prst="rightArrow">
            <a:avLst>
              <a:gd name="adj1" fmla="val 79306"/>
              <a:gd name="adj2" fmla="val 33584"/>
            </a:avLst>
          </a:prstGeom>
          <a:gradFill rotWithShape="1">
            <a:gsLst>
              <a:gs pos="0">
                <a:srgbClr val="211E54"/>
              </a:gs>
              <a:gs pos="100000">
                <a:srgbClr val="727EA8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69636" name="AutoShape 4"/>
          <p:cNvSpPr>
            <a:spLocks noChangeArrowheads="1"/>
          </p:cNvSpPr>
          <p:nvPr/>
        </p:nvSpPr>
        <p:spPr bwMode="blackWhite">
          <a:xfrm>
            <a:off x="0" y="1357298"/>
            <a:ext cx="4714876" cy="1123960"/>
          </a:xfrm>
          <a:prstGeom prst="roundRect">
            <a:avLst>
              <a:gd name="adj" fmla="val 9106"/>
            </a:avLst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5400000" scaled="1"/>
          </a:gradFill>
          <a:ln w="254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 eaLnBrk="0" hangingPunct="0"/>
            <a:r>
              <a:rPr lang="ru-RU" b="1" dirty="0" smtClean="0"/>
              <a:t>в </a:t>
            </a:r>
            <a:r>
              <a:rPr lang="en-US" b="1" dirty="0" smtClean="0"/>
              <a:t>V</a:t>
            </a:r>
            <a:r>
              <a:rPr lang="ru-RU" b="1" dirty="0" smtClean="0"/>
              <a:t> классе и в первом полугодии </a:t>
            </a:r>
          </a:p>
          <a:p>
            <a:pPr algn="ctr" eaLnBrk="0" hangingPunct="0"/>
            <a:r>
              <a:rPr lang="en-US" b="1" dirty="0" smtClean="0"/>
              <a:t>VI</a:t>
            </a:r>
            <a:r>
              <a:rPr lang="ru-RU" b="1" dirty="0" smtClean="0"/>
              <a:t> класса —</a:t>
            </a:r>
          </a:p>
          <a:p>
            <a:pPr algn="ctr" eaLnBrk="0" hangingPunct="0"/>
            <a:r>
              <a:rPr lang="ru-RU" b="1" dirty="0" smtClean="0"/>
              <a:t> после каждого урока у всех учеников;</a:t>
            </a:r>
            <a:endParaRPr lang="en-US" b="1" dirty="0"/>
          </a:p>
        </p:txBody>
      </p:sp>
      <p:sp>
        <p:nvSpPr>
          <p:cNvPr id="69637" name="AutoShape 5"/>
          <p:cNvSpPr>
            <a:spLocks noChangeArrowheads="1"/>
          </p:cNvSpPr>
          <p:nvPr/>
        </p:nvSpPr>
        <p:spPr bwMode="blackWhite">
          <a:xfrm>
            <a:off x="0" y="2714620"/>
            <a:ext cx="5929322" cy="1928826"/>
          </a:xfrm>
          <a:prstGeom prst="roundRect">
            <a:avLst>
              <a:gd name="adj" fmla="val 9106"/>
            </a:avLst>
          </a:prstGeom>
          <a:gradFill rotWithShape="1">
            <a:gsLst>
              <a:gs pos="0">
                <a:schemeClr val="hlink"/>
              </a:gs>
              <a:gs pos="100000">
                <a:schemeClr val="hlink">
                  <a:gamma/>
                  <a:shade val="46275"/>
                  <a:invGamma/>
                </a:schemeClr>
              </a:gs>
            </a:gsLst>
            <a:lin ang="5400000" scaled="1"/>
          </a:gradFill>
          <a:ln w="254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buFontTx/>
              <a:buChar char="-"/>
            </a:pPr>
            <a:r>
              <a:rPr lang="ru-RU" b="1" dirty="0" smtClean="0"/>
              <a:t>во втором полугодии </a:t>
            </a:r>
            <a:r>
              <a:rPr lang="en-US" b="1" dirty="0" smtClean="0"/>
              <a:t>VI</a:t>
            </a:r>
            <a:r>
              <a:rPr lang="ru-RU" b="1" dirty="0" smtClean="0"/>
              <a:t> класса и </a:t>
            </a:r>
            <a:r>
              <a:rPr lang="en-US" b="1" dirty="0" smtClean="0"/>
              <a:t>VII</a:t>
            </a:r>
            <a:r>
              <a:rPr lang="ru-RU" b="1" dirty="0" smtClean="0"/>
              <a:t> — </a:t>
            </a:r>
            <a:r>
              <a:rPr lang="en-US" b="1" dirty="0" smtClean="0"/>
              <a:t>I</a:t>
            </a:r>
            <a:r>
              <a:rPr lang="ru-RU" b="1" dirty="0" smtClean="0"/>
              <a:t>Х классах- </a:t>
            </a:r>
          </a:p>
          <a:p>
            <a:r>
              <a:rPr lang="ru-RU" b="1" dirty="0" smtClean="0"/>
              <a:t> после каждого урока только у слабых учащихся,</a:t>
            </a:r>
          </a:p>
          <a:p>
            <a:r>
              <a:rPr lang="ru-RU" b="1" dirty="0" smtClean="0"/>
              <a:t>а у сильных — не все работы, а лишь наиболее</a:t>
            </a:r>
          </a:p>
          <a:p>
            <a:r>
              <a:rPr lang="ru-RU" b="1" dirty="0" smtClean="0"/>
              <a:t> значимые по своей важности, но с таким</a:t>
            </a:r>
          </a:p>
          <a:p>
            <a:r>
              <a:rPr lang="ru-RU" b="1" dirty="0" smtClean="0"/>
              <a:t> расчетом, чтобы раз в неделю</a:t>
            </a:r>
          </a:p>
          <a:p>
            <a:pPr>
              <a:buFontTx/>
              <a:buChar char="-"/>
            </a:pPr>
            <a:r>
              <a:rPr lang="ru-RU" b="1" dirty="0" smtClean="0"/>
              <a:t>тетради всех учащихся проверялись;</a:t>
            </a:r>
            <a:endParaRPr lang="ru-RU" b="1" dirty="0"/>
          </a:p>
        </p:txBody>
      </p:sp>
      <p:sp>
        <p:nvSpPr>
          <p:cNvPr id="69638" name="AutoShape 6"/>
          <p:cNvSpPr>
            <a:spLocks noChangeArrowheads="1"/>
          </p:cNvSpPr>
          <p:nvPr/>
        </p:nvSpPr>
        <p:spPr bwMode="blackWhite">
          <a:xfrm>
            <a:off x="0" y="4786322"/>
            <a:ext cx="5214942" cy="2071678"/>
          </a:xfrm>
          <a:prstGeom prst="roundRect">
            <a:avLst>
              <a:gd name="adj" fmla="val 9106"/>
            </a:avLst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shade val="46275"/>
                  <a:invGamma/>
                </a:schemeClr>
              </a:gs>
            </a:gsLst>
            <a:lin ang="5400000" scaled="1"/>
          </a:gradFill>
          <a:ln w="254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buFontTx/>
              <a:buChar char="-"/>
            </a:pPr>
            <a:r>
              <a:rPr lang="ru-RU" b="1" dirty="0" smtClean="0"/>
              <a:t>в Х—</a:t>
            </a:r>
            <a:r>
              <a:rPr lang="en-US" b="1" dirty="0" smtClean="0"/>
              <a:t>XI</a:t>
            </a:r>
            <a:r>
              <a:rPr lang="ru-RU" b="1" dirty="0" smtClean="0"/>
              <a:t> классах — после каждого урока </a:t>
            </a:r>
          </a:p>
          <a:p>
            <a:r>
              <a:rPr lang="ru-RU" b="1" dirty="0" smtClean="0"/>
              <a:t>у слабых учащихся, в у остальных </a:t>
            </a:r>
          </a:p>
          <a:p>
            <a:r>
              <a:rPr lang="ru-RU" b="1" dirty="0" smtClean="0"/>
              <a:t>проверяются не все работы,</a:t>
            </a:r>
          </a:p>
          <a:p>
            <a:r>
              <a:rPr lang="ru-RU" b="1" dirty="0" smtClean="0"/>
              <a:t>а наиболее значимые по своей важности, </a:t>
            </a:r>
          </a:p>
          <a:p>
            <a:r>
              <a:rPr lang="ru-RU" b="1" dirty="0" smtClean="0"/>
              <a:t>но с таким расчетом, чтобы 1 раз в месяц </a:t>
            </a:r>
          </a:p>
          <a:p>
            <a:r>
              <a:rPr lang="ru-RU" b="1" dirty="0" smtClean="0"/>
              <a:t>учителем проверялись тетради</a:t>
            </a:r>
          </a:p>
          <a:p>
            <a:r>
              <a:rPr lang="ru-RU" b="1" dirty="0" smtClean="0"/>
              <a:t>всех учащихся.</a:t>
            </a:r>
            <a:endParaRPr lang="ru-RU" b="1" dirty="0"/>
          </a:p>
        </p:txBody>
      </p:sp>
      <p:sp>
        <p:nvSpPr>
          <p:cNvPr id="69639" name="AutoShape 7"/>
          <p:cNvSpPr>
            <a:spLocks noChangeArrowheads="1"/>
          </p:cNvSpPr>
          <p:nvPr/>
        </p:nvSpPr>
        <p:spPr bwMode="black">
          <a:xfrm>
            <a:off x="5715008" y="2857496"/>
            <a:ext cx="3428992" cy="1295400"/>
          </a:xfrm>
          <a:prstGeom prst="roundRect">
            <a:avLst>
              <a:gd name="adj" fmla="val 9106"/>
            </a:avLst>
          </a:prstGeom>
          <a:noFill/>
          <a:ln w="25400">
            <a:noFill/>
            <a:round/>
            <a:headEnd/>
            <a:tailEnd/>
          </a:ln>
          <a:effectLst/>
        </p:spPr>
        <p:txBody>
          <a:bodyPr anchor="ctr"/>
          <a:lstStyle/>
          <a:p>
            <a:pPr algn="ctr"/>
            <a:r>
              <a:rPr lang="ru-RU" sz="3200" b="1" dirty="0" smtClean="0">
                <a:solidFill>
                  <a:srgbClr val="FFE10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Тетради, в которых выполняются домашние и классные работы </a:t>
            </a:r>
            <a:endParaRPr lang="en-US" sz="3200" b="1" dirty="0">
              <a:solidFill>
                <a:srgbClr val="FFE101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2000" dirty="0" smtClean="0"/>
              <a:t>Порядок проверки письменных работ учителем</a:t>
            </a:r>
            <a:endParaRPr lang="en-US" sz="2000" dirty="0"/>
          </a:p>
        </p:txBody>
      </p:sp>
      <p:sp>
        <p:nvSpPr>
          <p:cNvPr id="69635" name="AutoShape 3"/>
          <p:cNvSpPr>
            <a:spLocks noChangeArrowheads="1"/>
          </p:cNvSpPr>
          <p:nvPr/>
        </p:nvSpPr>
        <p:spPr bwMode="invGray">
          <a:xfrm>
            <a:off x="0" y="1000108"/>
            <a:ext cx="6500826" cy="5572164"/>
          </a:xfrm>
          <a:prstGeom prst="rightArrow">
            <a:avLst>
              <a:gd name="adj1" fmla="val 79306"/>
              <a:gd name="adj2" fmla="val 33584"/>
            </a:avLst>
          </a:prstGeom>
          <a:gradFill rotWithShape="1">
            <a:gsLst>
              <a:gs pos="0">
                <a:srgbClr val="211E54"/>
              </a:gs>
              <a:gs pos="100000">
                <a:srgbClr val="727EA8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69636" name="AutoShape 4"/>
          <p:cNvSpPr>
            <a:spLocks noChangeArrowheads="1"/>
          </p:cNvSpPr>
          <p:nvPr/>
        </p:nvSpPr>
        <p:spPr bwMode="blackWhite">
          <a:xfrm>
            <a:off x="0" y="1643050"/>
            <a:ext cx="4929190" cy="1338274"/>
          </a:xfrm>
          <a:prstGeom prst="roundRect">
            <a:avLst>
              <a:gd name="adj" fmla="val 9106"/>
            </a:avLst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5400000" scaled="1"/>
          </a:gradFill>
          <a:ln w="254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 eaLnBrk="0" hangingPunct="0"/>
            <a:r>
              <a:rPr lang="ru-RU" b="1" dirty="0" smtClean="0"/>
              <a:t>контрольные диктанты в </a:t>
            </a:r>
            <a:r>
              <a:rPr lang="en-US" b="1" dirty="0" smtClean="0"/>
              <a:t>V</a:t>
            </a:r>
            <a:r>
              <a:rPr lang="ru-RU" b="1" dirty="0" smtClean="0"/>
              <a:t>—</a:t>
            </a:r>
            <a:r>
              <a:rPr lang="en-US" b="1" dirty="0" smtClean="0"/>
              <a:t>XI</a:t>
            </a:r>
            <a:r>
              <a:rPr lang="ru-RU" b="1" dirty="0" smtClean="0"/>
              <a:t> классах</a:t>
            </a:r>
          </a:p>
          <a:p>
            <a:pPr algn="ctr" eaLnBrk="0" hangingPunct="0"/>
            <a:r>
              <a:rPr lang="ru-RU" b="1" dirty="0" smtClean="0"/>
              <a:t> проверяются и возвращаются учащимся</a:t>
            </a:r>
          </a:p>
          <a:p>
            <a:pPr algn="ctr" eaLnBrk="0" hangingPunct="0"/>
            <a:r>
              <a:rPr lang="ru-RU" b="1" dirty="0" smtClean="0"/>
              <a:t> к следующему уроку;</a:t>
            </a:r>
            <a:endParaRPr lang="en-US" b="1" dirty="0"/>
          </a:p>
        </p:txBody>
      </p:sp>
      <p:sp>
        <p:nvSpPr>
          <p:cNvPr id="69637" name="AutoShape 5"/>
          <p:cNvSpPr>
            <a:spLocks noChangeArrowheads="1"/>
          </p:cNvSpPr>
          <p:nvPr/>
        </p:nvSpPr>
        <p:spPr bwMode="blackWhite">
          <a:xfrm>
            <a:off x="0" y="3276600"/>
            <a:ext cx="5429256" cy="1152532"/>
          </a:xfrm>
          <a:prstGeom prst="roundRect">
            <a:avLst>
              <a:gd name="adj" fmla="val 9106"/>
            </a:avLst>
          </a:prstGeom>
          <a:gradFill rotWithShape="1">
            <a:gsLst>
              <a:gs pos="0">
                <a:schemeClr val="hlink"/>
              </a:gs>
              <a:gs pos="100000">
                <a:schemeClr val="hlink">
                  <a:gamma/>
                  <a:shade val="46275"/>
                  <a:invGamma/>
                </a:schemeClr>
              </a:gs>
            </a:gsLst>
            <a:lin ang="5400000" scaled="1"/>
          </a:gradFill>
          <a:ln w="254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r>
              <a:rPr lang="ru-RU" b="1" dirty="0" smtClean="0"/>
              <a:t>изложения и сочинения в </a:t>
            </a:r>
            <a:r>
              <a:rPr lang="en-US" b="1" dirty="0" smtClean="0"/>
              <a:t>V</a:t>
            </a:r>
            <a:r>
              <a:rPr lang="ru-RU" b="1" dirty="0" smtClean="0"/>
              <a:t>—</a:t>
            </a:r>
            <a:r>
              <a:rPr lang="en-US" b="1" dirty="0" smtClean="0"/>
              <a:t>XI</a:t>
            </a:r>
            <a:r>
              <a:rPr lang="ru-RU" b="1" dirty="0" smtClean="0"/>
              <a:t> классах</a:t>
            </a:r>
          </a:p>
          <a:p>
            <a:r>
              <a:rPr lang="ru-RU" b="1" dirty="0" smtClean="0"/>
              <a:t>проверяются и возвращаются </a:t>
            </a:r>
          </a:p>
          <a:p>
            <a:r>
              <a:rPr lang="ru-RU" b="1" dirty="0" smtClean="0"/>
              <a:t>учащимся не позднее чем через десять дней</a:t>
            </a:r>
            <a:endParaRPr lang="ru-RU" dirty="0"/>
          </a:p>
        </p:txBody>
      </p:sp>
      <p:sp>
        <p:nvSpPr>
          <p:cNvPr id="69638" name="AutoShape 6"/>
          <p:cNvSpPr>
            <a:spLocks noChangeArrowheads="1"/>
          </p:cNvSpPr>
          <p:nvPr/>
        </p:nvSpPr>
        <p:spPr bwMode="blackWhite">
          <a:xfrm>
            <a:off x="0" y="4786322"/>
            <a:ext cx="5000628" cy="1714512"/>
          </a:xfrm>
          <a:prstGeom prst="roundRect">
            <a:avLst>
              <a:gd name="adj" fmla="val 9106"/>
            </a:avLst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shade val="46275"/>
                  <a:invGamma/>
                </a:schemeClr>
              </a:gs>
            </a:gsLst>
            <a:lin ang="5400000" scaled="1"/>
          </a:gradFill>
          <a:ln w="254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 eaLnBrk="0" hangingPunct="0"/>
            <a:r>
              <a:rPr lang="ru-RU" b="1" dirty="0" smtClean="0"/>
              <a:t>Изложения и сочинения по русскому языку</a:t>
            </a:r>
          </a:p>
          <a:p>
            <a:pPr algn="ctr" eaLnBrk="0" hangingPunct="0"/>
            <a:r>
              <a:rPr lang="ru-RU" b="1" dirty="0" smtClean="0"/>
              <a:t> и литературе,</a:t>
            </a:r>
          </a:p>
          <a:p>
            <a:pPr algn="ctr" eaLnBrk="0" hangingPunct="0"/>
            <a:r>
              <a:rPr lang="ru-RU" b="1" dirty="0" smtClean="0"/>
              <a:t>а также все виды контрольных работ </a:t>
            </a:r>
          </a:p>
          <a:p>
            <a:pPr algn="ctr" eaLnBrk="0" hangingPunct="0"/>
            <a:r>
              <a:rPr lang="ru-RU" b="1" dirty="0" smtClean="0"/>
              <a:t>по предметам проверяются у всех учащихся</a:t>
            </a:r>
            <a:r>
              <a:rPr lang="ru-RU" dirty="0" smtClean="0"/>
              <a:t>.</a:t>
            </a:r>
            <a:endParaRPr lang="en-US" b="1" dirty="0"/>
          </a:p>
        </p:txBody>
      </p:sp>
      <p:sp>
        <p:nvSpPr>
          <p:cNvPr id="69639" name="AutoShape 7"/>
          <p:cNvSpPr>
            <a:spLocks noChangeArrowheads="1"/>
          </p:cNvSpPr>
          <p:nvPr/>
        </p:nvSpPr>
        <p:spPr bwMode="black">
          <a:xfrm>
            <a:off x="5929322" y="2928934"/>
            <a:ext cx="3428992" cy="1295400"/>
          </a:xfrm>
          <a:prstGeom prst="roundRect">
            <a:avLst>
              <a:gd name="adj" fmla="val 9106"/>
            </a:avLst>
          </a:prstGeom>
          <a:noFill/>
          <a:ln w="25400">
            <a:noFill/>
            <a:round/>
            <a:headEnd/>
            <a:tailEnd/>
          </a:ln>
          <a:effectLst/>
        </p:spPr>
        <p:txBody>
          <a:bodyPr anchor="ctr"/>
          <a:lstStyle/>
          <a:p>
            <a:pPr algn="ctr"/>
            <a:r>
              <a:rPr lang="ru-RU" sz="3200" b="1" dirty="0" smtClean="0">
                <a:solidFill>
                  <a:srgbClr val="FFE10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Проверка контрольных работ </a:t>
            </a:r>
            <a:endParaRPr lang="en-US" sz="3200" b="1" dirty="0">
              <a:solidFill>
                <a:srgbClr val="FFE101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2000" dirty="0" smtClean="0"/>
              <a:t>Порядок проверки письменных работ учителем</a:t>
            </a:r>
            <a:endParaRPr lang="en-US" sz="2000" dirty="0"/>
          </a:p>
        </p:txBody>
      </p:sp>
      <p:sp>
        <p:nvSpPr>
          <p:cNvPr id="69635" name="AutoShape 3"/>
          <p:cNvSpPr>
            <a:spLocks noChangeArrowheads="1"/>
          </p:cNvSpPr>
          <p:nvPr/>
        </p:nvSpPr>
        <p:spPr bwMode="invGray">
          <a:xfrm>
            <a:off x="0" y="1000108"/>
            <a:ext cx="6500826" cy="5572164"/>
          </a:xfrm>
          <a:prstGeom prst="rightArrow">
            <a:avLst>
              <a:gd name="adj1" fmla="val 79306"/>
              <a:gd name="adj2" fmla="val 33584"/>
            </a:avLst>
          </a:prstGeom>
          <a:gradFill rotWithShape="1">
            <a:gsLst>
              <a:gs pos="0">
                <a:srgbClr val="211E54"/>
              </a:gs>
              <a:gs pos="100000">
                <a:srgbClr val="727EA8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69636" name="AutoShape 4"/>
          <p:cNvSpPr>
            <a:spLocks noChangeArrowheads="1"/>
          </p:cNvSpPr>
          <p:nvPr/>
        </p:nvSpPr>
        <p:spPr bwMode="blackWhite">
          <a:xfrm>
            <a:off x="0" y="1142984"/>
            <a:ext cx="8929718" cy="1838340"/>
          </a:xfrm>
          <a:prstGeom prst="roundRect">
            <a:avLst>
              <a:gd name="adj" fmla="val 9106"/>
            </a:avLst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5400000" scaled="1"/>
          </a:gradFill>
          <a:ln w="254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 eaLnBrk="0" hangingPunct="0"/>
            <a:r>
              <a:rPr lang="ru-RU" b="1" dirty="0" smtClean="0"/>
              <a:t>при проверке тетрадей и контрольных работ  учащихся </a:t>
            </a:r>
            <a:r>
              <a:rPr lang="en-US" b="1" dirty="0" smtClean="0"/>
              <a:t>V</a:t>
            </a:r>
            <a:r>
              <a:rPr lang="ru-RU" b="1" dirty="0" smtClean="0"/>
              <a:t> —</a:t>
            </a:r>
            <a:r>
              <a:rPr lang="en-US" b="1" dirty="0" smtClean="0"/>
              <a:t>XI</a:t>
            </a:r>
            <a:r>
              <a:rPr lang="ru-RU" b="1" dirty="0" smtClean="0"/>
              <a:t> классов </a:t>
            </a:r>
          </a:p>
          <a:p>
            <a:pPr algn="ctr" eaLnBrk="0" hangingPunct="0"/>
            <a:r>
              <a:rPr lang="ru-RU" b="1" dirty="0" smtClean="0"/>
              <a:t>по русскому языку учитель только подчеркивает и отмечает </a:t>
            </a:r>
          </a:p>
          <a:p>
            <a:pPr algn="ctr" eaLnBrk="0" hangingPunct="0"/>
            <a:r>
              <a:rPr lang="ru-RU" b="1" dirty="0" smtClean="0"/>
              <a:t>на полях допущенную  ошибку,  которую исправляет  сам ученик; </a:t>
            </a:r>
          </a:p>
          <a:p>
            <a:pPr algn="ctr" eaLnBrk="0" hangingPunct="0"/>
            <a:r>
              <a:rPr lang="ru-RU" b="1" dirty="0" smtClean="0"/>
              <a:t>в тетрадях «слабых» учеников  зачеркивает неверно написанную букву </a:t>
            </a:r>
          </a:p>
          <a:p>
            <a:pPr algn="ctr" eaLnBrk="0" hangingPunct="0"/>
            <a:r>
              <a:rPr lang="ru-RU" b="1" dirty="0" smtClean="0"/>
              <a:t>или пунктуационный знак, вместо зачеркнутого надписывает</a:t>
            </a:r>
          </a:p>
          <a:p>
            <a:pPr algn="ctr" eaLnBrk="0" hangingPunct="0"/>
            <a:r>
              <a:rPr lang="ru-RU" b="1" dirty="0" smtClean="0"/>
              <a:t>нужную букву или пунктуационный знак;</a:t>
            </a:r>
            <a:endParaRPr lang="en-US" b="1" dirty="0"/>
          </a:p>
        </p:txBody>
      </p:sp>
      <p:sp>
        <p:nvSpPr>
          <p:cNvPr id="69637" name="AutoShape 5"/>
          <p:cNvSpPr>
            <a:spLocks noChangeArrowheads="1"/>
          </p:cNvSpPr>
          <p:nvPr/>
        </p:nvSpPr>
        <p:spPr bwMode="blackWhite">
          <a:xfrm>
            <a:off x="0" y="3276600"/>
            <a:ext cx="5429256" cy="1152532"/>
          </a:xfrm>
          <a:prstGeom prst="roundRect">
            <a:avLst>
              <a:gd name="adj" fmla="val 9106"/>
            </a:avLst>
          </a:prstGeom>
          <a:gradFill rotWithShape="1">
            <a:gsLst>
              <a:gs pos="0">
                <a:schemeClr val="hlink"/>
              </a:gs>
              <a:gs pos="100000">
                <a:schemeClr val="hlink">
                  <a:gamma/>
                  <a:shade val="46275"/>
                  <a:invGamma/>
                </a:schemeClr>
              </a:gs>
            </a:gsLst>
            <a:lin ang="5400000" scaled="1"/>
          </a:gradFill>
          <a:ln w="254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b="1" dirty="0" smtClean="0"/>
              <a:t>на полях учитель обозначает ошибку </a:t>
            </a:r>
          </a:p>
          <a:p>
            <a:pPr algn="ctr"/>
            <a:r>
              <a:rPr lang="ru-RU" b="1" dirty="0" smtClean="0"/>
              <a:t>определенным условным знаком</a:t>
            </a:r>
          </a:p>
          <a:p>
            <a:pPr algn="ctr"/>
            <a:r>
              <a:rPr lang="ru-RU" b="1" dirty="0" smtClean="0"/>
              <a:t> (</a:t>
            </a:r>
            <a:r>
              <a:rPr lang="en-US" b="1" dirty="0" smtClean="0"/>
              <a:t>I</a:t>
            </a:r>
            <a:r>
              <a:rPr lang="ru-RU" b="1" dirty="0" smtClean="0"/>
              <a:t> — орфографическая ошибка, </a:t>
            </a:r>
          </a:p>
          <a:p>
            <a:pPr algn="ctr"/>
            <a:r>
              <a:rPr lang="en-US" b="1" dirty="0" smtClean="0"/>
              <a:t>V</a:t>
            </a:r>
            <a:r>
              <a:rPr lang="ru-RU" b="1" dirty="0" smtClean="0"/>
              <a:t> —пунктуационная)</a:t>
            </a:r>
            <a:endParaRPr lang="ru-RU" b="1" dirty="0"/>
          </a:p>
        </p:txBody>
      </p:sp>
      <p:sp>
        <p:nvSpPr>
          <p:cNvPr id="69638" name="AutoShape 6"/>
          <p:cNvSpPr>
            <a:spLocks noChangeArrowheads="1"/>
          </p:cNvSpPr>
          <p:nvPr/>
        </p:nvSpPr>
        <p:spPr bwMode="blackWhite">
          <a:xfrm>
            <a:off x="0" y="4786322"/>
            <a:ext cx="9144000" cy="2071678"/>
          </a:xfrm>
          <a:prstGeom prst="roundRect">
            <a:avLst>
              <a:gd name="adj" fmla="val 9106"/>
            </a:avLst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shade val="46275"/>
                  <a:invGamma/>
                </a:schemeClr>
              </a:gs>
            </a:gsLst>
            <a:lin ang="5400000" scaled="1"/>
          </a:gradFill>
          <a:ln w="254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 eaLnBrk="0" hangingPunct="0"/>
            <a:r>
              <a:rPr lang="ru-RU" b="1" dirty="0" smtClean="0"/>
              <a:t>при проверке изложений и сочинений в </a:t>
            </a:r>
            <a:r>
              <a:rPr lang="en-US" b="1" dirty="0" smtClean="0"/>
              <a:t>V</a:t>
            </a:r>
            <a:r>
              <a:rPr lang="ru-RU" b="1" dirty="0" smtClean="0"/>
              <a:t>—</a:t>
            </a:r>
            <a:r>
              <a:rPr lang="en-US" b="1" dirty="0" smtClean="0"/>
              <a:t>XI</a:t>
            </a:r>
            <a:r>
              <a:rPr lang="ru-RU" b="1" dirty="0" smtClean="0"/>
              <a:t> классах (как контрольных, </a:t>
            </a:r>
          </a:p>
          <a:p>
            <a:pPr algn="ctr" eaLnBrk="0" hangingPunct="0"/>
            <a:r>
              <a:rPr lang="ru-RU" b="1" dirty="0" smtClean="0"/>
              <a:t>так и обучающих) отмечаются (а в необходимых случаях и исправляются)</a:t>
            </a:r>
          </a:p>
          <a:p>
            <a:pPr algn="ctr" eaLnBrk="0" hangingPunct="0"/>
            <a:r>
              <a:rPr lang="ru-RU" b="1" dirty="0" smtClean="0"/>
              <a:t> не только  орфографические и пунктуационные ошибки, </a:t>
            </a:r>
          </a:p>
          <a:p>
            <a:pPr algn="ctr" eaLnBrk="0" hangingPunct="0"/>
            <a:r>
              <a:rPr lang="ru-RU" b="1" dirty="0" smtClean="0"/>
              <a:t>но и фактические, логические, речевые (</a:t>
            </a:r>
            <a:r>
              <a:rPr lang="ru-RU" b="1" dirty="0" err="1" smtClean="0"/>
              <a:t>речевые</a:t>
            </a:r>
            <a:r>
              <a:rPr lang="ru-RU" b="1" dirty="0" smtClean="0"/>
              <a:t> ошибки подчеркиваются </a:t>
            </a:r>
          </a:p>
          <a:p>
            <a:pPr algn="ctr" eaLnBrk="0" hangingPunct="0"/>
            <a:r>
              <a:rPr lang="ru-RU" b="1" dirty="0" smtClean="0"/>
              <a:t>волнистой линией) и грамматические; на полях тетради учитель </a:t>
            </a:r>
          </a:p>
          <a:p>
            <a:pPr algn="ctr" eaLnBrk="0" hangingPunct="0"/>
            <a:r>
              <a:rPr lang="ru-RU" b="1" dirty="0" smtClean="0"/>
              <a:t>обозначает фактические ошибки знаком Ф, логические — знаком Л, </a:t>
            </a:r>
          </a:p>
          <a:p>
            <a:pPr algn="ctr" eaLnBrk="0" hangingPunct="0"/>
            <a:r>
              <a:rPr lang="ru-RU" b="1" dirty="0" smtClean="0"/>
              <a:t>речевые — знаком Р, грамматические — знаком Г</a:t>
            </a:r>
            <a:endParaRPr lang="en-US" b="1" dirty="0"/>
          </a:p>
        </p:txBody>
      </p:sp>
      <p:sp>
        <p:nvSpPr>
          <p:cNvPr id="69639" name="AutoShape 7"/>
          <p:cNvSpPr>
            <a:spLocks noChangeArrowheads="1"/>
          </p:cNvSpPr>
          <p:nvPr/>
        </p:nvSpPr>
        <p:spPr bwMode="black">
          <a:xfrm>
            <a:off x="5715008" y="3286124"/>
            <a:ext cx="3428992" cy="1295400"/>
          </a:xfrm>
          <a:prstGeom prst="roundRect">
            <a:avLst>
              <a:gd name="adj" fmla="val 9106"/>
            </a:avLst>
          </a:prstGeom>
          <a:noFill/>
          <a:ln w="25400">
            <a:noFill/>
            <a:round/>
            <a:headEnd/>
            <a:tailEnd/>
          </a:ln>
          <a:effectLst/>
        </p:spPr>
        <p:txBody>
          <a:bodyPr anchor="ctr"/>
          <a:lstStyle/>
          <a:p>
            <a:pPr algn="ctr"/>
            <a:r>
              <a:rPr lang="ru-RU" sz="3200" b="1" dirty="0" smtClean="0">
                <a:solidFill>
                  <a:srgbClr val="FFE10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Проверка контрольных работ </a:t>
            </a:r>
            <a:endParaRPr lang="en-US" sz="3200" b="1" dirty="0">
              <a:solidFill>
                <a:srgbClr val="FFE101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81000"/>
            <a:ext cx="6972320" cy="563563"/>
          </a:xfrm>
        </p:spPr>
        <p:txBody>
          <a:bodyPr/>
          <a:lstStyle/>
          <a:p>
            <a:pPr algn="ctr"/>
            <a:r>
              <a:rPr lang="ru-RU" sz="2000" dirty="0" smtClean="0"/>
              <a:t>Работа педагогического коллектива по осуществлению единых требований к устной и письменной речи учащихся   </a:t>
            </a:r>
            <a:endParaRPr lang="en-US" sz="2000" dirty="0"/>
          </a:p>
        </p:txBody>
      </p:sp>
      <p:sp>
        <p:nvSpPr>
          <p:cNvPr id="65539" name="AutoShape 3"/>
          <p:cNvSpPr>
            <a:spLocks noChangeArrowheads="1"/>
          </p:cNvSpPr>
          <p:nvPr/>
        </p:nvSpPr>
        <p:spPr bwMode="gray">
          <a:xfrm>
            <a:off x="142844" y="2071678"/>
            <a:ext cx="3833813" cy="3833813"/>
          </a:xfrm>
          <a:custGeom>
            <a:avLst/>
            <a:gdLst>
              <a:gd name="G0" fmla="+- 1914 0 0"/>
              <a:gd name="G1" fmla="+- 21600 0 1914"/>
              <a:gd name="G2" fmla="+- 21600 0 1914"/>
              <a:gd name="G3" fmla="*/ G0 2929 10000"/>
              <a:gd name="G4" fmla="+- 21600 0 G3"/>
              <a:gd name="G5" fmla="+- 21600 0 G3"/>
              <a:gd name="T0" fmla="*/ 10800 w 21600"/>
              <a:gd name="T1" fmla="*/ 0 h 21600"/>
              <a:gd name="T2" fmla="*/ 3163 w 21600"/>
              <a:gd name="T3" fmla="*/ 3163 h 21600"/>
              <a:gd name="T4" fmla="*/ 0 w 21600"/>
              <a:gd name="T5" fmla="*/ 10800 h 21600"/>
              <a:gd name="T6" fmla="*/ 3163 w 21600"/>
              <a:gd name="T7" fmla="*/ 18437 h 21600"/>
              <a:gd name="T8" fmla="*/ 10800 w 21600"/>
              <a:gd name="T9" fmla="*/ 21600 h 21600"/>
              <a:gd name="T10" fmla="*/ 18437 w 21600"/>
              <a:gd name="T11" fmla="*/ 18437 h 21600"/>
              <a:gd name="T12" fmla="*/ 21600 w 21600"/>
              <a:gd name="T13" fmla="*/ 10800 h 21600"/>
              <a:gd name="T14" fmla="*/ 18437 w 21600"/>
              <a:gd name="T15" fmla="*/ 3163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1914" y="10800"/>
                </a:moveTo>
                <a:cubicBezTo>
                  <a:pt x="1914" y="15708"/>
                  <a:pt x="5892" y="19686"/>
                  <a:pt x="10800" y="19686"/>
                </a:cubicBezTo>
                <a:cubicBezTo>
                  <a:pt x="15708" y="19686"/>
                  <a:pt x="19686" y="15708"/>
                  <a:pt x="19686" y="10800"/>
                </a:cubicBezTo>
                <a:cubicBezTo>
                  <a:pt x="19686" y="5892"/>
                  <a:pt x="15708" y="1914"/>
                  <a:pt x="10800" y="1914"/>
                </a:cubicBezTo>
                <a:cubicBezTo>
                  <a:pt x="5892" y="1914"/>
                  <a:pt x="1914" y="5892"/>
                  <a:pt x="1914" y="10800"/>
                </a:cubicBezTo>
                <a:close/>
              </a:path>
            </a:pathLst>
          </a:custGeom>
          <a:gradFill rotWithShape="1">
            <a:gsLst>
              <a:gs pos="0">
                <a:schemeClr val="accent1">
                  <a:gamma/>
                  <a:tint val="60784"/>
                  <a:invGamma/>
                  <a:alpha val="12000"/>
                </a:schemeClr>
              </a:gs>
              <a:gs pos="50000">
                <a:schemeClr val="accent1"/>
              </a:gs>
              <a:gs pos="100000">
                <a:schemeClr val="accent1">
                  <a:gamma/>
                  <a:tint val="60784"/>
                  <a:invGamma/>
                  <a:alpha val="12000"/>
                </a:schemeClr>
              </a:gs>
            </a:gsLst>
            <a:lin ang="2700000" scaled="1"/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65540" name="Oval 4"/>
          <p:cNvSpPr>
            <a:spLocks noChangeArrowheads="1"/>
          </p:cNvSpPr>
          <p:nvPr/>
        </p:nvSpPr>
        <p:spPr bwMode="gray">
          <a:xfrm>
            <a:off x="500034" y="2428868"/>
            <a:ext cx="3200400" cy="3200400"/>
          </a:xfrm>
          <a:prstGeom prst="ellipse">
            <a:avLst/>
          </a:prstGeom>
          <a:gradFill rotWithShape="1">
            <a:gsLst>
              <a:gs pos="0">
                <a:schemeClr val="accent2">
                  <a:gamma/>
                  <a:tint val="56471"/>
                  <a:invGamma/>
                </a:schemeClr>
              </a:gs>
              <a:gs pos="100000">
                <a:schemeClr val="accent2"/>
              </a:gs>
            </a:gsLst>
            <a:path path="shape">
              <a:fillToRect l="50000" t="50000" r="50000" b="50000"/>
            </a:path>
          </a:gradFill>
          <a:ln w="28575" algn="ctr">
            <a:solidFill>
              <a:srgbClr val="FFFF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65541" name="AutoShape 5"/>
          <p:cNvSpPr>
            <a:spLocks noChangeArrowheads="1"/>
          </p:cNvSpPr>
          <p:nvPr/>
        </p:nvSpPr>
        <p:spPr bwMode="gray">
          <a:xfrm>
            <a:off x="3643306" y="1357298"/>
            <a:ext cx="5000660" cy="500063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tint val="5882"/>
                  <a:invGamma/>
                </a:schemeClr>
              </a:gs>
            </a:gsLst>
            <a:lin ang="0" scaled="1"/>
          </a:gradFill>
          <a:ln w="38100" algn="ctr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 eaLnBrk="0" hangingPunct="0"/>
            <a:r>
              <a:rPr lang="ru-RU" b="1" dirty="0" smtClean="0">
                <a:solidFill>
                  <a:schemeClr val="bg1"/>
                </a:solidFill>
              </a:rPr>
              <a:t>Продумывать ход изложения материала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65542" name="AutoShape 6"/>
          <p:cNvSpPr>
            <a:spLocks noChangeArrowheads="1"/>
          </p:cNvSpPr>
          <p:nvPr/>
        </p:nvSpPr>
        <p:spPr bwMode="gray">
          <a:xfrm>
            <a:off x="3857620" y="2071678"/>
            <a:ext cx="4714908" cy="498475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chemeClr val="tx2"/>
              </a:gs>
              <a:gs pos="100000">
                <a:schemeClr val="tx2">
                  <a:gamma/>
                  <a:tint val="5882"/>
                  <a:invGamma/>
                </a:schemeClr>
              </a:gs>
            </a:gsLst>
            <a:lin ang="0" scaled="1"/>
          </a:gradFill>
          <a:ln w="38100" algn="ctr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 eaLnBrk="0" hangingPunct="0"/>
            <a:r>
              <a:rPr lang="ru-RU" b="1" dirty="0" smtClean="0">
                <a:solidFill>
                  <a:schemeClr val="bg1"/>
                </a:solidFill>
              </a:rPr>
              <a:t>Грамотно оформлять все виды записей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65543" name="AutoShape 7"/>
          <p:cNvSpPr>
            <a:spLocks noChangeArrowheads="1"/>
          </p:cNvSpPr>
          <p:nvPr/>
        </p:nvSpPr>
        <p:spPr bwMode="gray">
          <a:xfrm>
            <a:off x="4000496" y="2786058"/>
            <a:ext cx="4929222" cy="500062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tint val="5882"/>
                  <a:invGamma/>
                </a:schemeClr>
              </a:gs>
            </a:gsLst>
            <a:lin ang="0" scaled="1"/>
          </a:gradFill>
          <a:ln w="38100" algn="ctr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 eaLnBrk="0" hangingPunct="0"/>
            <a:r>
              <a:rPr lang="ru-RU" b="1" dirty="0" smtClean="0">
                <a:solidFill>
                  <a:schemeClr val="bg1"/>
                </a:solidFill>
              </a:rPr>
              <a:t>Не допускать в своей речи неправильно </a:t>
            </a:r>
          </a:p>
          <a:p>
            <a:pPr algn="ctr" eaLnBrk="0" hangingPunct="0"/>
            <a:r>
              <a:rPr lang="ru-RU" b="1" dirty="0" smtClean="0">
                <a:solidFill>
                  <a:schemeClr val="bg1"/>
                </a:solidFill>
              </a:rPr>
              <a:t>построенных предложений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65544" name="AutoShape 8"/>
          <p:cNvSpPr>
            <a:spLocks noChangeArrowheads="1"/>
          </p:cNvSpPr>
          <p:nvPr/>
        </p:nvSpPr>
        <p:spPr bwMode="gray">
          <a:xfrm>
            <a:off x="4143372" y="3500438"/>
            <a:ext cx="4857752" cy="785814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chemeClr val="tx2"/>
              </a:gs>
              <a:gs pos="100000">
                <a:schemeClr val="tx2">
                  <a:gamma/>
                  <a:tint val="5882"/>
                  <a:invGamma/>
                </a:schemeClr>
              </a:gs>
            </a:gsLst>
            <a:lin ang="0" scaled="1"/>
          </a:gradFill>
          <a:ln w="38100" algn="ctr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 eaLnBrk="0" hangingPunct="0"/>
            <a:endParaRPr lang="ru-RU" b="1" dirty="0" smtClean="0">
              <a:solidFill>
                <a:schemeClr val="bg1"/>
              </a:solidFill>
            </a:endParaRPr>
          </a:p>
          <a:p>
            <a:pPr algn="ctr" eaLnBrk="0" hangingPunct="0"/>
            <a:r>
              <a:rPr lang="ru-RU" b="1" dirty="0" smtClean="0">
                <a:solidFill>
                  <a:schemeClr val="bg1"/>
                </a:solidFill>
              </a:rPr>
              <a:t>Систематически проводить работу по </a:t>
            </a:r>
          </a:p>
          <a:p>
            <a:pPr algn="ctr" eaLnBrk="0" hangingPunct="0"/>
            <a:r>
              <a:rPr lang="ru-RU" b="1" dirty="0" smtClean="0">
                <a:solidFill>
                  <a:schemeClr val="bg1"/>
                </a:solidFill>
              </a:rPr>
              <a:t>обогащению и конкретизации словаря </a:t>
            </a:r>
          </a:p>
          <a:p>
            <a:pPr algn="ctr" eaLnBrk="0" hangingPunct="0"/>
            <a:r>
              <a:rPr lang="ru-RU" b="1" dirty="0" smtClean="0">
                <a:solidFill>
                  <a:schemeClr val="bg1"/>
                </a:solidFill>
              </a:rPr>
              <a:t>учащегося</a:t>
            </a:r>
          </a:p>
          <a:p>
            <a:pPr algn="ctr" eaLnBrk="0" hangingPunct="0"/>
            <a:r>
              <a:rPr lang="ru-RU" b="1" dirty="0" smtClean="0">
                <a:solidFill>
                  <a:schemeClr val="bg1"/>
                </a:solidFill>
              </a:rPr>
              <a:t> 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65545" name="AutoShape 9"/>
          <p:cNvSpPr>
            <a:spLocks noChangeArrowheads="1"/>
          </p:cNvSpPr>
          <p:nvPr/>
        </p:nvSpPr>
        <p:spPr bwMode="gray">
          <a:xfrm>
            <a:off x="4000496" y="4500570"/>
            <a:ext cx="5143504" cy="642942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tint val="5882"/>
                  <a:invGamma/>
                </a:schemeClr>
              </a:gs>
            </a:gsLst>
            <a:lin ang="0" scaled="1"/>
          </a:gradFill>
          <a:ln w="38100" algn="ctr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 eaLnBrk="0" hangingPunct="0"/>
            <a:r>
              <a:rPr lang="ru-RU" b="1" dirty="0" smtClean="0">
                <a:solidFill>
                  <a:schemeClr val="accent4">
                    <a:lumMod val="10000"/>
                  </a:schemeClr>
                </a:solidFill>
              </a:rPr>
              <a:t>Чаще предлагать задания по </a:t>
            </a:r>
          </a:p>
          <a:p>
            <a:pPr algn="ctr" eaLnBrk="0" hangingPunct="0"/>
            <a:r>
              <a:rPr lang="ru-RU" b="1" dirty="0" smtClean="0">
                <a:solidFill>
                  <a:schemeClr val="accent4">
                    <a:lumMod val="10000"/>
                  </a:schemeClr>
                </a:solidFill>
              </a:rPr>
              <a:t>составлению плана, вопросов</a:t>
            </a:r>
            <a:endParaRPr lang="en-US" b="1" dirty="0">
              <a:solidFill>
                <a:schemeClr val="accent4">
                  <a:lumMod val="10000"/>
                </a:schemeClr>
              </a:solidFill>
            </a:endParaRPr>
          </a:p>
        </p:txBody>
      </p:sp>
      <p:sp>
        <p:nvSpPr>
          <p:cNvPr id="65546" name="Text Box 10"/>
          <p:cNvSpPr txBox="1">
            <a:spLocks noChangeArrowheads="1"/>
          </p:cNvSpPr>
          <p:nvPr/>
        </p:nvSpPr>
        <p:spPr bwMode="gray">
          <a:xfrm>
            <a:off x="808383" y="3214686"/>
            <a:ext cx="2491643" cy="156966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35921" dir="2700000" algn="ctr" rotWithShape="0">
              <a:srgbClr val="000000"/>
            </a:outerShdw>
          </a:effectLst>
        </p:spPr>
        <p:txBody>
          <a:bodyPr wrap="none">
            <a:spAutoFit/>
          </a:bodyPr>
          <a:lstStyle/>
          <a:p>
            <a:pPr algn="ctr" eaLnBrk="0" hangingPunct="0"/>
            <a:r>
              <a:rPr lang="ru-RU" sz="2400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Рекомендации </a:t>
            </a:r>
          </a:p>
          <a:p>
            <a:pPr algn="ctr" eaLnBrk="0" hangingPunct="0"/>
            <a:r>
              <a:rPr lang="ru-RU" sz="2400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учителям всех</a:t>
            </a:r>
          </a:p>
          <a:p>
            <a:pPr algn="ctr" eaLnBrk="0" hangingPunct="0"/>
            <a:r>
              <a:rPr lang="ru-RU" sz="2400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школьных </a:t>
            </a:r>
          </a:p>
          <a:p>
            <a:pPr algn="ctr" eaLnBrk="0" hangingPunct="0"/>
            <a:r>
              <a:rPr lang="ru-RU" sz="2400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дисциплин</a:t>
            </a:r>
            <a:endParaRPr lang="en-US" sz="2400" b="1" dirty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11" name="AutoShape 8"/>
          <p:cNvSpPr>
            <a:spLocks noChangeArrowheads="1"/>
          </p:cNvSpPr>
          <p:nvPr/>
        </p:nvSpPr>
        <p:spPr bwMode="gray">
          <a:xfrm>
            <a:off x="3643306" y="5357826"/>
            <a:ext cx="5286412" cy="571500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chemeClr val="tx2"/>
              </a:gs>
              <a:gs pos="100000">
                <a:schemeClr val="tx2">
                  <a:gamma/>
                  <a:tint val="5882"/>
                  <a:invGamma/>
                </a:schemeClr>
              </a:gs>
            </a:gsLst>
            <a:lin ang="0" scaled="1"/>
          </a:gradFill>
          <a:ln w="38100" algn="ctr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 eaLnBrk="0" hangingPunct="0"/>
            <a:r>
              <a:rPr lang="ru-RU" b="1" dirty="0" smtClean="0">
                <a:solidFill>
                  <a:schemeClr val="bg1"/>
                </a:solidFill>
              </a:rPr>
              <a:t>Уделять внимание формированию умений </a:t>
            </a:r>
          </a:p>
          <a:p>
            <a:pPr algn="ctr" eaLnBrk="0" hangingPunct="0"/>
            <a:r>
              <a:rPr lang="ru-RU" b="1" dirty="0" smtClean="0">
                <a:solidFill>
                  <a:schemeClr val="bg1"/>
                </a:solidFill>
              </a:rPr>
              <a:t>анализировать, сравнивать, сопоставлять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12" name="AutoShape 9"/>
          <p:cNvSpPr>
            <a:spLocks noChangeArrowheads="1"/>
          </p:cNvSpPr>
          <p:nvPr/>
        </p:nvSpPr>
        <p:spPr bwMode="gray">
          <a:xfrm>
            <a:off x="3357554" y="6143644"/>
            <a:ext cx="5500726" cy="500063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tint val="5882"/>
                  <a:invGamma/>
                </a:schemeClr>
              </a:gs>
            </a:gsLst>
            <a:lin ang="0" scaled="1"/>
          </a:gradFill>
          <a:ln w="38100" algn="ctr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 eaLnBrk="0" hangingPunct="0"/>
            <a:r>
              <a:rPr lang="ru-RU" b="1" dirty="0" smtClean="0">
                <a:solidFill>
                  <a:schemeClr val="accent4">
                    <a:lumMod val="10000"/>
                  </a:schemeClr>
                </a:solidFill>
              </a:rPr>
              <a:t>Использовать выразительное чтение вслух</a:t>
            </a:r>
            <a:endParaRPr lang="en-US" b="1" dirty="0">
              <a:solidFill>
                <a:schemeClr val="accent4">
                  <a:lumMod val="1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2000" dirty="0" smtClean="0"/>
              <a:t>Порядок проверки письменных работ учителем</a:t>
            </a:r>
            <a:endParaRPr lang="en-US" sz="2000" dirty="0"/>
          </a:p>
        </p:txBody>
      </p:sp>
      <p:sp>
        <p:nvSpPr>
          <p:cNvPr id="69635" name="AutoShape 3"/>
          <p:cNvSpPr>
            <a:spLocks noChangeArrowheads="1"/>
          </p:cNvSpPr>
          <p:nvPr/>
        </p:nvSpPr>
        <p:spPr bwMode="invGray">
          <a:xfrm>
            <a:off x="0" y="1000108"/>
            <a:ext cx="6500826" cy="5572164"/>
          </a:xfrm>
          <a:prstGeom prst="rightArrow">
            <a:avLst>
              <a:gd name="adj1" fmla="val 79306"/>
              <a:gd name="adj2" fmla="val 33584"/>
            </a:avLst>
          </a:prstGeom>
          <a:gradFill rotWithShape="1">
            <a:gsLst>
              <a:gs pos="0">
                <a:srgbClr val="211E54"/>
              </a:gs>
              <a:gs pos="100000">
                <a:srgbClr val="727EA8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69636" name="AutoShape 4"/>
          <p:cNvSpPr>
            <a:spLocks noChangeArrowheads="1"/>
          </p:cNvSpPr>
          <p:nvPr/>
        </p:nvSpPr>
        <p:spPr bwMode="blackWhite">
          <a:xfrm>
            <a:off x="0" y="1142984"/>
            <a:ext cx="8929718" cy="1838340"/>
          </a:xfrm>
          <a:prstGeom prst="roundRect">
            <a:avLst>
              <a:gd name="adj" fmla="val 9106"/>
            </a:avLst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5400000" scaled="1"/>
          </a:gradFill>
          <a:ln w="254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 eaLnBrk="0" hangingPunct="0"/>
            <a:r>
              <a:rPr lang="ru-RU" b="1" dirty="0" smtClean="0"/>
              <a:t>проверив диктант, изложение или сочинение, учитель подсчитывает и</a:t>
            </a:r>
          </a:p>
          <a:p>
            <a:pPr algn="ctr" eaLnBrk="0" hangingPunct="0"/>
            <a:r>
              <a:rPr lang="ru-RU" b="1" dirty="0" smtClean="0"/>
              <a:t>записывает количество ошибок по видам, в диктантах указывается</a:t>
            </a:r>
          </a:p>
          <a:p>
            <a:pPr algn="ctr" eaLnBrk="0" hangingPunct="0"/>
            <a:r>
              <a:rPr lang="ru-RU" b="1" dirty="0" smtClean="0"/>
              <a:t>количество  орфографических и пунктуационных ошибок. </a:t>
            </a:r>
          </a:p>
          <a:p>
            <a:pPr algn="ctr" eaLnBrk="0" hangingPunct="0"/>
            <a:r>
              <a:rPr lang="ru-RU" b="1" dirty="0" smtClean="0"/>
              <a:t>В изложениях и сочинениях указывается, кроме этого, </a:t>
            </a:r>
          </a:p>
          <a:p>
            <a:pPr algn="ctr" eaLnBrk="0" hangingPunct="0"/>
            <a:r>
              <a:rPr lang="ru-RU" b="1" dirty="0" smtClean="0"/>
              <a:t>количество фактических, логических, речевых и грамматических ошибок</a:t>
            </a:r>
            <a:endParaRPr lang="en-US" b="1" dirty="0"/>
          </a:p>
        </p:txBody>
      </p:sp>
      <p:sp>
        <p:nvSpPr>
          <p:cNvPr id="69637" name="AutoShape 5"/>
          <p:cNvSpPr>
            <a:spLocks noChangeArrowheads="1"/>
          </p:cNvSpPr>
          <p:nvPr/>
        </p:nvSpPr>
        <p:spPr bwMode="blackWhite">
          <a:xfrm>
            <a:off x="0" y="3276600"/>
            <a:ext cx="5929322" cy="1152532"/>
          </a:xfrm>
          <a:prstGeom prst="roundRect">
            <a:avLst>
              <a:gd name="adj" fmla="val 9106"/>
            </a:avLst>
          </a:prstGeom>
          <a:gradFill rotWithShape="1">
            <a:gsLst>
              <a:gs pos="0">
                <a:schemeClr val="hlink"/>
              </a:gs>
              <a:gs pos="100000">
                <a:schemeClr val="hlink">
                  <a:gamma/>
                  <a:shade val="46275"/>
                  <a:invGamma/>
                </a:schemeClr>
              </a:gs>
            </a:gsLst>
            <a:lin ang="5400000" scaled="1"/>
          </a:gradFill>
          <a:ln w="254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b="1" dirty="0" smtClean="0"/>
              <a:t>подчеркивание и исправление ошибок </a:t>
            </a:r>
          </a:p>
          <a:p>
            <a:pPr algn="ctr"/>
            <a:r>
              <a:rPr lang="ru-RU" b="1" dirty="0" smtClean="0"/>
              <a:t>производится учителем только красной пастой</a:t>
            </a:r>
          </a:p>
          <a:p>
            <a:pPr algn="ctr"/>
            <a:r>
              <a:rPr lang="ru-RU" b="1" dirty="0" smtClean="0"/>
              <a:t> (красными чернилами, красным карандашом)</a:t>
            </a:r>
            <a:endParaRPr lang="ru-RU" b="1" dirty="0"/>
          </a:p>
        </p:txBody>
      </p:sp>
      <p:sp>
        <p:nvSpPr>
          <p:cNvPr id="69638" name="AutoShape 6"/>
          <p:cNvSpPr>
            <a:spLocks noChangeArrowheads="1"/>
          </p:cNvSpPr>
          <p:nvPr/>
        </p:nvSpPr>
        <p:spPr bwMode="blackWhite">
          <a:xfrm>
            <a:off x="0" y="4786322"/>
            <a:ext cx="9144000" cy="2071678"/>
          </a:xfrm>
          <a:prstGeom prst="roundRect">
            <a:avLst>
              <a:gd name="adj" fmla="val 9106"/>
            </a:avLst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shade val="46275"/>
                  <a:invGamma/>
                </a:schemeClr>
              </a:gs>
            </a:gsLst>
            <a:lin ang="5400000" scaled="1"/>
          </a:gradFill>
          <a:ln w="254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r>
              <a:rPr lang="ru-RU" b="1" dirty="0" smtClean="0"/>
              <a:t>Все контрольные работы оцениваются учителем с занесением оценок </a:t>
            </a:r>
          </a:p>
          <a:p>
            <a:r>
              <a:rPr lang="ru-RU" b="1" dirty="0" smtClean="0"/>
              <a:t>в классный журнал. За </a:t>
            </a:r>
            <a:r>
              <a:rPr lang="ru-RU" b="1" u="sng" dirty="0" smtClean="0"/>
              <a:t>диагностические и обучающие</a:t>
            </a:r>
            <a:r>
              <a:rPr lang="ru-RU" b="1" dirty="0" smtClean="0"/>
              <a:t> работы оценки «2» и «3» </a:t>
            </a:r>
          </a:p>
          <a:p>
            <a:r>
              <a:rPr lang="ru-RU" b="1" u="sng" dirty="0" smtClean="0"/>
              <a:t>могут выставляются по усмотрению учителя</a:t>
            </a:r>
            <a:r>
              <a:rPr lang="ru-RU" b="1" dirty="0" smtClean="0"/>
              <a:t>. Классные и домашние письменные </a:t>
            </a:r>
          </a:p>
          <a:p>
            <a:r>
              <a:rPr lang="ru-RU" b="1" dirty="0" smtClean="0"/>
              <a:t>работы по русскому языку оцениваются; оценки в журнал могут быть </a:t>
            </a:r>
          </a:p>
          <a:p>
            <a:r>
              <a:rPr lang="ru-RU" b="1" dirty="0" smtClean="0"/>
              <a:t>выставлены за наиболее значимые работы по усмотрению учителя.</a:t>
            </a:r>
            <a:endParaRPr lang="ru-RU" b="1" dirty="0"/>
          </a:p>
        </p:txBody>
      </p:sp>
      <p:sp>
        <p:nvSpPr>
          <p:cNvPr id="69639" name="AutoShape 7"/>
          <p:cNvSpPr>
            <a:spLocks noChangeArrowheads="1"/>
          </p:cNvSpPr>
          <p:nvPr/>
        </p:nvSpPr>
        <p:spPr bwMode="black">
          <a:xfrm>
            <a:off x="5715008" y="3286124"/>
            <a:ext cx="3428992" cy="1295400"/>
          </a:xfrm>
          <a:prstGeom prst="roundRect">
            <a:avLst>
              <a:gd name="adj" fmla="val 9106"/>
            </a:avLst>
          </a:prstGeom>
          <a:noFill/>
          <a:ln w="25400">
            <a:noFill/>
            <a:round/>
            <a:headEnd/>
            <a:tailEnd/>
          </a:ln>
          <a:effectLst/>
        </p:spPr>
        <p:txBody>
          <a:bodyPr anchor="ctr"/>
          <a:lstStyle/>
          <a:p>
            <a:pPr algn="ctr"/>
            <a:r>
              <a:rPr lang="ru-RU" sz="3200" b="1" dirty="0" smtClean="0">
                <a:solidFill>
                  <a:srgbClr val="FFE10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Проверка контрольных работ </a:t>
            </a:r>
            <a:endParaRPr lang="en-US" sz="3200" b="1" dirty="0">
              <a:solidFill>
                <a:srgbClr val="FFE101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1600" dirty="0" smtClean="0"/>
              <a:t>Положение </a:t>
            </a:r>
            <a:br>
              <a:rPr lang="ru-RU" sz="1600" dirty="0" smtClean="0"/>
            </a:br>
            <a:r>
              <a:rPr lang="ru-RU" sz="1600" dirty="0" smtClean="0"/>
              <a:t>о соблюдении требований единого орфографического режима </a:t>
            </a:r>
            <a:br>
              <a:rPr lang="ru-RU" sz="1600" dirty="0" smtClean="0"/>
            </a:br>
            <a:r>
              <a:rPr lang="ru-RU" sz="1600" dirty="0" smtClean="0"/>
              <a:t>в тетрадях учащихся по иностранному языку</a:t>
            </a:r>
            <a:endParaRPr lang="ru-RU" sz="1600" dirty="0"/>
          </a:p>
        </p:txBody>
      </p:sp>
      <p:grpSp>
        <p:nvGrpSpPr>
          <p:cNvPr id="66563" name="Group 3"/>
          <p:cNvGrpSpPr>
            <a:grpSpLocks/>
          </p:cNvGrpSpPr>
          <p:nvPr/>
        </p:nvGrpSpPr>
        <p:grpSpPr bwMode="auto">
          <a:xfrm>
            <a:off x="428596" y="1285860"/>
            <a:ext cx="8715403" cy="5572140"/>
            <a:chOff x="1017" y="1152"/>
            <a:chExt cx="3735" cy="2486"/>
          </a:xfrm>
        </p:grpSpPr>
        <p:grpSp>
          <p:nvGrpSpPr>
            <p:cNvPr id="66564" name="Group 4"/>
            <p:cNvGrpSpPr>
              <a:grpSpLocks/>
            </p:cNvGrpSpPr>
            <p:nvPr/>
          </p:nvGrpSpPr>
          <p:grpSpPr bwMode="auto">
            <a:xfrm>
              <a:off x="2132" y="1152"/>
              <a:ext cx="1487" cy="1247"/>
              <a:chOff x="2057" y="862"/>
              <a:chExt cx="1549" cy="1351"/>
            </a:xfrm>
          </p:grpSpPr>
          <p:sp>
            <p:nvSpPr>
              <p:cNvPr id="66565" name="AutoShape 5"/>
              <p:cNvSpPr>
                <a:spLocks noChangeArrowheads="1"/>
              </p:cNvSpPr>
              <p:nvPr/>
            </p:nvSpPr>
            <p:spPr bwMode="gray">
              <a:xfrm>
                <a:off x="2070" y="885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solidFill>
                <a:srgbClr val="808080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66566" name="AutoShape 6"/>
              <p:cNvSpPr>
                <a:spLocks noChangeArrowheads="1"/>
              </p:cNvSpPr>
              <p:nvPr/>
            </p:nvSpPr>
            <p:spPr bwMode="gray">
              <a:xfrm>
                <a:off x="2057" y="862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gradFill rotWithShape="1">
                <a:gsLst>
                  <a:gs pos="0">
                    <a:srgbClr val="E6E6E6"/>
                  </a:gs>
                  <a:gs pos="7499">
                    <a:srgbClr val="7D8496"/>
                  </a:gs>
                  <a:gs pos="26500">
                    <a:srgbClr val="E6E6E6"/>
                  </a:gs>
                  <a:gs pos="34000">
                    <a:srgbClr val="7D8496"/>
                  </a:gs>
                  <a:gs pos="46500">
                    <a:srgbClr val="E6E6E6"/>
                  </a:gs>
                  <a:gs pos="50000">
                    <a:srgbClr val="FFFFFF"/>
                  </a:gs>
                  <a:gs pos="53501">
                    <a:srgbClr val="E6E6E6"/>
                  </a:gs>
                  <a:gs pos="66001">
                    <a:srgbClr val="7D8496"/>
                  </a:gs>
                  <a:gs pos="73500">
                    <a:srgbClr val="E6E6E6"/>
                  </a:gs>
                  <a:gs pos="92501">
                    <a:srgbClr val="7D8496"/>
                  </a:gs>
                  <a:gs pos="100000">
                    <a:srgbClr val="E6E6E6"/>
                  </a:gs>
                </a:gsLst>
                <a:lin ang="2700000" scaled="1"/>
              </a:gradFill>
              <a:ln w="9525">
                <a:solidFill>
                  <a:srgbClr val="C0C0C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66567" name="AutoShape 7"/>
              <p:cNvSpPr>
                <a:spLocks noChangeArrowheads="1"/>
              </p:cNvSpPr>
              <p:nvPr/>
            </p:nvSpPr>
            <p:spPr bwMode="gray">
              <a:xfrm>
                <a:off x="2147" y="942"/>
                <a:ext cx="1350" cy="1168"/>
              </a:xfrm>
              <a:prstGeom prst="hexagon">
                <a:avLst>
                  <a:gd name="adj" fmla="val 28896"/>
                  <a:gd name="vf" fmla="val 115470"/>
                </a:avLst>
              </a:prstGeom>
              <a:gradFill rotWithShape="1">
                <a:gsLst>
                  <a:gs pos="0">
                    <a:srgbClr val="7262EC"/>
                  </a:gs>
                  <a:gs pos="100000">
                    <a:srgbClr val="2614AA"/>
                  </a:gs>
                </a:gsLst>
                <a:lin ang="2700000" scaled="1"/>
              </a:gra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grpSp>
          <p:nvGrpSpPr>
            <p:cNvPr id="66568" name="Group 8"/>
            <p:cNvGrpSpPr>
              <a:grpSpLocks/>
            </p:cNvGrpSpPr>
            <p:nvPr/>
          </p:nvGrpSpPr>
          <p:grpSpPr bwMode="auto">
            <a:xfrm>
              <a:off x="1017" y="1773"/>
              <a:ext cx="1488" cy="1247"/>
              <a:chOff x="1110" y="2656"/>
              <a:chExt cx="1549" cy="1351"/>
            </a:xfrm>
          </p:grpSpPr>
          <p:sp>
            <p:nvSpPr>
              <p:cNvPr id="66569" name="AutoShape 9"/>
              <p:cNvSpPr>
                <a:spLocks noChangeArrowheads="1"/>
              </p:cNvSpPr>
              <p:nvPr/>
            </p:nvSpPr>
            <p:spPr bwMode="gray">
              <a:xfrm>
                <a:off x="1123" y="2679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solidFill>
                <a:srgbClr val="808080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66570" name="AutoShape 10"/>
              <p:cNvSpPr>
                <a:spLocks noChangeArrowheads="1"/>
              </p:cNvSpPr>
              <p:nvPr/>
            </p:nvSpPr>
            <p:spPr bwMode="gray">
              <a:xfrm>
                <a:off x="1110" y="2656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gradFill rotWithShape="1">
                <a:gsLst>
                  <a:gs pos="0">
                    <a:srgbClr val="E6E6E6"/>
                  </a:gs>
                  <a:gs pos="7499">
                    <a:srgbClr val="7D8496"/>
                  </a:gs>
                  <a:gs pos="26500">
                    <a:srgbClr val="E6E6E6"/>
                  </a:gs>
                  <a:gs pos="34000">
                    <a:srgbClr val="7D8496"/>
                  </a:gs>
                  <a:gs pos="46500">
                    <a:srgbClr val="E6E6E6"/>
                  </a:gs>
                  <a:gs pos="50000">
                    <a:srgbClr val="FFFFFF"/>
                  </a:gs>
                  <a:gs pos="53501">
                    <a:srgbClr val="E6E6E6"/>
                  </a:gs>
                  <a:gs pos="66001">
                    <a:srgbClr val="7D8496"/>
                  </a:gs>
                  <a:gs pos="73500">
                    <a:srgbClr val="E6E6E6"/>
                  </a:gs>
                  <a:gs pos="92501">
                    <a:srgbClr val="7D8496"/>
                  </a:gs>
                  <a:gs pos="100000">
                    <a:srgbClr val="E6E6E6"/>
                  </a:gs>
                </a:gsLst>
                <a:lin ang="2700000" scaled="1"/>
              </a:gradFill>
              <a:ln w="9525">
                <a:solidFill>
                  <a:srgbClr val="C0C0C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66571" name="AutoShape 11"/>
              <p:cNvSpPr>
                <a:spLocks noChangeArrowheads="1"/>
              </p:cNvSpPr>
              <p:nvPr/>
            </p:nvSpPr>
            <p:spPr bwMode="gray">
              <a:xfrm>
                <a:off x="1200" y="2736"/>
                <a:ext cx="1350" cy="1168"/>
              </a:xfrm>
              <a:prstGeom prst="hexagon">
                <a:avLst>
                  <a:gd name="adj" fmla="val 28896"/>
                  <a:gd name="vf" fmla="val 115470"/>
                </a:avLst>
              </a:prstGeom>
              <a:gradFill rotWithShape="1">
                <a:gsLst>
                  <a:gs pos="0">
                    <a:srgbClr val="24B443"/>
                  </a:gs>
                  <a:gs pos="100000">
                    <a:srgbClr val="115D16"/>
                  </a:gs>
                </a:gsLst>
                <a:lin ang="2700000" scaled="1"/>
              </a:gra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66572" name="Text Box 12"/>
            <p:cNvSpPr txBox="1">
              <a:spLocks noChangeArrowheads="1"/>
            </p:cNvSpPr>
            <p:nvPr/>
          </p:nvSpPr>
          <p:spPr bwMode="gray">
            <a:xfrm>
              <a:off x="2272" y="1343"/>
              <a:ext cx="1194" cy="81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algn="ctr" eaLnBrk="0" hangingPunct="0"/>
              <a:r>
                <a:rPr lang="ru-RU" sz="1600" b="1" dirty="0" smtClean="0"/>
                <a:t>работать в тетрадях в клетку; </a:t>
              </a:r>
            </a:p>
            <a:p>
              <a:pPr algn="ctr" eaLnBrk="0" hangingPunct="0"/>
              <a:r>
                <a:rPr lang="ru-RU" sz="1600" b="1" dirty="0" smtClean="0"/>
                <a:t>писать аккуратным, </a:t>
              </a:r>
            </a:p>
            <a:p>
              <a:pPr algn="ctr" eaLnBrk="0" hangingPunct="0"/>
              <a:r>
                <a:rPr lang="ru-RU" sz="1600" b="1" dirty="0" smtClean="0"/>
                <a:t>разборчивым почерком; </a:t>
              </a:r>
            </a:p>
            <a:p>
              <a:pPr algn="ctr" eaLnBrk="0" hangingPunct="0"/>
              <a:r>
                <a:rPr lang="ru-RU" sz="1600" b="1" dirty="0" smtClean="0"/>
                <a:t>все работы выполнять </a:t>
              </a:r>
            </a:p>
            <a:p>
              <a:pPr algn="ctr" eaLnBrk="0" hangingPunct="0"/>
              <a:r>
                <a:rPr lang="ru-RU" sz="1600" b="1" dirty="0" smtClean="0"/>
                <a:t>только синими чернилами</a:t>
              </a:r>
              <a:endParaRPr lang="en-US" sz="1600" b="1" dirty="0">
                <a:solidFill>
                  <a:srgbClr val="FFFFFF"/>
                </a:solidFill>
              </a:endParaRPr>
            </a:p>
          </p:txBody>
        </p:sp>
        <p:sp>
          <p:nvSpPr>
            <p:cNvPr id="66573" name="Text Box 13"/>
            <p:cNvSpPr txBox="1">
              <a:spLocks noChangeArrowheads="1"/>
            </p:cNvSpPr>
            <p:nvPr/>
          </p:nvSpPr>
          <p:spPr bwMode="gray">
            <a:xfrm>
              <a:off x="1125" y="1917"/>
              <a:ext cx="1269" cy="103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lvl="0" algn="ctr"/>
              <a:r>
                <a:rPr lang="ru-RU" sz="1600" b="1" dirty="0" smtClean="0"/>
                <a:t>в 5-11 классах иметь </a:t>
              </a:r>
            </a:p>
            <a:p>
              <a:pPr lvl="0" algn="ctr"/>
              <a:r>
                <a:rPr lang="ru-RU" sz="1600" b="1" dirty="0" smtClean="0"/>
                <a:t>1 тетрадь (24-48 листов) </a:t>
              </a:r>
            </a:p>
            <a:p>
              <a:pPr lvl="0" algn="ctr"/>
              <a:r>
                <a:rPr lang="ru-RU" sz="1600" b="1" dirty="0" smtClean="0"/>
                <a:t>для домашних и классных </a:t>
              </a:r>
            </a:p>
            <a:p>
              <a:pPr lvl="0" algn="ctr"/>
              <a:r>
                <a:rPr lang="ru-RU" sz="1600" b="1" dirty="0" smtClean="0"/>
                <a:t>работ; </a:t>
              </a:r>
            </a:p>
            <a:p>
              <a:pPr lvl="0" algn="ctr"/>
              <a:r>
                <a:rPr lang="ru-RU" sz="1600" b="1" dirty="0" smtClean="0"/>
                <a:t>во 2- 4 классах </a:t>
              </a:r>
            </a:p>
            <a:p>
              <a:pPr lvl="0" algn="ctr"/>
              <a:r>
                <a:rPr lang="ru-RU" sz="1600" b="1" dirty="0" smtClean="0"/>
                <a:t>иметь 1 тетрадь </a:t>
              </a:r>
            </a:p>
            <a:p>
              <a:pPr lvl="0" algn="ctr"/>
              <a:r>
                <a:rPr lang="ru-RU" sz="1600" b="1" dirty="0" smtClean="0"/>
                <a:t>(18 листов) для </a:t>
              </a:r>
            </a:p>
            <a:p>
              <a:pPr lvl="0" algn="ctr"/>
              <a:r>
                <a:rPr lang="ru-RU" sz="1600" b="1" dirty="0" smtClean="0"/>
                <a:t>Домашних</a:t>
              </a:r>
            </a:p>
            <a:p>
              <a:pPr lvl="0" algn="ctr"/>
              <a:r>
                <a:rPr lang="ru-RU" sz="1600" b="1" dirty="0" smtClean="0"/>
                <a:t> и классных работ;</a:t>
              </a:r>
              <a:endParaRPr lang="ru-RU" sz="1600" b="1" dirty="0"/>
            </a:p>
          </p:txBody>
        </p:sp>
        <p:grpSp>
          <p:nvGrpSpPr>
            <p:cNvPr id="66574" name="Group 14"/>
            <p:cNvGrpSpPr>
              <a:grpSpLocks/>
            </p:cNvGrpSpPr>
            <p:nvPr/>
          </p:nvGrpSpPr>
          <p:grpSpPr bwMode="auto">
            <a:xfrm>
              <a:off x="3264" y="1776"/>
              <a:ext cx="1488" cy="1247"/>
              <a:chOff x="3174" y="2656"/>
              <a:chExt cx="1549" cy="1351"/>
            </a:xfrm>
          </p:grpSpPr>
          <p:sp>
            <p:nvSpPr>
              <p:cNvPr id="66575" name="AutoShape 15"/>
              <p:cNvSpPr>
                <a:spLocks noChangeArrowheads="1"/>
              </p:cNvSpPr>
              <p:nvPr/>
            </p:nvSpPr>
            <p:spPr bwMode="gray">
              <a:xfrm>
                <a:off x="3187" y="2679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solidFill>
                <a:srgbClr val="808080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66576" name="AutoShape 16"/>
              <p:cNvSpPr>
                <a:spLocks noChangeArrowheads="1"/>
              </p:cNvSpPr>
              <p:nvPr/>
            </p:nvSpPr>
            <p:spPr bwMode="gray">
              <a:xfrm>
                <a:off x="3174" y="2656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gradFill rotWithShape="1">
                <a:gsLst>
                  <a:gs pos="0">
                    <a:srgbClr val="E6E6E6"/>
                  </a:gs>
                  <a:gs pos="7499">
                    <a:srgbClr val="7D8496"/>
                  </a:gs>
                  <a:gs pos="26500">
                    <a:srgbClr val="E6E6E6"/>
                  </a:gs>
                  <a:gs pos="34000">
                    <a:srgbClr val="7D8496"/>
                  </a:gs>
                  <a:gs pos="46500">
                    <a:srgbClr val="E6E6E6"/>
                  </a:gs>
                  <a:gs pos="50000">
                    <a:srgbClr val="FFFFFF"/>
                  </a:gs>
                  <a:gs pos="53501">
                    <a:srgbClr val="E6E6E6"/>
                  </a:gs>
                  <a:gs pos="66001">
                    <a:srgbClr val="7D8496"/>
                  </a:gs>
                  <a:gs pos="73500">
                    <a:srgbClr val="E6E6E6"/>
                  </a:gs>
                  <a:gs pos="92501">
                    <a:srgbClr val="7D8496"/>
                  </a:gs>
                  <a:gs pos="100000">
                    <a:srgbClr val="E6E6E6"/>
                  </a:gs>
                </a:gsLst>
                <a:lin ang="2700000" scaled="1"/>
              </a:gradFill>
              <a:ln w="9525">
                <a:solidFill>
                  <a:srgbClr val="C0C0C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66577" name="AutoShape 17"/>
              <p:cNvSpPr>
                <a:spLocks noChangeArrowheads="1"/>
              </p:cNvSpPr>
              <p:nvPr/>
            </p:nvSpPr>
            <p:spPr bwMode="gray">
              <a:xfrm>
                <a:off x="3264" y="2736"/>
                <a:ext cx="1350" cy="1168"/>
              </a:xfrm>
              <a:prstGeom prst="hexagon">
                <a:avLst>
                  <a:gd name="adj" fmla="val 28896"/>
                  <a:gd name="vf" fmla="val 115470"/>
                </a:avLst>
              </a:prstGeom>
              <a:gradFill rotWithShape="1">
                <a:gsLst>
                  <a:gs pos="0">
                    <a:srgbClr val="EC941E">
                      <a:gamma/>
                      <a:shade val="46275"/>
                      <a:invGamma/>
                    </a:srgbClr>
                  </a:gs>
                  <a:gs pos="100000">
                    <a:srgbClr val="EC941E"/>
                  </a:gs>
                </a:gsLst>
                <a:lin ang="2700000" scaled="1"/>
              </a:gra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66578" name="Text Box 18"/>
            <p:cNvSpPr txBox="1">
              <a:spLocks noChangeArrowheads="1"/>
            </p:cNvSpPr>
            <p:nvPr/>
          </p:nvSpPr>
          <p:spPr bwMode="gray">
            <a:xfrm>
              <a:off x="3352" y="2108"/>
              <a:ext cx="1400" cy="59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ru-RU" sz="1600" b="1" dirty="0" smtClean="0"/>
                <a:t>для контрольных работ </a:t>
              </a:r>
            </a:p>
            <a:p>
              <a:pPr algn="ctr" eaLnBrk="0" hangingPunct="0"/>
              <a:r>
                <a:rPr lang="ru-RU" sz="1600" b="1" dirty="0" smtClean="0"/>
                <a:t>необходимо заводить</a:t>
              </a:r>
            </a:p>
            <a:p>
              <a:pPr algn="ctr" eaLnBrk="0" hangingPunct="0"/>
              <a:r>
                <a:rPr lang="ru-RU" sz="1600" b="1" dirty="0" smtClean="0"/>
                <a:t> специальные тетради, </a:t>
              </a:r>
            </a:p>
            <a:p>
              <a:pPr algn="ctr" eaLnBrk="0" hangingPunct="0"/>
              <a:r>
                <a:rPr lang="ru-RU" sz="1600" b="1" dirty="0" smtClean="0"/>
                <a:t>которые в течение всего года </a:t>
              </a:r>
            </a:p>
            <a:p>
              <a:pPr algn="ctr" eaLnBrk="0" hangingPunct="0"/>
              <a:r>
                <a:rPr lang="ru-RU" sz="1600" b="1" dirty="0" smtClean="0"/>
                <a:t>хранятся в школе</a:t>
              </a:r>
              <a:endParaRPr lang="en-US" sz="1600" b="1" dirty="0">
                <a:solidFill>
                  <a:srgbClr val="FFFFFF"/>
                </a:solidFill>
              </a:endParaRPr>
            </a:p>
          </p:txBody>
        </p:sp>
        <p:grpSp>
          <p:nvGrpSpPr>
            <p:cNvPr id="66579" name="Group 19"/>
            <p:cNvGrpSpPr>
              <a:grpSpLocks/>
            </p:cNvGrpSpPr>
            <p:nvPr/>
          </p:nvGrpSpPr>
          <p:grpSpPr bwMode="auto">
            <a:xfrm>
              <a:off x="2142" y="2391"/>
              <a:ext cx="1488" cy="1247"/>
              <a:chOff x="3174" y="2656"/>
              <a:chExt cx="1549" cy="1351"/>
            </a:xfrm>
          </p:grpSpPr>
          <p:sp>
            <p:nvSpPr>
              <p:cNvPr id="66580" name="AutoShape 20"/>
              <p:cNvSpPr>
                <a:spLocks noChangeArrowheads="1"/>
              </p:cNvSpPr>
              <p:nvPr/>
            </p:nvSpPr>
            <p:spPr bwMode="gray">
              <a:xfrm>
                <a:off x="3187" y="2679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solidFill>
                <a:srgbClr val="808080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66581" name="AutoShape 21"/>
              <p:cNvSpPr>
                <a:spLocks noChangeArrowheads="1"/>
              </p:cNvSpPr>
              <p:nvPr/>
            </p:nvSpPr>
            <p:spPr bwMode="gray">
              <a:xfrm>
                <a:off x="3174" y="2656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gradFill rotWithShape="1">
                <a:gsLst>
                  <a:gs pos="0">
                    <a:srgbClr val="E6E6E6"/>
                  </a:gs>
                  <a:gs pos="7499">
                    <a:srgbClr val="7D8496"/>
                  </a:gs>
                  <a:gs pos="26500">
                    <a:srgbClr val="E6E6E6"/>
                  </a:gs>
                  <a:gs pos="34000">
                    <a:srgbClr val="7D8496"/>
                  </a:gs>
                  <a:gs pos="46500">
                    <a:srgbClr val="E6E6E6"/>
                  </a:gs>
                  <a:gs pos="50000">
                    <a:srgbClr val="FFFFFF"/>
                  </a:gs>
                  <a:gs pos="53501">
                    <a:srgbClr val="E6E6E6"/>
                  </a:gs>
                  <a:gs pos="66001">
                    <a:srgbClr val="7D8496"/>
                  </a:gs>
                  <a:gs pos="73500">
                    <a:srgbClr val="E6E6E6"/>
                  </a:gs>
                  <a:gs pos="92501">
                    <a:srgbClr val="7D8496"/>
                  </a:gs>
                  <a:gs pos="100000">
                    <a:srgbClr val="E6E6E6"/>
                  </a:gs>
                </a:gsLst>
                <a:lin ang="2700000" scaled="1"/>
              </a:gradFill>
              <a:ln w="9525">
                <a:solidFill>
                  <a:srgbClr val="C0C0C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66582" name="AutoShape 22"/>
              <p:cNvSpPr>
                <a:spLocks noChangeArrowheads="1"/>
              </p:cNvSpPr>
              <p:nvPr/>
            </p:nvSpPr>
            <p:spPr bwMode="gray">
              <a:xfrm>
                <a:off x="3264" y="2736"/>
                <a:ext cx="1350" cy="1168"/>
              </a:xfrm>
              <a:prstGeom prst="hexagon">
                <a:avLst>
                  <a:gd name="adj" fmla="val 28896"/>
                  <a:gd name="vf" fmla="val 115470"/>
                </a:avLst>
              </a:prstGeom>
              <a:gradFill rotWithShape="1">
                <a:gsLst>
                  <a:gs pos="0">
                    <a:srgbClr val="0066CC"/>
                  </a:gs>
                  <a:gs pos="100000">
                    <a:srgbClr val="0066CC">
                      <a:gamma/>
                      <a:shade val="46275"/>
                      <a:invGamma/>
                    </a:srgbClr>
                  </a:gs>
                </a:gsLst>
                <a:lin ang="5400000" scaled="1"/>
              </a:gra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66583" name="Text Box 23"/>
            <p:cNvSpPr txBox="1">
              <a:spLocks noChangeArrowheads="1"/>
            </p:cNvSpPr>
            <p:nvPr/>
          </p:nvSpPr>
          <p:spPr bwMode="gray">
            <a:xfrm>
              <a:off x="2211" y="2618"/>
              <a:ext cx="1466" cy="81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lvl="0" algn="ctr"/>
              <a:r>
                <a:rPr lang="ru-RU" sz="1600" b="1" dirty="0" smtClean="0"/>
                <a:t>Начиная со второго</a:t>
              </a:r>
            </a:p>
            <a:p>
              <a:pPr lvl="0" algn="ctr"/>
              <a:r>
                <a:rPr lang="ru-RU" sz="1600" b="1" dirty="0" smtClean="0"/>
                <a:t> класса </a:t>
              </a:r>
            </a:p>
            <a:p>
              <a:pPr lvl="0" algn="ctr"/>
              <a:r>
                <a:rPr lang="ru-RU" sz="1600" b="1" dirty="0" smtClean="0"/>
                <a:t>обязательно ведение словаря: </a:t>
              </a:r>
            </a:p>
            <a:p>
              <a:pPr lvl="0" algn="ctr"/>
              <a:r>
                <a:rPr lang="ru-RU" sz="1600" b="1" dirty="0" smtClean="0"/>
                <a:t>со 2-го по 6-ой  классы –</a:t>
              </a:r>
            </a:p>
            <a:p>
              <a:pPr lvl="0" algn="ctr"/>
              <a:r>
                <a:rPr lang="ru-RU" sz="1600" b="1" dirty="0" smtClean="0"/>
                <a:t> в тетради на печатной </a:t>
              </a:r>
            </a:p>
            <a:p>
              <a:pPr lvl="0" algn="ctr"/>
              <a:r>
                <a:rPr lang="ru-RU" sz="1600" b="1" dirty="0" smtClean="0"/>
                <a:t>основе или в тетради</a:t>
              </a:r>
            </a:p>
            <a:p>
              <a:pPr lvl="0" algn="ctr"/>
              <a:r>
                <a:rPr lang="ru-RU" sz="1600" b="1" dirty="0" smtClean="0"/>
                <a:t> 48 листов в клетку</a:t>
              </a:r>
            </a:p>
          </p:txBody>
        </p:sp>
      </p:grp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3600" dirty="0" smtClean="0"/>
              <a:t>Словарь </a:t>
            </a:r>
            <a:endParaRPr lang="en-US" sz="2000" dirty="0"/>
          </a:p>
        </p:txBody>
      </p:sp>
      <p:sp>
        <p:nvSpPr>
          <p:cNvPr id="70659" name="AutoShape 3"/>
          <p:cNvSpPr>
            <a:spLocks noChangeArrowheads="1"/>
          </p:cNvSpPr>
          <p:nvPr/>
        </p:nvSpPr>
        <p:spPr bwMode="gray">
          <a:xfrm>
            <a:off x="2916238" y="2925763"/>
            <a:ext cx="504825" cy="576262"/>
          </a:xfrm>
          <a:prstGeom prst="chevron">
            <a:avLst>
              <a:gd name="adj" fmla="val 52514"/>
            </a:avLst>
          </a:prstGeom>
          <a:solidFill>
            <a:schemeClr val="accent1"/>
          </a:solidFill>
          <a:ln w="0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70660" name="AutoShape 4"/>
          <p:cNvSpPr>
            <a:spLocks noChangeArrowheads="1"/>
          </p:cNvSpPr>
          <p:nvPr/>
        </p:nvSpPr>
        <p:spPr bwMode="gray">
          <a:xfrm>
            <a:off x="5651500" y="2925763"/>
            <a:ext cx="504825" cy="576262"/>
          </a:xfrm>
          <a:prstGeom prst="chevron">
            <a:avLst>
              <a:gd name="adj" fmla="val 52514"/>
            </a:avLst>
          </a:prstGeom>
          <a:solidFill>
            <a:schemeClr val="hlink"/>
          </a:solidFill>
          <a:ln w="0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70661" name="Oval 5"/>
          <p:cNvSpPr>
            <a:spLocks noChangeArrowheads="1"/>
          </p:cNvSpPr>
          <p:nvPr/>
        </p:nvSpPr>
        <p:spPr bwMode="gray">
          <a:xfrm>
            <a:off x="6227763" y="2133600"/>
            <a:ext cx="2160587" cy="2160588"/>
          </a:xfrm>
          <a:prstGeom prst="ellipse">
            <a:avLst/>
          </a:prstGeom>
          <a:gradFill rotWithShape="1">
            <a:gsLst>
              <a:gs pos="0">
                <a:schemeClr val="hlink">
                  <a:gamma/>
                  <a:tint val="0"/>
                  <a:invGamma/>
                </a:schemeClr>
              </a:gs>
              <a:gs pos="50000">
                <a:schemeClr val="hlink"/>
              </a:gs>
              <a:gs pos="100000">
                <a:schemeClr val="hlink">
                  <a:gamma/>
                  <a:tint val="0"/>
                  <a:invGamma/>
                </a:schemeClr>
              </a:gs>
            </a:gsLst>
            <a:lin ang="2700000" scaled="1"/>
          </a:gradFill>
          <a:ln w="38100" algn="ctr">
            <a:noFill/>
            <a:round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70662" name="Oval 6"/>
          <p:cNvSpPr>
            <a:spLocks noChangeArrowheads="1"/>
          </p:cNvSpPr>
          <p:nvPr/>
        </p:nvSpPr>
        <p:spPr bwMode="gray">
          <a:xfrm>
            <a:off x="6227763" y="2133600"/>
            <a:ext cx="2160587" cy="2160588"/>
          </a:xfrm>
          <a:prstGeom prst="ellipse">
            <a:avLst/>
          </a:prstGeom>
          <a:gradFill rotWithShape="1">
            <a:gsLst>
              <a:gs pos="0">
                <a:schemeClr val="hlink">
                  <a:alpha val="32001"/>
                </a:schemeClr>
              </a:gs>
              <a:gs pos="100000">
                <a:schemeClr val="hlink">
                  <a:gamma/>
                  <a:shade val="0"/>
                  <a:invGamma/>
                  <a:alpha val="89999"/>
                </a:schemeClr>
              </a:gs>
            </a:gsLst>
            <a:lin ang="2700000" scaled="1"/>
          </a:gradFill>
          <a:ln w="38100" algn="ctr">
            <a:noFill/>
            <a:round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70663" name="Oval 7"/>
          <p:cNvSpPr>
            <a:spLocks noChangeArrowheads="1"/>
          </p:cNvSpPr>
          <p:nvPr/>
        </p:nvSpPr>
        <p:spPr bwMode="gray">
          <a:xfrm>
            <a:off x="6369050" y="2274888"/>
            <a:ext cx="1878013" cy="1878012"/>
          </a:xfrm>
          <a:prstGeom prst="ellipse">
            <a:avLst/>
          </a:prstGeom>
          <a:gradFill rotWithShape="1">
            <a:gsLst>
              <a:gs pos="0">
                <a:schemeClr val="hlink">
                  <a:gamma/>
                  <a:shade val="54118"/>
                  <a:invGamma/>
                </a:schemeClr>
              </a:gs>
              <a:gs pos="50000">
                <a:schemeClr val="hlink"/>
              </a:gs>
              <a:gs pos="100000">
                <a:schemeClr val="hlink">
                  <a:gamma/>
                  <a:shade val="54118"/>
                  <a:invGamma/>
                </a:schemeClr>
              </a:gs>
            </a:gsLst>
            <a:lin ang="18900000" scaled="1"/>
          </a:gradFill>
          <a:ln w="38100" algn="ctr">
            <a:noFill/>
            <a:round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ru-RU"/>
          </a:p>
        </p:txBody>
      </p:sp>
      <p:sp>
        <p:nvSpPr>
          <p:cNvPr id="70664" name="Oval 8"/>
          <p:cNvSpPr>
            <a:spLocks noChangeArrowheads="1"/>
          </p:cNvSpPr>
          <p:nvPr/>
        </p:nvSpPr>
        <p:spPr bwMode="gray">
          <a:xfrm>
            <a:off x="6400800" y="2286000"/>
            <a:ext cx="1878013" cy="1878013"/>
          </a:xfrm>
          <a:prstGeom prst="ellipse">
            <a:avLst/>
          </a:prstGeom>
          <a:gradFill rotWithShape="1">
            <a:gsLst>
              <a:gs pos="0">
                <a:schemeClr val="hlink">
                  <a:gamma/>
                  <a:shade val="63529"/>
                  <a:invGamma/>
                </a:schemeClr>
              </a:gs>
              <a:gs pos="100000">
                <a:schemeClr val="hlink">
                  <a:alpha val="0"/>
                </a:schemeClr>
              </a:gs>
            </a:gsLst>
            <a:lin ang="2700000" scaled="1"/>
          </a:gradFill>
          <a:ln w="38100" algn="ctr">
            <a:noFill/>
            <a:round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ru-RU"/>
          </a:p>
        </p:txBody>
      </p:sp>
      <p:sp>
        <p:nvSpPr>
          <p:cNvPr id="70665" name="Oval 9"/>
          <p:cNvSpPr>
            <a:spLocks noChangeArrowheads="1"/>
          </p:cNvSpPr>
          <p:nvPr/>
        </p:nvSpPr>
        <p:spPr bwMode="gray">
          <a:xfrm>
            <a:off x="6470650" y="2368550"/>
            <a:ext cx="1690688" cy="1690688"/>
          </a:xfrm>
          <a:prstGeom prst="ellipse">
            <a:avLst/>
          </a:prstGeom>
          <a:solidFill>
            <a:srgbClr val="333333"/>
          </a:solidFill>
          <a:ln w="38100" algn="ctr">
            <a:noFill/>
            <a:round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ru-RU"/>
          </a:p>
        </p:txBody>
      </p:sp>
      <p:sp>
        <p:nvSpPr>
          <p:cNvPr id="70666" name="Oval 10"/>
          <p:cNvSpPr>
            <a:spLocks noChangeArrowheads="1"/>
          </p:cNvSpPr>
          <p:nvPr/>
        </p:nvSpPr>
        <p:spPr bwMode="gray">
          <a:xfrm>
            <a:off x="755650" y="2127250"/>
            <a:ext cx="2160588" cy="2160588"/>
          </a:xfrm>
          <a:prstGeom prst="ellipse">
            <a:avLst/>
          </a:prstGeom>
          <a:gradFill rotWithShape="1">
            <a:gsLst>
              <a:gs pos="0">
                <a:schemeClr val="folHlink">
                  <a:gamma/>
                  <a:tint val="0"/>
                  <a:invGamma/>
                </a:schemeClr>
              </a:gs>
              <a:gs pos="50000">
                <a:schemeClr val="folHlink"/>
              </a:gs>
              <a:gs pos="100000">
                <a:schemeClr val="folHlink">
                  <a:gamma/>
                  <a:tint val="0"/>
                  <a:invGamma/>
                </a:schemeClr>
              </a:gs>
            </a:gsLst>
            <a:lin ang="2700000" scaled="1"/>
          </a:gradFill>
          <a:ln w="38100" algn="ctr">
            <a:noFill/>
            <a:round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70667" name="Oval 11"/>
          <p:cNvSpPr>
            <a:spLocks noChangeArrowheads="1"/>
          </p:cNvSpPr>
          <p:nvPr/>
        </p:nvSpPr>
        <p:spPr bwMode="gray">
          <a:xfrm>
            <a:off x="755650" y="2127250"/>
            <a:ext cx="2160588" cy="2160588"/>
          </a:xfrm>
          <a:prstGeom prst="ellipse">
            <a:avLst/>
          </a:prstGeom>
          <a:gradFill rotWithShape="1">
            <a:gsLst>
              <a:gs pos="0">
                <a:schemeClr val="folHlink">
                  <a:alpha val="32001"/>
                </a:schemeClr>
              </a:gs>
              <a:gs pos="100000">
                <a:schemeClr val="folHlink">
                  <a:gamma/>
                  <a:shade val="0"/>
                  <a:invGamma/>
                  <a:alpha val="89999"/>
                </a:schemeClr>
              </a:gs>
            </a:gsLst>
            <a:lin ang="2700000" scaled="1"/>
          </a:gradFill>
          <a:ln w="38100" algn="ctr">
            <a:noFill/>
            <a:round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70668" name="Oval 12"/>
          <p:cNvSpPr>
            <a:spLocks noChangeArrowheads="1"/>
          </p:cNvSpPr>
          <p:nvPr/>
        </p:nvSpPr>
        <p:spPr bwMode="gray">
          <a:xfrm>
            <a:off x="896938" y="2268538"/>
            <a:ext cx="1878012" cy="1878012"/>
          </a:xfrm>
          <a:prstGeom prst="ellipse">
            <a:avLst/>
          </a:prstGeom>
          <a:gradFill rotWithShape="1">
            <a:gsLst>
              <a:gs pos="0">
                <a:schemeClr val="folHlink">
                  <a:gamma/>
                  <a:shade val="54118"/>
                  <a:invGamma/>
                </a:schemeClr>
              </a:gs>
              <a:gs pos="50000">
                <a:schemeClr val="folHlink"/>
              </a:gs>
              <a:gs pos="100000">
                <a:schemeClr val="folHlink">
                  <a:gamma/>
                  <a:shade val="54118"/>
                  <a:invGamma/>
                </a:schemeClr>
              </a:gs>
            </a:gsLst>
            <a:lin ang="18900000" scaled="1"/>
          </a:gradFill>
          <a:ln w="38100" algn="ctr">
            <a:noFill/>
            <a:round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ru-RU"/>
          </a:p>
        </p:txBody>
      </p:sp>
      <p:sp>
        <p:nvSpPr>
          <p:cNvPr id="70669" name="Oval 13"/>
          <p:cNvSpPr>
            <a:spLocks noChangeArrowheads="1"/>
          </p:cNvSpPr>
          <p:nvPr/>
        </p:nvSpPr>
        <p:spPr bwMode="gray">
          <a:xfrm>
            <a:off x="898525" y="2271713"/>
            <a:ext cx="1878013" cy="1878012"/>
          </a:xfrm>
          <a:prstGeom prst="ellipse">
            <a:avLst/>
          </a:prstGeom>
          <a:gradFill rotWithShape="1">
            <a:gsLst>
              <a:gs pos="0">
                <a:schemeClr val="folHlink">
                  <a:gamma/>
                  <a:shade val="63529"/>
                  <a:invGamma/>
                </a:schemeClr>
              </a:gs>
              <a:gs pos="100000">
                <a:schemeClr val="folHlink">
                  <a:alpha val="0"/>
                </a:schemeClr>
              </a:gs>
            </a:gsLst>
            <a:lin ang="2700000" scaled="1"/>
          </a:gradFill>
          <a:ln w="38100" algn="ctr">
            <a:noFill/>
            <a:round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ru-RU"/>
          </a:p>
        </p:txBody>
      </p:sp>
      <p:sp>
        <p:nvSpPr>
          <p:cNvPr id="70670" name="Oval 14"/>
          <p:cNvSpPr>
            <a:spLocks noChangeArrowheads="1"/>
          </p:cNvSpPr>
          <p:nvPr/>
        </p:nvSpPr>
        <p:spPr bwMode="gray">
          <a:xfrm>
            <a:off x="990600" y="2362200"/>
            <a:ext cx="1690688" cy="1690688"/>
          </a:xfrm>
          <a:prstGeom prst="ellipse">
            <a:avLst/>
          </a:prstGeom>
          <a:solidFill>
            <a:srgbClr val="333333"/>
          </a:solidFill>
          <a:ln w="38100" algn="ctr">
            <a:noFill/>
            <a:round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ru-RU"/>
          </a:p>
        </p:txBody>
      </p:sp>
      <p:grpSp>
        <p:nvGrpSpPr>
          <p:cNvPr id="70671" name="Group 15"/>
          <p:cNvGrpSpPr>
            <a:grpSpLocks/>
          </p:cNvGrpSpPr>
          <p:nvPr/>
        </p:nvGrpSpPr>
        <p:grpSpPr bwMode="auto">
          <a:xfrm>
            <a:off x="1017588" y="2387600"/>
            <a:ext cx="1636712" cy="1636713"/>
            <a:chOff x="4166" y="1706"/>
            <a:chExt cx="1252" cy="1252"/>
          </a:xfrm>
        </p:grpSpPr>
        <p:sp>
          <p:nvSpPr>
            <p:cNvPr id="70672" name="Oval 16"/>
            <p:cNvSpPr>
              <a:spLocks noChangeArrowheads="1"/>
            </p:cNvSpPr>
            <p:nvPr/>
          </p:nvSpPr>
          <p:spPr bwMode="gray">
            <a:xfrm>
              <a:off x="4166" y="1706"/>
              <a:ext cx="1252" cy="1252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gamma/>
                    <a:shade val="46275"/>
                    <a:invGamma/>
                  </a:srgbClr>
                </a:gs>
                <a:gs pos="100000">
                  <a:srgbClr val="D6E1E2"/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vert="eaVert" wrap="none" anchor="ctr"/>
            <a:lstStyle/>
            <a:p>
              <a:endParaRPr lang="ru-RU"/>
            </a:p>
          </p:txBody>
        </p:sp>
        <p:sp>
          <p:nvSpPr>
            <p:cNvPr id="70673" name="Oval 17"/>
            <p:cNvSpPr>
              <a:spLocks noChangeArrowheads="1"/>
            </p:cNvSpPr>
            <p:nvPr/>
          </p:nvSpPr>
          <p:spPr bwMode="gray">
            <a:xfrm>
              <a:off x="4182" y="1713"/>
              <a:ext cx="1222" cy="1221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alpha val="0"/>
                  </a:srgbClr>
                </a:gs>
                <a:gs pos="100000">
                  <a:srgbClr val="D6E1E2">
                    <a:gamma/>
                    <a:tint val="34902"/>
                    <a:invGamma/>
                  </a:srgb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vert="eaVert" wrap="none" anchor="ctr"/>
            <a:lstStyle/>
            <a:p>
              <a:endParaRPr lang="ru-RU"/>
            </a:p>
          </p:txBody>
        </p:sp>
        <p:sp>
          <p:nvSpPr>
            <p:cNvPr id="70674" name="Oval 18"/>
            <p:cNvSpPr>
              <a:spLocks noChangeArrowheads="1"/>
            </p:cNvSpPr>
            <p:nvPr/>
          </p:nvSpPr>
          <p:spPr bwMode="gray">
            <a:xfrm>
              <a:off x="4195" y="1725"/>
              <a:ext cx="1162" cy="1141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gamma/>
                    <a:shade val="79216"/>
                    <a:invGamma/>
                  </a:srgbClr>
                </a:gs>
                <a:gs pos="100000">
                  <a:srgbClr val="D6E1E2">
                    <a:alpha val="48000"/>
                  </a:srgb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vert="eaVert" wrap="none" anchor="ctr"/>
            <a:lstStyle/>
            <a:p>
              <a:endParaRPr lang="ru-RU"/>
            </a:p>
          </p:txBody>
        </p:sp>
        <p:sp>
          <p:nvSpPr>
            <p:cNvPr id="70675" name="Oval 19"/>
            <p:cNvSpPr>
              <a:spLocks noChangeArrowheads="1"/>
            </p:cNvSpPr>
            <p:nvPr/>
          </p:nvSpPr>
          <p:spPr bwMode="gray">
            <a:xfrm>
              <a:off x="4263" y="1757"/>
              <a:ext cx="1033" cy="926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gamma/>
                    <a:tint val="0"/>
                    <a:invGamma/>
                  </a:srgbClr>
                </a:gs>
                <a:gs pos="100000">
                  <a:srgbClr val="D6E1E2">
                    <a:alpha val="38000"/>
                  </a:srgb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vert="eaVert" wrap="none" anchor="ctr"/>
            <a:lstStyle/>
            <a:p>
              <a:endParaRPr lang="ru-RU"/>
            </a:p>
          </p:txBody>
        </p:sp>
      </p:grpSp>
      <p:sp>
        <p:nvSpPr>
          <p:cNvPr id="70676" name="Oval 20"/>
          <p:cNvSpPr>
            <a:spLocks noChangeArrowheads="1"/>
          </p:cNvSpPr>
          <p:nvPr/>
        </p:nvSpPr>
        <p:spPr bwMode="gray">
          <a:xfrm>
            <a:off x="3492500" y="2133600"/>
            <a:ext cx="2160588" cy="2160588"/>
          </a:xfrm>
          <a:prstGeom prst="ellipse">
            <a:avLst/>
          </a:prstGeom>
          <a:gradFill rotWithShape="1">
            <a:gsLst>
              <a:gs pos="0">
                <a:schemeClr val="accent1">
                  <a:gamma/>
                  <a:tint val="0"/>
                  <a:invGamma/>
                </a:schemeClr>
              </a:gs>
              <a:gs pos="50000">
                <a:schemeClr val="accent1"/>
              </a:gs>
              <a:gs pos="100000">
                <a:schemeClr val="accent1">
                  <a:gamma/>
                  <a:tint val="0"/>
                  <a:invGamma/>
                </a:schemeClr>
              </a:gs>
            </a:gsLst>
            <a:lin ang="2700000" scaled="1"/>
          </a:gradFill>
          <a:ln w="38100" algn="ctr">
            <a:noFill/>
            <a:round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70677" name="Oval 21"/>
          <p:cNvSpPr>
            <a:spLocks noChangeArrowheads="1"/>
          </p:cNvSpPr>
          <p:nvPr/>
        </p:nvSpPr>
        <p:spPr bwMode="gray">
          <a:xfrm>
            <a:off x="3492500" y="2133600"/>
            <a:ext cx="2160588" cy="2160588"/>
          </a:xfrm>
          <a:prstGeom prst="ellipse">
            <a:avLst/>
          </a:prstGeom>
          <a:gradFill rotWithShape="1">
            <a:gsLst>
              <a:gs pos="0">
                <a:schemeClr val="accent1">
                  <a:alpha val="32001"/>
                </a:schemeClr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2700000" scaled="1"/>
          </a:gradFill>
          <a:ln w="38100" algn="ctr">
            <a:noFill/>
            <a:round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70678" name="Oval 22"/>
          <p:cNvSpPr>
            <a:spLocks noChangeArrowheads="1"/>
          </p:cNvSpPr>
          <p:nvPr/>
        </p:nvSpPr>
        <p:spPr bwMode="gray">
          <a:xfrm>
            <a:off x="3633788" y="2274888"/>
            <a:ext cx="1878012" cy="1878012"/>
          </a:xfrm>
          <a:prstGeom prst="ellipse">
            <a:avLst/>
          </a:prstGeom>
          <a:gradFill rotWithShape="1">
            <a:gsLst>
              <a:gs pos="0">
                <a:schemeClr val="accent1">
                  <a:gamma/>
                  <a:shade val="54118"/>
                  <a:invGamma/>
                </a:schemeClr>
              </a:gs>
              <a:gs pos="50000">
                <a:schemeClr val="accent1"/>
              </a:gs>
              <a:gs pos="100000">
                <a:schemeClr val="accent1">
                  <a:gamma/>
                  <a:shade val="54118"/>
                  <a:invGamma/>
                </a:schemeClr>
              </a:gs>
            </a:gsLst>
            <a:lin ang="18900000" scaled="1"/>
          </a:gradFill>
          <a:ln w="38100" algn="ctr">
            <a:noFill/>
            <a:round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ru-RU"/>
          </a:p>
        </p:txBody>
      </p:sp>
      <p:sp>
        <p:nvSpPr>
          <p:cNvPr id="70679" name="Oval 23"/>
          <p:cNvSpPr>
            <a:spLocks noChangeArrowheads="1"/>
          </p:cNvSpPr>
          <p:nvPr/>
        </p:nvSpPr>
        <p:spPr bwMode="gray">
          <a:xfrm>
            <a:off x="3635375" y="2278063"/>
            <a:ext cx="1878013" cy="1878012"/>
          </a:xfrm>
          <a:prstGeom prst="ellipse">
            <a:avLst/>
          </a:prstGeom>
          <a:gradFill rotWithShape="1">
            <a:gsLst>
              <a:gs pos="0">
                <a:schemeClr val="accent1">
                  <a:gamma/>
                  <a:shade val="63529"/>
                  <a:invGamma/>
                </a:schemeClr>
              </a:gs>
              <a:gs pos="100000">
                <a:schemeClr val="accent1">
                  <a:alpha val="0"/>
                </a:schemeClr>
              </a:gs>
            </a:gsLst>
            <a:lin ang="2700000" scaled="1"/>
          </a:gradFill>
          <a:ln w="38100" algn="ctr">
            <a:noFill/>
            <a:round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ru-RU"/>
          </a:p>
        </p:txBody>
      </p:sp>
      <p:sp>
        <p:nvSpPr>
          <p:cNvPr id="70680" name="Oval 24"/>
          <p:cNvSpPr>
            <a:spLocks noChangeArrowheads="1"/>
          </p:cNvSpPr>
          <p:nvPr/>
        </p:nvSpPr>
        <p:spPr bwMode="gray">
          <a:xfrm>
            <a:off x="3727450" y="2368550"/>
            <a:ext cx="1690688" cy="1690688"/>
          </a:xfrm>
          <a:prstGeom prst="ellipse">
            <a:avLst/>
          </a:prstGeom>
          <a:solidFill>
            <a:srgbClr val="333333"/>
          </a:solidFill>
          <a:ln w="38100" algn="ctr">
            <a:noFill/>
            <a:round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ru-RU"/>
          </a:p>
        </p:txBody>
      </p:sp>
      <p:grpSp>
        <p:nvGrpSpPr>
          <p:cNvPr id="70681" name="Group 25"/>
          <p:cNvGrpSpPr>
            <a:grpSpLocks/>
          </p:cNvGrpSpPr>
          <p:nvPr/>
        </p:nvGrpSpPr>
        <p:grpSpPr bwMode="auto">
          <a:xfrm>
            <a:off x="3754438" y="2387600"/>
            <a:ext cx="1636712" cy="1636713"/>
            <a:chOff x="4166" y="1706"/>
            <a:chExt cx="1252" cy="1252"/>
          </a:xfrm>
        </p:grpSpPr>
        <p:sp>
          <p:nvSpPr>
            <p:cNvPr id="70682" name="Oval 26"/>
            <p:cNvSpPr>
              <a:spLocks noChangeArrowheads="1"/>
            </p:cNvSpPr>
            <p:nvPr/>
          </p:nvSpPr>
          <p:spPr bwMode="gray">
            <a:xfrm>
              <a:off x="4166" y="1706"/>
              <a:ext cx="1252" cy="1252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gamma/>
                    <a:shade val="46275"/>
                    <a:invGamma/>
                  </a:srgbClr>
                </a:gs>
                <a:gs pos="100000">
                  <a:srgbClr val="D6E1E2"/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vert="eaVert" wrap="none" anchor="ctr"/>
            <a:lstStyle/>
            <a:p>
              <a:endParaRPr lang="ru-RU"/>
            </a:p>
          </p:txBody>
        </p:sp>
        <p:sp>
          <p:nvSpPr>
            <p:cNvPr id="70683" name="Oval 27"/>
            <p:cNvSpPr>
              <a:spLocks noChangeArrowheads="1"/>
            </p:cNvSpPr>
            <p:nvPr/>
          </p:nvSpPr>
          <p:spPr bwMode="gray">
            <a:xfrm>
              <a:off x="4182" y="1713"/>
              <a:ext cx="1222" cy="1221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alpha val="0"/>
                  </a:srgbClr>
                </a:gs>
                <a:gs pos="100000">
                  <a:srgbClr val="D6E1E2">
                    <a:gamma/>
                    <a:tint val="34902"/>
                    <a:invGamma/>
                  </a:srgb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vert="eaVert" wrap="none" anchor="ctr"/>
            <a:lstStyle/>
            <a:p>
              <a:endParaRPr lang="ru-RU"/>
            </a:p>
          </p:txBody>
        </p:sp>
        <p:sp>
          <p:nvSpPr>
            <p:cNvPr id="70684" name="Oval 28"/>
            <p:cNvSpPr>
              <a:spLocks noChangeArrowheads="1"/>
            </p:cNvSpPr>
            <p:nvPr/>
          </p:nvSpPr>
          <p:spPr bwMode="gray">
            <a:xfrm>
              <a:off x="4195" y="1725"/>
              <a:ext cx="1162" cy="1141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gamma/>
                    <a:shade val="79216"/>
                    <a:invGamma/>
                  </a:srgbClr>
                </a:gs>
                <a:gs pos="100000">
                  <a:srgbClr val="D6E1E2">
                    <a:alpha val="48000"/>
                  </a:srgb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vert="eaVert" wrap="none" anchor="ctr"/>
            <a:lstStyle/>
            <a:p>
              <a:endParaRPr lang="ru-RU"/>
            </a:p>
          </p:txBody>
        </p:sp>
        <p:sp>
          <p:nvSpPr>
            <p:cNvPr id="70685" name="Oval 29"/>
            <p:cNvSpPr>
              <a:spLocks noChangeArrowheads="1"/>
            </p:cNvSpPr>
            <p:nvPr/>
          </p:nvSpPr>
          <p:spPr bwMode="gray">
            <a:xfrm>
              <a:off x="4263" y="1757"/>
              <a:ext cx="1033" cy="926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gamma/>
                    <a:tint val="0"/>
                    <a:invGamma/>
                  </a:srgbClr>
                </a:gs>
                <a:gs pos="100000">
                  <a:srgbClr val="D6E1E2">
                    <a:alpha val="38000"/>
                  </a:srgb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vert="eaVert" wrap="none" anchor="ctr"/>
            <a:lstStyle/>
            <a:p>
              <a:endParaRPr lang="ru-RU"/>
            </a:p>
          </p:txBody>
        </p:sp>
      </p:grpSp>
      <p:grpSp>
        <p:nvGrpSpPr>
          <p:cNvPr id="70686" name="Group 30"/>
          <p:cNvGrpSpPr>
            <a:grpSpLocks/>
          </p:cNvGrpSpPr>
          <p:nvPr/>
        </p:nvGrpSpPr>
        <p:grpSpPr bwMode="auto">
          <a:xfrm>
            <a:off x="6500813" y="2387600"/>
            <a:ext cx="1636712" cy="1636713"/>
            <a:chOff x="4166" y="1706"/>
            <a:chExt cx="1252" cy="1252"/>
          </a:xfrm>
        </p:grpSpPr>
        <p:sp>
          <p:nvSpPr>
            <p:cNvPr id="70687" name="Oval 31"/>
            <p:cNvSpPr>
              <a:spLocks noChangeArrowheads="1"/>
            </p:cNvSpPr>
            <p:nvPr/>
          </p:nvSpPr>
          <p:spPr bwMode="gray">
            <a:xfrm>
              <a:off x="4166" y="1706"/>
              <a:ext cx="1252" cy="1252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gamma/>
                    <a:shade val="46275"/>
                    <a:invGamma/>
                  </a:srgbClr>
                </a:gs>
                <a:gs pos="100000">
                  <a:srgbClr val="D6E1E2"/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vert="eaVert" wrap="none" anchor="ctr"/>
            <a:lstStyle/>
            <a:p>
              <a:endParaRPr lang="ru-RU"/>
            </a:p>
          </p:txBody>
        </p:sp>
        <p:sp>
          <p:nvSpPr>
            <p:cNvPr id="70688" name="Oval 32"/>
            <p:cNvSpPr>
              <a:spLocks noChangeArrowheads="1"/>
            </p:cNvSpPr>
            <p:nvPr/>
          </p:nvSpPr>
          <p:spPr bwMode="gray">
            <a:xfrm>
              <a:off x="4182" y="1713"/>
              <a:ext cx="1222" cy="1221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alpha val="0"/>
                  </a:srgbClr>
                </a:gs>
                <a:gs pos="100000">
                  <a:srgbClr val="D6E1E2">
                    <a:gamma/>
                    <a:tint val="34902"/>
                    <a:invGamma/>
                  </a:srgb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vert="eaVert" wrap="none" anchor="ctr"/>
            <a:lstStyle/>
            <a:p>
              <a:endParaRPr lang="ru-RU"/>
            </a:p>
          </p:txBody>
        </p:sp>
        <p:sp>
          <p:nvSpPr>
            <p:cNvPr id="70689" name="Oval 33"/>
            <p:cNvSpPr>
              <a:spLocks noChangeArrowheads="1"/>
            </p:cNvSpPr>
            <p:nvPr/>
          </p:nvSpPr>
          <p:spPr bwMode="gray">
            <a:xfrm>
              <a:off x="4195" y="1725"/>
              <a:ext cx="1162" cy="1141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gamma/>
                    <a:shade val="79216"/>
                    <a:invGamma/>
                  </a:srgbClr>
                </a:gs>
                <a:gs pos="100000">
                  <a:srgbClr val="D6E1E2">
                    <a:alpha val="48000"/>
                  </a:srgb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vert="eaVert" wrap="none" anchor="ctr"/>
            <a:lstStyle/>
            <a:p>
              <a:endParaRPr lang="ru-RU"/>
            </a:p>
          </p:txBody>
        </p:sp>
        <p:sp>
          <p:nvSpPr>
            <p:cNvPr id="70690" name="Oval 34"/>
            <p:cNvSpPr>
              <a:spLocks noChangeArrowheads="1"/>
            </p:cNvSpPr>
            <p:nvPr/>
          </p:nvSpPr>
          <p:spPr bwMode="gray">
            <a:xfrm>
              <a:off x="4263" y="1757"/>
              <a:ext cx="1033" cy="926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gamma/>
                    <a:tint val="0"/>
                    <a:invGamma/>
                  </a:srgbClr>
                </a:gs>
                <a:gs pos="100000">
                  <a:srgbClr val="D6E1E2">
                    <a:alpha val="38000"/>
                  </a:srgb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vert="eaVert" wrap="none" anchor="ctr"/>
            <a:lstStyle/>
            <a:p>
              <a:endParaRPr lang="ru-RU"/>
            </a:p>
          </p:txBody>
        </p:sp>
      </p:grpSp>
      <p:sp>
        <p:nvSpPr>
          <p:cNvPr id="70694" name="Text Box 38"/>
          <p:cNvSpPr txBox="1">
            <a:spLocks noChangeArrowheads="1"/>
          </p:cNvSpPr>
          <p:nvPr/>
        </p:nvSpPr>
        <p:spPr bwMode="gray">
          <a:xfrm>
            <a:off x="1214414" y="2786058"/>
            <a:ext cx="1284326" cy="83099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eaLnBrk="0" hangingPunct="0"/>
            <a:r>
              <a:rPr lang="ru-RU" sz="2400" b="1" dirty="0" smtClean="0">
                <a:solidFill>
                  <a:schemeClr val="bg1"/>
                </a:solidFill>
              </a:rPr>
              <a:t>Запись</a:t>
            </a:r>
          </a:p>
          <a:p>
            <a:pPr algn="ctr" eaLnBrk="0" hangingPunct="0"/>
            <a:r>
              <a:rPr lang="ru-RU" sz="2400" b="1" dirty="0" smtClean="0">
                <a:solidFill>
                  <a:schemeClr val="bg1"/>
                </a:solidFill>
              </a:rPr>
              <a:t> слова</a:t>
            </a:r>
            <a:endParaRPr lang="en-US" sz="2400" b="1" dirty="0">
              <a:solidFill>
                <a:schemeClr val="bg1"/>
              </a:solidFill>
            </a:endParaRPr>
          </a:p>
        </p:txBody>
      </p:sp>
      <p:sp>
        <p:nvSpPr>
          <p:cNvPr id="70695" name="Text Box 39"/>
          <p:cNvSpPr txBox="1">
            <a:spLocks noChangeArrowheads="1"/>
          </p:cNvSpPr>
          <p:nvPr/>
        </p:nvSpPr>
        <p:spPr bwMode="gray">
          <a:xfrm>
            <a:off x="3428992" y="2857496"/>
            <a:ext cx="2180725" cy="83099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eaLnBrk="0" hangingPunct="0"/>
            <a:r>
              <a:rPr lang="ru-RU" sz="2400" dirty="0" smtClean="0">
                <a:solidFill>
                  <a:schemeClr val="bg1"/>
                </a:solidFill>
              </a:rPr>
              <a:t>Транскрипция</a:t>
            </a:r>
          </a:p>
          <a:p>
            <a:pPr algn="ctr" eaLnBrk="0" hangingPunct="0"/>
            <a:r>
              <a:rPr lang="ru-RU" sz="2400" dirty="0" smtClean="0">
                <a:solidFill>
                  <a:schemeClr val="bg1"/>
                </a:solidFill>
              </a:rPr>
              <a:t> слова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70696" name="Text Box 40"/>
          <p:cNvSpPr txBox="1">
            <a:spLocks noChangeArrowheads="1"/>
          </p:cNvSpPr>
          <p:nvPr/>
        </p:nvSpPr>
        <p:spPr bwMode="gray">
          <a:xfrm>
            <a:off x="6572264" y="2928934"/>
            <a:ext cx="1424813" cy="83099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eaLnBrk="0" hangingPunct="0"/>
            <a:r>
              <a:rPr lang="ru-RU" sz="2400" dirty="0" smtClean="0">
                <a:solidFill>
                  <a:schemeClr val="bg1"/>
                </a:solidFill>
              </a:rPr>
              <a:t>Перевод</a:t>
            </a:r>
          </a:p>
          <a:p>
            <a:pPr algn="ctr" eaLnBrk="0" hangingPunct="0"/>
            <a:r>
              <a:rPr lang="ru-RU" sz="2400" dirty="0" smtClean="0">
                <a:solidFill>
                  <a:schemeClr val="bg1"/>
                </a:solidFill>
              </a:rPr>
              <a:t> слова</a:t>
            </a:r>
            <a:endParaRPr lang="en-US" sz="2400" dirty="0">
              <a:solidFill>
                <a:schemeClr val="bg1"/>
              </a:solidFill>
            </a:endParaRPr>
          </a:p>
        </p:txBody>
      </p:sp>
      <p:grpSp>
        <p:nvGrpSpPr>
          <p:cNvPr id="41" name="Group 3"/>
          <p:cNvGrpSpPr>
            <a:grpSpLocks/>
          </p:cNvGrpSpPr>
          <p:nvPr/>
        </p:nvGrpSpPr>
        <p:grpSpPr bwMode="auto">
          <a:xfrm>
            <a:off x="3286116" y="4610104"/>
            <a:ext cx="2928958" cy="2247896"/>
            <a:chOff x="1872" y="1824"/>
            <a:chExt cx="2014" cy="1821"/>
          </a:xfrm>
        </p:grpSpPr>
        <p:sp>
          <p:nvSpPr>
            <p:cNvPr id="42" name="AutoShape 4"/>
            <p:cNvSpPr>
              <a:spLocks noChangeArrowheads="1"/>
            </p:cNvSpPr>
            <p:nvPr/>
          </p:nvSpPr>
          <p:spPr bwMode="gray">
            <a:xfrm rot="16200000" flipH="1">
              <a:off x="1820" y="2528"/>
              <a:ext cx="309" cy="206"/>
            </a:xfrm>
            <a:prstGeom prst="upArrow">
              <a:avLst>
                <a:gd name="adj1" fmla="val 51676"/>
                <a:gd name="adj2" fmla="val 100000"/>
              </a:avLst>
            </a:prstGeom>
            <a:gradFill rotWithShape="1">
              <a:gsLst>
                <a:gs pos="0">
                  <a:schemeClr val="tx2"/>
                </a:gs>
                <a:gs pos="100000">
                  <a:schemeClr val="tx2">
                    <a:gamma/>
                    <a:tint val="39216"/>
                    <a:invGamma/>
                  </a:schemeClr>
                </a:gs>
              </a:gsLst>
              <a:lin ang="0" scaled="1"/>
            </a:gradFill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3" name="AutoShape 5"/>
            <p:cNvSpPr>
              <a:spLocks noChangeArrowheads="1"/>
            </p:cNvSpPr>
            <p:nvPr/>
          </p:nvSpPr>
          <p:spPr bwMode="gray">
            <a:xfrm rot="5400000" flipH="1">
              <a:off x="3628" y="2494"/>
              <a:ext cx="309" cy="206"/>
            </a:xfrm>
            <a:prstGeom prst="upArrow">
              <a:avLst>
                <a:gd name="adj1" fmla="val 51676"/>
                <a:gd name="adj2" fmla="val 100000"/>
              </a:avLst>
            </a:prstGeom>
            <a:gradFill rotWithShape="1">
              <a:gsLst>
                <a:gs pos="0">
                  <a:schemeClr val="tx2"/>
                </a:gs>
                <a:gs pos="100000">
                  <a:schemeClr val="tx2">
                    <a:gamma/>
                    <a:tint val="39216"/>
                    <a:invGamma/>
                  </a:schemeClr>
                </a:gs>
              </a:gsLst>
              <a:lin ang="0" scaled="1"/>
            </a:gradFill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4" name="AutoShape 6"/>
            <p:cNvSpPr>
              <a:spLocks noChangeArrowheads="1"/>
            </p:cNvSpPr>
            <p:nvPr/>
          </p:nvSpPr>
          <p:spPr bwMode="gray">
            <a:xfrm rot="10800000" flipH="1">
              <a:off x="2725" y="3439"/>
              <a:ext cx="308" cy="206"/>
            </a:xfrm>
            <a:prstGeom prst="upArrow">
              <a:avLst>
                <a:gd name="adj1" fmla="val 51676"/>
                <a:gd name="adj2" fmla="val 100000"/>
              </a:avLst>
            </a:prstGeom>
            <a:gradFill rotWithShape="1">
              <a:gsLst>
                <a:gs pos="0">
                  <a:schemeClr val="tx2"/>
                </a:gs>
                <a:gs pos="100000">
                  <a:schemeClr val="tx2">
                    <a:gamma/>
                    <a:tint val="39216"/>
                    <a:invGamma/>
                  </a:schemeClr>
                </a:gs>
              </a:gsLst>
              <a:lin ang="0" scaled="1"/>
            </a:gradFill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5" name="Oval 7"/>
            <p:cNvSpPr>
              <a:spLocks noChangeArrowheads="1"/>
            </p:cNvSpPr>
            <p:nvPr/>
          </p:nvSpPr>
          <p:spPr bwMode="gray">
            <a:xfrm>
              <a:off x="2078" y="1824"/>
              <a:ext cx="1615" cy="1615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57150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6" name="Oval 8"/>
            <p:cNvSpPr>
              <a:spLocks noChangeArrowheads="1"/>
            </p:cNvSpPr>
            <p:nvPr/>
          </p:nvSpPr>
          <p:spPr bwMode="gray">
            <a:xfrm>
              <a:off x="2170" y="1915"/>
              <a:ext cx="1430" cy="1430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63529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63529"/>
                    <a:invGamma/>
                  </a:srgbClr>
                </a:gs>
              </a:gsLst>
              <a:lin ang="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7" name="Oval 9"/>
            <p:cNvSpPr>
              <a:spLocks noChangeArrowheads="1"/>
            </p:cNvSpPr>
            <p:nvPr/>
          </p:nvSpPr>
          <p:spPr bwMode="gray">
            <a:xfrm>
              <a:off x="2254" y="2000"/>
              <a:ext cx="1262" cy="1264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0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48" name="Oval 10"/>
            <p:cNvSpPr>
              <a:spLocks noChangeArrowheads="1"/>
            </p:cNvSpPr>
            <p:nvPr/>
          </p:nvSpPr>
          <p:spPr bwMode="gray">
            <a:xfrm>
              <a:off x="2254" y="2000"/>
              <a:ext cx="1262" cy="1264"/>
            </a:xfrm>
            <a:prstGeom prst="ellipse">
              <a:avLst/>
            </a:prstGeom>
            <a:gradFill rotWithShape="1">
              <a:gsLst>
                <a:gs pos="0">
                  <a:srgbClr val="FFCC00">
                    <a:gamma/>
                    <a:shade val="0"/>
                    <a:invGamma/>
                  </a:srgbClr>
                </a:gs>
                <a:gs pos="100000">
                  <a:srgbClr val="FFCC00"/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49" name="Oval 11"/>
            <p:cNvSpPr>
              <a:spLocks noChangeArrowheads="1"/>
            </p:cNvSpPr>
            <p:nvPr/>
          </p:nvSpPr>
          <p:spPr bwMode="gray">
            <a:xfrm>
              <a:off x="2337" y="2083"/>
              <a:ext cx="1096" cy="1098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54118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  <p:sp>
          <p:nvSpPr>
            <p:cNvPr id="50" name="Oval 12"/>
            <p:cNvSpPr>
              <a:spLocks noChangeArrowheads="1"/>
            </p:cNvSpPr>
            <p:nvPr/>
          </p:nvSpPr>
          <p:spPr bwMode="gray">
            <a:xfrm>
              <a:off x="2337" y="2083"/>
              <a:ext cx="1096" cy="1098"/>
            </a:xfrm>
            <a:prstGeom prst="ellipse">
              <a:avLst/>
            </a:prstGeom>
            <a:gradFill rotWithShape="1">
              <a:gsLst>
                <a:gs pos="0">
                  <a:srgbClr val="FFCC00"/>
                </a:gs>
                <a:gs pos="100000">
                  <a:srgbClr val="FFCC00">
                    <a:gamma/>
                    <a:shade val="48627"/>
                    <a:invGamma/>
                  </a:srgbClr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</p:grpSp>
      <p:sp>
        <p:nvSpPr>
          <p:cNvPr id="51" name="Text Box 19"/>
          <p:cNvSpPr txBox="1">
            <a:spLocks noChangeArrowheads="1"/>
          </p:cNvSpPr>
          <p:nvPr/>
        </p:nvSpPr>
        <p:spPr bwMode="gray">
          <a:xfrm>
            <a:off x="3857620" y="5072074"/>
            <a:ext cx="2071702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2400" b="1" dirty="0" smtClean="0"/>
              <a:t>Языковой</a:t>
            </a:r>
          </a:p>
          <a:p>
            <a:pPr algn="ctr" eaLnBrk="0" hangingPunct="0"/>
            <a:r>
              <a:rPr lang="ru-RU" sz="2400" b="1" dirty="0" smtClean="0"/>
              <a:t>портфель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381000"/>
            <a:ext cx="7572396" cy="563563"/>
          </a:xfrm>
        </p:spPr>
        <p:txBody>
          <a:bodyPr/>
          <a:lstStyle/>
          <a:p>
            <a:pPr algn="ctr"/>
            <a:r>
              <a:rPr lang="ru-RU" dirty="0" smtClean="0"/>
              <a:t>Требования к ведению тетрадей</a:t>
            </a:r>
            <a:endParaRPr lang="en-US" sz="1800" dirty="0"/>
          </a:p>
        </p:txBody>
      </p:sp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357158" y="1905000"/>
            <a:ext cx="8358246" cy="1347788"/>
            <a:chOff x="1104" y="1200"/>
            <a:chExt cx="3504" cy="849"/>
          </a:xfrm>
        </p:grpSpPr>
        <p:sp>
          <p:nvSpPr>
            <p:cNvPr id="63492" name="AutoShape 4"/>
            <p:cNvSpPr>
              <a:spLocks noChangeArrowheads="1"/>
            </p:cNvSpPr>
            <p:nvPr/>
          </p:nvSpPr>
          <p:spPr bwMode="gray">
            <a:xfrm>
              <a:off x="1104" y="1200"/>
              <a:ext cx="3504" cy="823"/>
            </a:xfrm>
            <a:prstGeom prst="roundRect">
              <a:avLst>
                <a:gd name="adj" fmla="val 10889"/>
              </a:avLst>
            </a:prstGeom>
            <a:gradFill rotWithShape="1">
              <a:gsLst>
                <a:gs pos="0">
                  <a:srgbClr val="DDDDDD">
                    <a:gamma/>
                    <a:tint val="51373"/>
                    <a:invGamma/>
                  </a:srgbClr>
                </a:gs>
                <a:gs pos="100000">
                  <a:srgbClr val="DDDDDD"/>
                </a:gs>
              </a:gsLst>
              <a:lin ang="2700000" scaled="1"/>
            </a:gradFill>
            <a:ln w="38100">
              <a:solidFill>
                <a:srgbClr val="FFFFFF"/>
              </a:solidFill>
              <a:round/>
              <a:headEnd/>
              <a:tailEnd/>
            </a:ln>
            <a:effectLst>
              <a:outerShdw dist="135003" dir="2928844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3493" name="AutoShape 5"/>
            <p:cNvSpPr>
              <a:spLocks noChangeArrowheads="1"/>
            </p:cNvSpPr>
            <p:nvPr/>
          </p:nvSpPr>
          <p:spPr bwMode="gray">
            <a:xfrm>
              <a:off x="1181" y="1276"/>
              <a:ext cx="522" cy="673"/>
            </a:xfrm>
            <a:prstGeom prst="roundRect">
              <a:avLst>
                <a:gd name="adj" fmla="val 11921"/>
              </a:avLst>
            </a:prstGeom>
            <a:gradFill rotWithShape="1">
              <a:gsLst>
                <a:gs pos="0">
                  <a:srgbClr val="0066CC"/>
                </a:gs>
                <a:gs pos="100000">
                  <a:srgbClr val="0066CC">
                    <a:gamma/>
                    <a:shade val="69804"/>
                    <a:invGamma/>
                  </a:srgbClr>
                </a:gs>
              </a:gsLst>
              <a:lin ang="5400000" scaled="1"/>
            </a:gradFill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3494" name="Freeform 6"/>
            <p:cNvSpPr>
              <a:spLocks/>
            </p:cNvSpPr>
            <p:nvPr/>
          </p:nvSpPr>
          <p:spPr bwMode="gray">
            <a:xfrm>
              <a:off x="1223" y="1319"/>
              <a:ext cx="337" cy="337"/>
            </a:xfrm>
            <a:custGeom>
              <a:avLst/>
              <a:gdLst/>
              <a:ahLst/>
              <a:cxnLst>
                <a:cxn ang="0">
                  <a:pos x="118" y="0"/>
                </a:cxn>
                <a:cxn ang="0">
                  <a:pos x="0" y="118"/>
                </a:cxn>
                <a:cxn ang="0">
                  <a:pos x="0" y="589"/>
                </a:cxn>
                <a:cxn ang="0">
                  <a:pos x="161" y="174"/>
                </a:cxn>
                <a:cxn ang="0">
                  <a:pos x="589" y="0"/>
                </a:cxn>
                <a:cxn ang="0">
                  <a:pos x="118" y="0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rgbClr val="0066CC">
                    <a:gamma/>
                    <a:tint val="54510"/>
                    <a:invGamma/>
                  </a:srgbClr>
                </a:gs>
                <a:gs pos="50000">
                  <a:srgbClr val="0066CC">
                    <a:alpha val="0"/>
                  </a:srgbClr>
                </a:gs>
                <a:gs pos="100000">
                  <a:srgbClr val="0066CC">
                    <a:gamma/>
                    <a:tint val="54510"/>
                    <a:invGamma/>
                  </a:srgbClr>
                </a:gs>
              </a:gsLst>
              <a:lin ang="27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3495" name="Text Box 7"/>
            <p:cNvSpPr txBox="1">
              <a:spLocks noChangeArrowheads="1"/>
            </p:cNvSpPr>
            <p:nvPr/>
          </p:nvSpPr>
          <p:spPr bwMode="gray">
            <a:xfrm>
              <a:off x="1344" y="1440"/>
              <a:ext cx="161" cy="33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ru-RU" sz="2800" dirty="0" smtClea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1</a:t>
              </a:r>
              <a:endParaRPr lang="en-US" sz="28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63496" name="Text Box 8"/>
            <p:cNvSpPr txBox="1">
              <a:spLocks noChangeArrowheads="1"/>
            </p:cNvSpPr>
            <p:nvPr/>
          </p:nvSpPr>
          <p:spPr bwMode="gray">
            <a:xfrm>
              <a:off x="1763" y="1215"/>
              <a:ext cx="2701" cy="834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eaLnBrk="0" hangingPunct="0"/>
              <a:r>
                <a:rPr lang="ru-RU" sz="2000" b="1" dirty="0" smtClean="0">
                  <a:solidFill>
                    <a:schemeClr val="accent4">
                      <a:lumMod val="10000"/>
                    </a:schemeClr>
                  </a:solidFill>
                </a:rPr>
                <a:t>Следует единообразно выполнять надписи на обложке тетради:  указывать, для чего предназначена тетрадь, класс, фамилию и имя ученика</a:t>
              </a:r>
              <a:endParaRPr lang="en-US" sz="2000" b="1" dirty="0">
                <a:solidFill>
                  <a:schemeClr val="accent4">
                    <a:lumMod val="10000"/>
                  </a:schemeClr>
                </a:solidFill>
              </a:endParaRPr>
            </a:p>
          </p:txBody>
        </p:sp>
      </p:grpSp>
      <p:grpSp>
        <p:nvGrpSpPr>
          <p:cNvPr id="3" name="Group 9"/>
          <p:cNvGrpSpPr>
            <a:grpSpLocks/>
          </p:cNvGrpSpPr>
          <p:nvPr/>
        </p:nvGrpSpPr>
        <p:grpSpPr bwMode="auto">
          <a:xfrm>
            <a:off x="357158" y="3348038"/>
            <a:ext cx="8358246" cy="1306512"/>
            <a:chOff x="1104" y="2109"/>
            <a:chExt cx="3504" cy="823"/>
          </a:xfrm>
        </p:grpSpPr>
        <p:sp>
          <p:nvSpPr>
            <p:cNvPr id="63498" name="AutoShape 10"/>
            <p:cNvSpPr>
              <a:spLocks noChangeArrowheads="1"/>
            </p:cNvSpPr>
            <p:nvPr/>
          </p:nvSpPr>
          <p:spPr bwMode="gray">
            <a:xfrm>
              <a:off x="1104" y="2109"/>
              <a:ext cx="3504" cy="823"/>
            </a:xfrm>
            <a:prstGeom prst="roundRect">
              <a:avLst>
                <a:gd name="adj" fmla="val 10889"/>
              </a:avLst>
            </a:prstGeom>
            <a:gradFill rotWithShape="1">
              <a:gsLst>
                <a:gs pos="0">
                  <a:srgbClr val="DDDDDD">
                    <a:gamma/>
                    <a:tint val="51373"/>
                    <a:invGamma/>
                  </a:srgbClr>
                </a:gs>
                <a:gs pos="100000">
                  <a:srgbClr val="DDDDDD"/>
                </a:gs>
              </a:gsLst>
              <a:lin ang="2700000" scaled="1"/>
            </a:gradFill>
            <a:ln w="38100">
              <a:solidFill>
                <a:srgbClr val="FFFFFF"/>
              </a:solidFill>
              <a:round/>
              <a:headEnd/>
              <a:tailEnd/>
            </a:ln>
            <a:effectLst>
              <a:outerShdw dist="135003" dir="2928844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3499" name="AutoShape 11"/>
            <p:cNvSpPr>
              <a:spLocks noChangeArrowheads="1"/>
            </p:cNvSpPr>
            <p:nvPr/>
          </p:nvSpPr>
          <p:spPr bwMode="gray">
            <a:xfrm>
              <a:off x="1181" y="2185"/>
              <a:ext cx="497" cy="673"/>
            </a:xfrm>
            <a:prstGeom prst="roundRect">
              <a:avLst>
                <a:gd name="adj" fmla="val 11921"/>
              </a:avLst>
            </a:prstGeom>
            <a:gradFill rotWithShape="1">
              <a:gsLst>
                <a:gs pos="0">
                  <a:srgbClr val="009999"/>
                </a:gs>
                <a:gs pos="100000">
                  <a:srgbClr val="009999">
                    <a:gamma/>
                    <a:shade val="69804"/>
                    <a:invGamma/>
                  </a:srgbClr>
                </a:gs>
              </a:gsLst>
              <a:lin ang="5400000" scaled="1"/>
            </a:gradFill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3500" name="Freeform 12"/>
            <p:cNvSpPr>
              <a:spLocks/>
            </p:cNvSpPr>
            <p:nvPr/>
          </p:nvSpPr>
          <p:spPr bwMode="gray">
            <a:xfrm>
              <a:off x="1223" y="2228"/>
              <a:ext cx="337" cy="337"/>
            </a:xfrm>
            <a:custGeom>
              <a:avLst/>
              <a:gdLst/>
              <a:ahLst/>
              <a:cxnLst>
                <a:cxn ang="0">
                  <a:pos x="118" y="0"/>
                </a:cxn>
                <a:cxn ang="0">
                  <a:pos x="0" y="118"/>
                </a:cxn>
                <a:cxn ang="0">
                  <a:pos x="0" y="589"/>
                </a:cxn>
                <a:cxn ang="0">
                  <a:pos x="161" y="174"/>
                </a:cxn>
                <a:cxn ang="0">
                  <a:pos x="589" y="0"/>
                </a:cxn>
                <a:cxn ang="0">
                  <a:pos x="118" y="0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rgbClr val="009999">
                    <a:gamma/>
                    <a:tint val="42353"/>
                    <a:invGamma/>
                  </a:srgbClr>
                </a:gs>
                <a:gs pos="100000">
                  <a:srgbClr val="009999">
                    <a:alpha val="0"/>
                  </a:srgbClr>
                </a:gs>
              </a:gsLst>
              <a:lin ang="27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3501" name="Text Box 13"/>
            <p:cNvSpPr txBox="1">
              <a:spLocks noChangeArrowheads="1"/>
            </p:cNvSpPr>
            <p:nvPr/>
          </p:nvSpPr>
          <p:spPr bwMode="gray">
            <a:xfrm>
              <a:off x="1353" y="2340"/>
              <a:ext cx="163" cy="33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ru-RU" sz="2800" dirty="0" smtClea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2</a:t>
              </a:r>
              <a:endParaRPr lang="en-US" sz="28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63502" name="Text Box 14"/>
            <p:cNvSpPr txBox="1">
              <a:spLocks noChangeArrowheads="1"/>
            </p:cNvSpPr>
            <p:nvPr/>
          </p:nvSpPr>
          <p:spPr bwMode="gray">
            <a:xfrm>
              <a:off x="1948" y="2221"/>
              <a:ext cx="2576" cy="446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 eaLnBrk="0" hangingPunct="0"/>
              <a:r>
                <a:rPr lang="ru-RU" sz="2000" b="1" dirty="0" smtClean="0">
                  <a:solidFill>
                    <a:schemeClr val="accent4">
                      <a:lumMod val="10000"/>
                    </a:schemeClr>
                  </a:solidFill>
                </a:rPr>
                <a:t>Тетради учащихся 1-2 классов надписываются только учителем</a:t>
              </a:r>
              <a:endParaRPr lang="en-US" sz="2000" b="1" dirty="0">
                <a:solidFill>
                  <a:schemeClr val="accent4">
                    <a:lumMod val="10000"/>
                  </a:schemeClr>
                </a:solidFill>
              </a:endParaRPr>
            </a:p>
          </p:txBody>
        </p:sp>
      </p:grpSp>
      <p:grpSp>
        <p:nvGrpSpPr>
          <p:cNvPr id="4" name="Group 15"/>
          <p:cNvGrpSpPr>
            <a:grpSpLocks/>
          </p:cNvGrpSpPr>
          <p:nvPr/>
        </p:nvGrpSpPr>
        <p:grpSpPr bwMode="auto">
          <a:xfrm>
            <a:off x="357158" y="4808538"/>
            <a:ext cx="8429684" cy="1306512"/>
            <a:chOff x="1104" y="3029"/>
            <a:chExt cx="3504" cy="823"/>
          </a:xfrm>
        </p:grpSpPr>
        <p:sp>
          <p:nvSpPr>
            <p:cNvPr id="63504" name="AutoShape 16"/>
            <p:cNvSpPr>
              <a:spLocks noChangeArrowheads="1"/>
            </p:cNvSpPr>
            <p:nvPr/>
          </p:nvSpPr>
          <p:spPr bwMode="gray">
            <a:xfrm>
              <a:off x="1104" y="3029"/>
              <a:ext cx="3504" cy="823"/>
            </a:xfrm>
            <a:prstGeom prst="roundRect">
              <a:avLst>
                <a:gd name="adj" fmla="val 10889"/>
              </a:avLst>
            </a:prstGeom>
            <a:gradFill rotWithShape="1">
              <a:gsLst>
                <a:gs pos="0">
                  <a:srgbClr val="DDDDDD">
                    <a:gamma/>
                    <a:tint val="51373"/>
                    <a:invGamma/>
                  </a:srgbClr>
                </a:gs>
                <a:gs pos="100000">
                  <a:srgbClr val="DDDDDD"/>
                </a:gs>
              </a:gsLst>
              <a:lin ang="2700000" scaled="1"/>
            </a:gradFill>
            <a:ln w="38100">
              <a:solidFill>
                <a:srgbClr val="FFFFFF"/>
              </a:solidFill>
              <a:round/>
              <a:headEnd/>
              <a:tailEnd/>
            </a:ln>
            <a:effectLst>
              <a:outerShdw dist="135003" dir="2928844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3505" name="AutoShape 17"/>
            <p:cNvSpPr>
              <a:spLocks noChangeArrowheads="1"/>
            </p:cNvSpPr>
            <p:nvPr/>
          </p:nvSpPr>
          <p:spPr bwMode="gray">
            <a:xfrm>
              <a:off x="1181" y="3105"/>
              <a:ext cx="497" cy="673"/>
            </a:xfrm>
            <a:prstGeom prst="roundRect">
              <a:avLst>
                <a:gd name="adj" fmla="val 11921"/>
              </a:avLst>
            </a:prstGeom>
            <a:gradFill rotWithShape="1">
              <a:gsLst>
                <a:gs pos="0">
                  <a:srgbClr val="EC941E"/>
                </a:gs>
                <a:gs pos="100000">
                  <a:srgbClr val="EC941E">
                    <a:gamma/>
                    <a:shade val="69804"/>
                    <a:invGamma/>
                  </a:srgbClr>
                </a:gs>
              </a:gsLst>
              <a:lin ang="5400000" scaled="1"/>
            </a:gradFill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3506" name="Freeform 18"/>
            <p:cNvSpPr>
              <a:spLocks/>
            </p:cNvSpPr>
            <p:nvPr/>
          </p:nvSpPr>
          <p:spPr bwMode="gray">
            <a:xfrm>
              <a:off x="1223" y="3148"/>
              <a:ext cx="337" cy="337"/>
            </a:xfrm>
            <a:custGeom>
              <a:avLst/>
              <a:gdLst/>
              <a:ahLst/>
              <a:cxnLst>
                <a:cxn ang="0">
                  <a:pos x="118" y="0"/>
                </a:cxn>
                <a:cxn ang="0">
                  <a:pos x="0" y="118"/>
                </a:cxn>
                <a:cxn ang="0">
                  <a:pos x="0" y="589"/>
                </a:cxn>
                <a:cxn ang="0">
                  <a:pos x="161" y="174"/>
                </a:cxn>
                <a:cxn ang="0">
                  <a:pos x="589" y="0"/>
                </a:cxn>
                <a:cxn ang="0">
                  <a:pos x="118" y="0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rgbClr val="EC941E">
                    <a:gamma/>
                    <a:tint val="48627"/>
                    <a:invGamma/>
                  </a:srgbClr>
                </a:gs>
                <a:gs pos="100000">
                  <a:srgbClr val="EC941E">
                    <a:alpha val="0"/>
                  </a:srgbClr>
                </a:gs>
              </a:gsLst>
              <a:lin ang="27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3507" name="Text Box 19"/>
            <p:cNvSpPr txBox="1">
              <a:spLocks noChangeArrowheads="1"/>
            </p:cNvSpPr>
            <p:nvPr/>
          </p:nvSpPr>
          <p:spPr bwMode="gray">
            <a:xfrm>
              <a:off x="1383" y="3285"/>
              <a:ext cx="163" cy="33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ru-RU" sz="2800" dirty="0" smtClea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3</a:t>
              </a:r>
              <a:endParaRPr lang="en-US" sz="28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63508" name="Text Box 20"/>
            <p:cNvSpPr txBox="1">
              <a:spLocks noChangeArrowheads="1"/>
            </p:cNvSpPr>
            <p:nvPr/>
          </p:nvSpPr>
          <p:spPr bwMode="gray">
            <a:xfrm>
              <a:off x="1787" y="3141"/>
              <a:ext cx="2737" cy="64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eaLnBrk="0" hangingPunct="0"/>
              <a:r>
                <a:rPr lang="ru-RU" sz="2000" b="1" dirty="0" smtClean="0">
                  <a:solidFill>
                    <a:schemeClr val="accent4">
                      <a:lumMod val="10000"/>
                    </a:schemeClr>
                  </a:solidFill>
                </a:rPr>
                <a:t>Надписи на тетрадях учащихся для классных и домашних работ, а также для контрольных работ рекомендуется делать по следующему образцу:</a:t>
              </a:r>
              <a:endParaRPr lang="en-US" sz="2000" b="1" dirty="0">
                <a:solidFill>
                  <a:schemeClr val="accent4">
                    <a:lumMod val="10000"/>
                  </a:schemeClr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2400" dirty="0" smtClean="0"/>
              <a:t>Оформление обложек</a:t>
            </a:r>
            <a:endParaRPr lang="ru-RU" sz="2400" dirty="0"/>
          </a:p>
        </p:txBody>
      </p:sp>
      <p:sp>
        <p:nvSpPr>
          <p:cNvPr id="61443" name="AutoShape 3"/>
          <p:cNvSpPr>
            <a:spLocks noChangeArrowheads="1"/>
          </p:cNvSpPr>
          <p:nvPr/>
        </p:nvSpPr>
        <p:spPr bwMode="auto">
          <a:xfrm>
            <a:off x="5562600" y="3095624"/>
            <a:ext cx="3009928" cy="3548085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99CCFF"/>
              </a:gs>
              <a:gs pos="100000">
                <a:srgbClr val="99CCFF">
                  <a:gamma/>
                  <a:tint val="27451"/>
                  <a:invGamma/>
                </a:srgbClr>
              </a:gs>
            </a:gsLst>
            <a:lin ang="5400000" scaled="1"/>
          </a:gradFill>
          <a:ln w="38100">
            <a:solidFill>
              <a:srgbClr val="3366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 eaLnBrk="0" hangingPunct="0"/>
            <a:endParaRPr lang="ru-RU">
              <a:latin typeface="Verdana" pitchFamily="34" charset="0"/>
            </a:endParaRPr>
          </a:p>
        </p:txBody>
      </p:sp>
      <p:sp>
        <p:nvSpPr>
          <p:cNvPr id="61445" name="AutoShape 5"/>
          <p:cNvSpPr>
            <a:spLocks noChangeArrowheads="1"/>
          </p:cNvSpPr>
          <p:nvPr/>
        </p:nvSpPr>
        <p:spPr bwMode="auto">
          <a:xfrm>
            <a:off x="428596" y="3095624"/>
            <a:ext cx="3000404" cy="3548085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99CCFF"/>
              </a:gs>
              <a:gs pos="100000">
                <a:srgbClr val="99CCFF">
                  <a:gamma/>
                  <a:tint val="27451"/>
                  <a:invGamma/>
                </a:srgbClr>
              </a:gs>
            </a:gsLst>
            <a:lin ang="5400000" scaled="1"/>
          </a:gradFill>
          <a:ln w="38100">
            <a:solidFill>
              <a:srgbClr val="3366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 eaLnBrk="0" hangingPunct="0"/>
            <a:endParaRPr lang="ru-RU">
              <a:latin typeface="Verdana" pitchFamily="34" charset="0"/>
            </a:endParaRPr>
          </a:p>
        </p:txBody>
      </p:sp>
      <p:sp>
        <p:nvSpPr>
          <p:cNvPr id="61446" name="Text Box 6"/>
          <p:cNvSpPr txBox="1">
            <a:spLocks noChangeArrowheads="1"/>
          </p:cNvSpPr>
          <p:nvPr/>
        </p:nvSpPr>
        <p:spPr bwMode="auto">
          <a:xfrm>
            <a:off x="785786" y="3214686"/>
            <a:ext cx="2500330" cy="32008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2000" b="1" dirty="0" smtClean="0">
                <a:solidFill>
                  <a:srgbClr val="000000"/>
                </a:solidFill>
              </a:rPr>
              <a:t>Рабочая тетрадь</a:t>
            </a:r>
          </a:p>
          <a:p>
            <a:pPr algn="ctr" eaLnBrk="0" hangingPunct="0"/>
            <a:endParaRPr lang="ru-RU" sz="2000" dirty="0" smtClean="0">
              <a:solidFill>
                <a:srgbClr val="000000"/>
              </a:solidFill>
            </a:endParaRPr>
          </a:p>
          <a:p>
            <a:r>
              <a:rPr lang="en-US" sz="2400" dirty="0" smtClean="0">
                <a:solidFill>
                  <a:schemeClr val="accent4">
                    <a:lumMod val="10000"/>
                  </a:schemeClr>
                </a:solidFill>
              </a:rPr>
              <a:t>English exercise-book (note book)</a:t>
            </a:r>
            <a:endParaRPr lang="ru-RU" sz="2400" dirty="0" smtClean="0">
              <a:solidFill>
                <a:schemeClr val="accent4">
                  <a:lumMod val="10000"/>
                </a:schemeClr>
              </a:solidFill>
            </a:endParaRPr>
          </a:p>
          <a:p>
            <a:r>
              <a:rPr lang="en-US" sz="2400" dirty="0" smtClean="0">
                <a:solidFill>
                  <a:schemeClr val="accent4">
                    <a:lumMod val="10000"/>
                  </a:schemeClr>
                </a:solidFill>
              </a:rPr>
              <a:t>Form ______</a:t>
            </a:r>
            <a:endParaRPr lang="ru-RU" sz="2400" dirty="0" smtClean="0">
              <a:solidFill>
                <a:schemeClr val="accent4">
                  <a:lumMod val="10000"/>
                </a:schemeClr>
              </a:solidFill>
            </a:endParaRPr>
          </a:p>
          <a:p>
            <a:r>
              <a:rPr lang="en-US" sz="2400" dirty="0" smtClean="0">
                <a:solidFill>
                  <a:schemeClr val="accent4">
                    <a:lumMod val="10000"/>
                  </a:schemeClr>
                </a:solidFill>
              </a:rPr>
              <a:t>School № </a:t>
            </a:r>
            <a:r>
              <a:rPr lang="ru-RU" sz="2400" dirty="0" smtClean="0">
                <a:solidFill>
                  <a:schemeClr val="accent4">
                    <a:lumMod val="10000"/>
                  </a:schemeClr>
                </a:solidFill>
              </a:rPr>
              <a:t>151</a:t>
            </a:r>
          </a:p>
          <a:p>
            <a:r>
              <a:rPr lang="en-US" sz="2400" dirty="0" smtClean="0">
                <a:solidFill>
                  <a:schemeClr val="accent4">
                    <a:lumMod val="10000"/>
                  </a:schemeClr>
                </a:solidFill>
              </a:rPr>
              <a:t>Dmitry  </a:t>
            </a:r>
            <a:r>
              <a:rPr lang="en-US" sz="2400" dirty="0" err="1" smtClean="0">
                <a:solidFill>
                  <a:schemeClr val="accent4">
                    <a:lumMod val="10000"/>
                  </a:schemeClr>
                </a:solidFill>
              </a:rPr>
              <a:t>Sidorov</a:t>
            </a:r>
            <a:endParaRPr lang="ru-RU" sz="2400" b="1" dirty="0" smtClean="0">
              <a:solidFill>
                <a:schemeClr val="accent4">
                  <a:lumMod val="10000"/>
                </a:schemeClr>
              </a:solidFill>
            </a:endParaRPr>
          </a:p>
          <a:p>
            <a:pPr algn="ctr" eaLnBrk="0" hangingPunct="0"/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61447" name="AutoShape 7"/>
          <p:cNvSpPr>
            <a:spLocks noChangeAspect="1" noChangeArrowheads="1" noTextEdit="1"/>
          </p:cNvSpPr>
          <p:nvPr/>
        </p:nvSpPr>
        <p:spPr bwMode="gray">
          <a:xfrm>
            <a:off x="3222625" y="2995613"/>
            <a:ext cx="909638" cy="124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61448" name="Freeform 8"/>
          <p:cNvSpPr>
            <a:spLocks/>
          </p:cNvSpPr>
          <p:nvPr/>
        </p:nvSpPr>
        <p:spPr bwMode="gray">
          <a:xfrm>
            <a:off x="3222625" y="2998788"/>
            <a:ext cx="903288" cy="1241425"/>
          </a:xfrm>
          <a:custGeom>
            <a:avLst/>
            <a:gdLst/>
            <a:ahLst/>
            <a:cxnLst>
              <a:cxn ang="0">
                <a:pos x="580" y="0"/>
              </a:cxn>
              <a:cxn ang="0">
                <a:pos x="578" y="90"/>
              </a:cxn>
              <a:cxn ang="0">
                <a:pos x="568" y="174"/>
              </a:cxn>
              <a:cxn ang="0">
                <a:pos x="552" y="252"/>
              </a:cxn>
              <a:cxn ang="0">
                <a:pos x="526" y="324"/>
              </a:cxn>
              <a:cxn ang="0">
                <a:pos x="494" y="390"/>
              </a:cxn>
              <a:cxn ang="0">
                <a:pos x="452" y="450"/>
              </a:cxn>
              <a:cxn ang="0">
                <a:pos x="402" y="508"/>
              </a:cxn>
              <a:cxn ang="0">
                <a:pos x="342" y="560"/>
              </a:cxn>
              <a:cxn ang="0">
                <a:pos x="270" y="610"/>
              </a:cxn>
              <a:cxn ang="0">
                <a:pos x="188" y="656"/>
              </a:cxn>
              <a:cxn ang="0">
                <a:pos x="188" y="798"/>
              </a:cxn>
              <a:cxn ang="0">
                <a:pos x="0" y="514"/>
              </a:cxn>
              <a:cxn ang="0">
                <a:pos x="188" y="230"/>
              </a:cxn>
              <a:cxn ang="0">
                <a:pos x="188" y="372"/>
              </a:cxn>
              <a:cxn ang="0">
                <a:pos x="224" y="368"/>
              </a:cxn>
              <a:cxn ang="0">
                <a:pos x="264" y="356"/>
              </a:cxn>
              <a:cxn ang="0">
                <a:pos x="306" y="336"/>
              </a:cxn>
              <a:cxn ang="0">
                <a:pos x="348" y="310"/>
              </a:cxn>
              <a:cxn ang="0">
                <a:pos x="392" y="280"/>
              </a:cxn>
              <a:cxn ang="0">
                <a:pos x="432" y="246"/>
              </a:cxn>
              <a:cxn ang="0">
                <a:pos x="472" y="208"/>
              </a:cxn>
              <a:cxn ang="0">
                <a:pos x="506" y="166"/>
              </a:cxn>
              <a:cxn ang="0">
                <a:pos x="536" y="124"/>
              </a:cxn>
              <a:cxn ang="0">
                <a:pos x="558" y="82"/>
              </a:cxn>
              <a:cxn ang="0">
                <a:pos x="574" y="40"/>
              </a:cxn>
              <a:cxn ang="0">
                <a:pos x="578" y="0"/>
              </a:cxn>
              <a:cxn ang="0">
                <a:pos x="580" y="0"/>
              </a:cxn>
            </a:cxnLst>
            <a:rect l="0" t="0" r="r" b="b"/>
            <a:pathLst>
              <a:path w="580" h="798">
                <a:moveTo>
                  <a:pt x="580" y="0"/>
                </a:moveTo>
                <a:lnTo>
                  <a:pt x="578" y="90"/>
                </a:lnTo>
                <a:lnTo>
                  <a:pt x="568" y="174"/>
                </a:lnTo>
                <a:lnTo>
                  <a:pt x="552" y="252"/>
                </a:lnTo>
                <a:lnTo>
                  <a:pt x="526" y="324"/>
                </a:lnTo>
                <a:lnTo>
                  <a:pt x="494" y="390"/>
                </a:lnTo>
                <a:lnTo>
                  <a:pt x="452" y="450"/>
                </a:lnTo>
                <a:lnTo>
                  <a:pt x="402" y="508"/>
                </a:lnTo>
                <a:lnTo>
                  <a:pt x="342" y="560"/>
                </a:lnTo>
                <a:lnTo>
                  <a:pt x="270" y="610"/>
                </a:lnTo>
                <a:lnTo>
                  <a:pt x="188" y="656"/>
                </a:lnTo>
                <a:lnTo>
                  <a:pt x="188" y="798"/>
                </a:lnTo>
                <a:lnTo>
                  <a:pt x="0" y="514"/>
                </a:lnTo>
                <a:lnTo>
                  <a:pt x="188" y="230"/>
                </a:lnTo>
                <a:lnTo>
                  <a:pt x="188" y="372"/>
                </a:lnTo>
                <a:lnTo>
                  <a:pt x="224" y="368"/>
                </a:lnTo>
                <a:lnTo>
                  <a:pt x="264" y="356"/>
                </a:lnTo>
                <a:lnTo>
                  <a:pt x="306" y="336"/>
                </a:lnTo>
                <a:lnTo>
                  <a:pt x="348" y="310"/>
                </a:lnTo>
                <a:lnTo>
                  <a:pt x="392" y="280"/>
                </a:lnTo>
                <a:lnTo>
                  <a:pt x="432" y="246"/>
                </a:lnTo>
                <a:lnTo>
                  <a:pt x="472" y="208"/>
                </a:lnTo>
                <a:lnTo>
                  <a:pt x="506" y="166"/>
                </a:lnTo>
                <a:lnTo>
                  <a:pt x="536" y="124"/>
                </a:lnTo>
                <a:lnTo>
                  <a:pt x="558" y="82"/>
                </a:lnTo>
                <a:lnTo>
                  <a:pt x="574" y="40"/>
                </a:lnTo>
                <a:lnTo>
                  <a:pt x="578" y="0"/>
                </a:lnTo>
                <a:lnTo>
                  <a:pt x="580" y="0"/>
                </a:lnTo>
                <a:close/>
              </a:path>
            </a:pathLst>
          </a:custGeom>
          <a:gradFill rotWithShape="1">
            <a:gsLst>
              <a:gs pos="0">
                <a:schemeClr val="hlink"/>
              </a:gs>
              <a:gs pos="100000">
                <a:schemeClr val="hlink">
                  <a:gamma/>
                  <a:tint val="31765"/>
                  <a:invGamma/>
                </a:schemeClr>
              </a:gs>
            </a:gsLst>
            <a:lin ang="0" scaled="1"/>
          </a:gradFill>
          <a:ln w="0">
            <a:noFill/>
            <a:prstDash val="solid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61449" name="AutoShape 9"/>
          <p:cNvSpPr>
            <a:spLocks noChangeAspect="1" noChangeArrowheads="1" noTextEdit="1"/>
          </p:cNvSpPr>
          <p:nvPr/>
        </p:nvSpPr>
        <p:spPr bwMode="gray">
          <a:xfrm flipH="1">
            <a:off x="4868863" y="2995613"/>
            <a:ext cx="909637" cy="124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61450" name="Freeform 10"/>
          <p:cNvSpPr>
            <a:spLocks/>
          </p:cNvSpPr>
          <p:nvPr/>
        </p:nvSpPr>
        <p:spPr bwMode="gray">
          <a:xfrm flipH="1">
            <a:off x="4875213" y="2998788"/>
            <a:ext cx="903287" cy="1241425"/>
          </a:xfrm>
          <a:custGeom>
            <a:avLst/>
            <a:gdLst/>
            <a:ahLst/>
            <a:cxnLst>
              <a:cxn ang="0">
                <a:pos x="580" y="0"/>
              </a:cxn>
              <a:cxn ang="0">
                <a:pos x="578" y="90"/>
              </a:cxn>
              <a:cxn ang="0">
                <a:pos x="568" y="174"/>
              </a:cxn>
              <a:cxn ang="0">
                <a:pos x="552" y="252"/>
              </a:cxn>
              <a:cxn ang="0">
                <a:pos x="526" y="324"/>
              </a:cxn>
              <a:cxn ang="0">
                <a:pos x="494" y="390"/>
              </a:cxn>
              <a:cxn ang="0">
                <a:pos x="452" y="450"/>
              </a:cxn>
              <a:cxn ang="0">
                <a:pos x="402" y="508"/>
              </a:cxn>
              <a:cxn ang="0">
                <a:pos x="342" y="560"/>
              </a:cxn>
              <a:cxn ang="0">
                <a:pos x="270" y="610"/>
              </a:cxn>
              <a:cxn ang="0">
                <a:pos x="188" y="656"/>
              </a:cxn>
              <a:cxn ang="0">
                <a:pos x="188" y="798"/>
              </a:cxn>
              <a:cxn ang="0">
                <a:pos x="0" y="514"/>
              </a:cxn>
              <a:cxn ang="0">
                <a:pos x="188" y="230"/>
              </a:cxn>
              <a:cxn ang="0">
                <a:pos x="188" y="372"/>
              </a:cxn>
              <a:cxn ang="0">
                <a:pos x="224" y="368"/>
              </a:cxn>
              <a:cxn ang="0">
                <a:pos x="264" y="356"/>
              </a:cxn>
              <a:cxn ang="0">
                <a:pos x="306" y="336"/>
              </a:cxn>
              <a:cxn ang="0">
                <a:pos x="348" y="310"/>
              </a:cxn>
              <a:cxn ang="0">
                <a:pos x="392" y="280"/>
              </a:cxn>
              <a:cxn ang="0">
                <a:pos x="432" y="246"/>
              </a:cxn>
              <a:cxn ang="0">
                <a:pos x="472" y="208"/>
              </a:cxn>
              <a:cxn ang="0">
                <a:pos x="506" y="166"/>
              </a:cxn>
              <a:cxn ang="0">
                <a:pos x="536" y="124"/>
              </a:cxn>
              <a:cxn ang="0">
                <a:pos x="558" y="82"/>
              </a:cxn>
              <a:cxn ang="0">
                <a:pos x="574" y="40"/>
              </a:cxn>
              <a:cxn ang="0">
                <a:pos x="578" y="0"/>
              </a:cxn>
              <a:cxn ang="0">
                <a:pos x="580" y="0"/>
              </a:cxn>
            </a:cxnLst>
            <a:rect l="0" t="0" r="r" b="b"/>
            <a:pathLst>
              <a:path w="580" h="798">
                <a:moveTo>
                  <a:pt x="580" y="0"/>
                </a:moveTo>
                <a:lnTo>
                  <a:pt x="578" y="90"/>
                </a:lnTo>
                <a:lnTo>
                  <a:pt x="568" y="174"/>
                </a:lnTo>
                <a:lnTo>
                  <a:pt x="552" y="252"/>
                </a:lnTo>
                <a:lnTo>
                  <a:pt x="526" y="324"/>
                </a:lnTo>
                <a:lnTo>
                  <a:pt x="494" y="390"/>
                </a:lnTo>
                <a:lnTo>
                  <a:pt x="452" y="450"/>
                </a:lnTo>
                <a:lnTo>
                  <a:pt x="402" y="508"/>
                </a:lnTo>
                <a:lnTo>
                  <a:pt x="342" y="560"/>
                </a:lnTo>
                <a:lnTo>
                  <a:pt x="270" y="610"/>
                </a:lnTo>
                <a:lnTo>
                  <a:pt x="188" y="656"/>
                </a:lnTo>
                <a:lnTo>
                  <a:pt x="188" y="798"/>
                </a:lnTo>
                <a:lnTo>
                  <a:pt x="0" y="514"/>
                </a:lnTo>
                <a:lnTo>
                  <a:pt x="188" y="230"/>
                </a:lnTo>
                <a:lnTo>
                  <a:pt x="188" y="372"/>
                </a:lnTo>
                <a:lnTo>
                  <a:pt x="224" y="368"/>
                </a:lnTo>
                <a:lnTo>
                  <a:pt x="264" y="356"/>
                </a:lnTo>
                <a:lnTo>
                  <a:pt x="306" y="336"/>
                </a:lnTo>
                <a:lnTo>
                  <a:pt x="348" y="310"/>
                </a:lnTo>
                <a:lnTo>
                  <a:pt x="392" y="280"/>
                </a:lnTo>
                <a:lnTo>
                  <a:pt x="432" y="246"/>
                </a:lnTo>
                <a:lnTo>
                  <a:pt x="472" y="208"/>
                </a:lnTo>
                <a:lnTo>
                  <a:pt x="506" y="166"/>
                </a:lnTo>
                <a:lnTo>
                  <a:pt x="536" y="124"/>
                </a:lnTo>
                <a:lnTo>
                  <a:pt x="558" y="82"/>
                </a:lnTo>
                <a:lnTo>
                  <a:pt x="574" y="40"/>
                </a:lnTo>
                <a:lnTo>
                  <a:pt x="578" y="0"/>
                </a:lnTo>
                <a:lnTo>
                  <a:pt x="580" y="0"/>
                </a:lnTo>
                <a:close/>
              </a:path>
            </a:pathLst>
          </a:cu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tint val="31765"/>
                  <a:invGamma/>
                </a:schemeClr>
              </a:gs>
            </a:gsLst>
            <a:lin ang="0" scaled="1"/>
          </a:gradFill>
          <a:ln w="0">
            <a:noFill/>
            <a:prstDash val="solid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grpSp>
        <p:nvGrpSpPr>
          <p:cNvPr id="2" name="Group 11"/>
          <p:cNvGrpSpPr>
            <a:grpSpLocks/>
          </p:cNvGrpSpPr>
          <p:nvPr/>
        </p:nvGrpSpPr>
        <p:grpSpPr bwMode="auto">
          <a:xfrm>
            <a:off x="2428860" y="1371600"/>
            <a:ext cx="4214842" cy="1601788"/>
            <a:chOff x="1997" y="1314"/>
            <a:chExt cx="1889" cy="1009"/>
          </a:xfrm>
        </p:grpSpPr>
        <p:grpSp>
          <p:nvGrpSpPr>
            <p:cNvPr id="3" name="Group 12"/>
            <p:cNvGrpSpPr>
              <a:grpSpLocks/>
            </p:cNvGrpSpPr>
            <p:nvPr/>
          </p:nvGrpSpPr>
          <p:grpSpPr bwMode="auto">
            <a:xfrm>
              <a:off x="1997" y="1404"/>
              <a:ext cx="1889" cy="919"/>
              <a:chOff x="1973" y="1027"/>
              <a:chExt cx="1926" cy="937"/>
            </a:xfrm>
          </p:grpSpPr>
          <p:sp>
            <p:nvSpPr>
              <p:cNvPr id="61453" name="Oval 13"/>
              <p:cNvSpPr>
                <a:spLocks noChangeArrowheads="1"/>
              </p:cNvSpPr>
              <p:nvPr/>
            </p:nvSpPr>
            <p:spPr bwMode="gray">
              <a:xfrm>
                <a:off x="1994" y="1057"/>
                <a:ext cx="1905" cy="907"/>
              </a:xfrm>
              <a:prstGeom prst="ellipse">
                <a:avLst/>
              </a:prstGeom>
              <a:gradFill rotWithShape="1">
                <a:gsLst>
                  <a:gs pos="0">
                    <a:schemeClr val="hlink"/>
                  </a:gs>
                  <a:gs pos="100000">
                    <a:schemeClr val="hlink">
                      <a:gamma/>
                      <a:shade val="48627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61454" name="Oval 14"/>
              <p:cNvSpPr>
                <a:spLocks noChangeArrowheads="1"/>
              </p:cNvSpPr>
              <p:nvPr/>
            </p:nvSpPr>
            <p:spPr bwMode="gray">
              <a:xfrm>
                <a:off x="1973" y="1027"/>
                <a:ext cx="1905" cy="907"/>
              </a:xfrm>
              <a:prstGeom prst="ellipse">
                <a:avLst/>
              </a:prstGeom>
              <a:gradFill rotWithShape="1">
                <a:gsLst>
                  <a:gs pos="0">
                    <a:schemeClr val="hlink">
                      <a:gamma/>
                      <a:tint val="44314"/>
                      <a:invGamma/>
                    </a:schemeClr>
                  </a:gs>
                  <a:gs pos="100000">
                    <a:schemeClr val="hlink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61455" name="Oval 15"/>
            <p:cNvSpPr>
              <a:spLocks noChangeArrowheads="1"/>
            </p:cNvSpPr>
            <p:nvPr/>
          </p:nvSpPr>
          <p:spPr bwMode="gray">
            <a:xfrm>
              <a:off x="2086" y="1314"/>
              <a:ext cx="1691" cy="845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100000">
                  <a:schemeClr val="accent1"/>
                </a:gs>
              </a:gsLst>
              <a:lin ang="27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vert="eaVert" wrap="none" anchor="ctr"/>
            <a:lstStyle/>
            <a:p>
              <a:endParaRPr lang="ru-RU"/>
            </a:p>
          </p:txBody>
        </p:sp>
        <p:sp>
          <p:nvSpPr>
            <p:cNvPr id="61456" name="Oval 16"/>
            <p:cNvSpPr>
              <a:spLocks noChangeArrowheads="1"/>
            </p:cNvSpPr>
            <p:nvPr/>
          </p:nvSpPr>
          <p:spPr bwMode="gray">
            <a:xfrm>
              <a:off x="2108" y="1319"/>
              <a:ext cx="1650" cy="824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alpha val="0"/>
                  </a:schemeClr>
                </a:gs>
                <a:gs pos="100000">
                  <a:schemeClr val="accent1">
                    <a:gamma/>
                    <a:tint val="34902"/>
                    <a:invGamma/>
                  </a:schemeClr>
                </a:gs>
              </a:gsLst>
              <a:lin ang="27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vert="eaVert" wrap="none" anchor="ctr"/>
            <a:lstStyle/>
            <a:p>
              <a:endParaRPr lang="ru-RU"/>
            </a:p>
          </p:txBody>
        </p:sp>
        <p:sp>
          <p:nvSpPr>
            <p:cNvPr id="61457" name="Oval 17"/>
            <p:cNvSpPr>
              <a:spLocks noChangeArrowheads="1"/>
            </p:cNvSpPr>
            <p:nvPr/>
          </p:nvSpPr>
          <p:spPr bwMode="gray">
            <a:xfrm>
              <a:off x="2125" y="1327"/>
              <a:ext cx="1570" cy="770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shade val="79216"/>
                    <a:invGamma/>
                  </a:schemeClr>
                </a:gs>
                <a:gs pos="100000">
                  <a:schemeClr val="accent1">
                    <a:alpha val="48000"/>
                  </a:schemeClr>
                </a:gs>
              </a:gsLst>
              <a:lin ang="27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vert="eaVert" wrap="none" anchor="ctr"/>
            <a:lstStyle/>
            <a:p>
              <a:endParaRPr lang="ru-RU"/>
            </a:p>
          </p:txBody>
        </p:sp>
        <p:sp>
          <p:nvSpPr>
            <p:cNvPr id="61458" name="Oval 18"/>
            <p:cNvSpPr>
              <a:spLocks noChangeArrowheads="1"/>
            </p:cNvSpPr>
            <p:nvPr/>
          </p:nvSpPr>
          <p:spPr bwMode="gray">
            <a:xfrm>
              <a:off x="2208" y="1344"/>
              <a:ext cx="1382" cy="624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tint val="0"/>
                    <a:invGamma/>
                  </a:schemeClr>
                </a:gs>
                <a:gs pos="100000">
                  <a:schemeClr val="accent1">
                    <a:alpha val="38000"/>
                  </a:schemeClr>
                </a:gs>
              </a:gsLst>
              <a:lin ang="27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vert="eaVert" wrap="none" anchor="ctr"/>
            <a:lstStyle/>
            <a:p>
              <a:endParaRPr lang="ru-RU"/>
            </a:p>
          </p:txBody>
        </p:sp>
      </p:grpSp>
      <p:sp>
        <p:nvSpPr>
          <p:cNvPr id="61459" name="Text Box 19"/>
          <p:cNvSpPr txBox="1">
            <a:spLocks noChangeArrowheads="1"/>
          </p:cNvSpPr>
          <p:nvPr/>
        </p:nvSpPr>
        <p:spPr bwMode="auto">
          <a:xfrm>
            <a:off x="3428992" y="1643050"/>
            <a:ext cx="2076529" cy="83099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eaLnBrk="0" hangingPunct="0"/>
            <a:r>
              <a:rPr lang="ru-RU" sz="2400" b="1" dirty="0" smtClean="0">
                <a:solidFill>
                  <a:srgbClr val="000000"/>
                </a:solidFill>
              </a:rPr>
              <a:t>Английский </a:t>
            </a:r>
          </a:p>
          <a:p>
            <a:pPr algn="ctr" eaLnBrk="0" hangingPunct="0"/>
            <a:r>
              <a:rPr lang="ru-RU" sz="2400" b="1" dirty="0" smtClean="0">
                <a:solidFill>
                  <a:srgbClr val="000000"/>
                </a:solidFill>
              </a:rPr>
              <a:t>язык</a:t>
            </a:r>
            <a:endParaRPr lang="en-US" sz="1400" dirty="0">
              <a:solidFill>
                <a:srgbClr val="000000"/>
              </a:solidFill>
            </a:endParaRPr>
          </a:p>
        </p:txBody>
      </p:sp>
      <p:sp>
        <p:nvSpPr>
          <p:cNvPr id="61460" name="Text Box 20"/>
          <p:cNvSpPr txBox="1">
            <a:spLocks noChangeArrowheads="1"/>
          </p:cNvSpPr>
          <p:nvPr/>
        </p:nvSpPr>
        <p:spPr bwMode="auto">
          <a:xfrm>
            <a:off x="5715008" y="3571876"/>
            <a:ext cx="2928958" cy="21852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2000" b="1" dirty="0" smtClean="0">
                <a:solidFill>
                  <a:srgbClr val="000000"/>
                </a:solidFill>
              </a:rPr>
              <a:t>Для контрольных работ</a:t>
            </a:r>
          </a:p>
          <a:p>
            <a:r>
              <a:rPr lang="en-US" sz="2400" dirty="0" smtClean="0">
                <a:solidFill>
                  <a:schemeClr val="accent4">
                    <a:lumMod val="10000"/>
                  </a:schemeClr>
                </a:solidFill>
              </a:rPr>
              <a:t>English tests</a:t>
            </a:r>
            <a:endParaRPr lang="ru-RU" sz="2400" dirty="0" smtClean="0">
              <a:solidFill>
                <a:schemeClr val="accent4">
                  <a:lumMod val="10000"/>
                </a:schemeClr>
              </a:solidFill>
            </a:endParaRPr>
          </a:p>
          <a:p>
            <a:r>
              <a:rPr lang="en-US" sz="2400" dirty="0" smtClean="0">
                <a:solidFill>
                  <a:schemeClr val="accent4">
                    <a:lumMod val="10000"/>
                  </a:schemeClr>
                </a:solidFill>
              </a:rPr>
              <a:t>Form ______</a:t>
            </a:r>
            <a:endParaRPr lang="ru-RU" sz="2400" dirty="0" smtClean="0">
              <a:solidFill>
                <a:schemeClr val="accent4">
                  <a:lumMod val="10000"/>
                </a:schemeClr>
              </a:solidFill>
            </a:endParaRPr>
          </a:p>
          <a:p>
            <a:r>
              <a:rPr lang="en-US" sz="2400" dirty="0" smtClean="0">
                <a:solidFill>
                  <a:schemeClr val="accent4">
                    <a:lumMod val="10000"/>
                  </a:schemeClr>
                </a:solidFill>
              </a:rPr>
              <a:t>School № </a:t>
            </a:r>
            <a:r>
              <a:rPr lang="ru-RU" sz="2400" dirty="0" smtClean="0">
                <a:solidFill>
                  <a:schemeClr val="accent4">
                    <a:lumMod val="10000"/>
                  </a:schemeClr>
                </a:solidFill>
              </a:rPr>
              <a:t>151</a:t>
            </a:r>
          </a:p>
          <a:p>
            <a:r>
              <a:rPr lang="en-US" sz="2400" dirty="0" smtClean="0">
                <a:solidFill>
                  <a:schemeClr val="accent4">
                    <a:lumMod val="10000"/>
                  </a:schemeClr>
                </a:solidFill>
              </a:rPr>
              <a:t>Dmitry  </a:t>
            </a:r>
            <a:r>
              <a:rPr lang="en-US" sz="2400" dirty="0" err="1" smtClean="0">
                <a:solidFill>
                  <a:schemeClr val="accent4">
                    <a:lumMod val="10000"/>
                  </a:schemeClr>
                </a:solidFill>
              </a:rPr>
              <a:t>Sidorov</a:t>
            </a:r>
            <a:endParaRPr lang="en-US" sz="2400" dirty="0">
              <a:solidFill>
                <a:schemeClr val="accent4">
                  <a:lumMod val="1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381000"/>
            <a:ext cx="7572396" cy="563563"/>
          </a:xfrm>
        </p:spPr>
        <p:txBody>
          <a:bodyPr/>
          <a:lstStyle/>
          <a:p>
            <a:pPr algn="ctr"/>
            <a:r>
              <a:rPr lang="ru-RU" dirty="0" smtClean="0"/>
              <a:t>Оформление письменных работ по английскому языку</a:t>
            </a:r>
            <a:r>
              <a:rPr lang="en-US" dirty="0" smtClean="0"/>
              <a:t> </a:t>
            </a:r>
            <a:endParaRPr lang="en-US" sz="1800" dirty="0"/>
          </a:p>
        </p:txBody>
      </p:sp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357158" y="1928814"/>
            <a:ext cx="8358246" cy="1395414"/>
            <a:chOff x="1104" y="1215"/>
            <a:chExt cx="3504" cy="879"/>
          </a:xfrm>
        </p:grpSpPr>
        <p:sp>
          <p:nvSpPr>
            <p:cNvPr id="63492" name="AutoShape 4"/>
            <p:cNvSpPr>
              <a:spLocks noChangeArrowheads="1"/>
            </p:cNvSpPr>
            <p:nvPr/>
          </p:nvSpPr>
          <p:spPr bwMode="gray">
            <a:xfrm>
              <a:off x="1104" y="1215"/>
              <a:ext cx="3504" cy="823"/>
            </a:xfrm>
            <a:prstGeom prst="roundRect">
              <a:avLst>
                <a:gd name="adj" fmla="val 10889"/>
              </a:avLst>
            </a:prstGeom>
            <a:gradFill rotWithShape="1">
              <a:gsLst>
                <a:gs pos="0">
                  <a:srgbClr val="DDDDDD">
                    <a:gamma/>
                    <a:tint val="51373"/>
                    <a:invGamma/>
                  </a:srgbClr>
                </a:gs>
                <a:gs pos="100000">
                  <a:srgbClr val="DDDDDD"/>
                </a:gs>
              </a:gsLst>
              <a:lin ang="2700000" scaled="1"/>
            </a:gradFill>
            <a:ln w="38100">
              <a:solidFill>
                <a:srgbClr val="FFFFFF"/>
              </a:solidFill>
              <a:round/>
              <a:headEnd/>
              <a:tailEnd/>
            </a:ln>
            <a:effectLst>
              <a:outerShdw dist="135003" dir="2928844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3493" name="AutoShape 5"/>
            <p:cNvSpPr>
              <a:spLocks noChangeArrowheads="1"/>
            </p:cNvSpPr>
            <p:nvPr/>
          </p:nvSpPr>
          <p:spPr bwMode="gray">
            <a:xfrm>
              <a:off x="1181" y="1276"/>
              <a:ext cx="522" cy="673"/>
            </a:xfrm>
            <a:prstGeom prst="roundRect">
              <a:avLst>
                <a:gd name="adj" fmla="val 11921"/>
              </a:avLst>
            </a:prstGeom>
            <a:gradFill rotWithShape="1">
              <a:gsLst>
                <a:gs pos="0">
                  <a:srgbClr val="0066CC"/>
                </a:gs>
                <a:gs pos="100000">
                  <a:srgbClr val="0066CC">
                    <a:gamma/>
                    <a:shade val="69804"/>
                    <a:invGamma/>
                  </a:srgbClr>
                </a:gs>
              </a:gsLst>
              <a:lin ang="5400000" scaled="1"/>
            </a:gradFill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3494" name="Freeform 6"/>
            <p:cNvSpPr>
              <a:spLocks/>
            </p:cNvSpPr>
            <p:nvPr/>
          </p:nvSpPr>
          <p:spPr bwMode="gray">
            <a:xfrm>
              <a:off x="1223" y="1319"/>
              <a:ext cx="337" cy="337"/>
            </a:xfrm>
            <a:custGeom>
              <a:avLst/>
              <a:gdLst/>
              <a:ahLst/>
              <a:cxnLst>
                <a:cxn ang="0">
                  <a:pos x="118" y="0"/>
                </a:cxn>
                <a:cxn ang="0">
                  <a:pos x="0" y="118"/>
                </a:cxn>
                <a:cxn ang="0">
                  <a:pos x="0" y="589"/>
                </a:cxn>
                <a:cxn ang="0">
                  <a:pos x="161" y="174"/>
                </a:cxn>
                <a:cxn ang="0">
                  <a:pos x="589" y="0"/>
                </a:cxn>
                <a:cxn ang="0">
                  <a:pos x="118" y="0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rgbClr val="0066CC">
                    <a:gamma/>
                    <a:tint val="54510"/>
                    <a:invGamma/>
                  </a:srgbClr>
                </a:gs>
                <a:gs pos="50000">
                  <a:srgbClr val="0066CC">
                    <a:alpha val="0"/>
                  </a:srgbClr>
                </a:gs>
                <a:gs pos="100000">
                  <a:srgbClr val="0066CC">
                    <a:gamma/>
                    <a:tint val="54510"/>
                    <a:invGamma/>
                  </a:srgbClr>
                </a:gs>
              </a:gsLst>
              <a:lin ang="27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3495" name="Text Box 7"/>
            <p:cNvSpPr txBox="1">
              <a:spLocks noChangeArrowheads="1"/>
            </p:cNvSpPr>
            <p:nvPr/>
          </p:nvSpPr>
          <p:spPr bwMode="gray">
            <a:xfrm>
              <a:off x="1344" y="1440"/>
              <a:ext cx="161" cy="33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ru-RU" sz="2800" dirty="0" smtClea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4</a:t>
              </a:r>
              <a:endParaRPr lang="en-US" sz="28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63496" name="Text Box 8"/>
            <p:cNvSpPr txBox="1">
              <a:spLocks noChangeArrowheads="1"/>
            </p:cNvSpPr>
            <p:nvPr/>
          </p:nvSpPr>
          <p:spPr bwMode="gray">
            <a:xfrm>
              <a:off x="1673" y="1260"/>
              <a:ext cx="2905" cy="834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eaLnBrk="0" hangingPunct="0"/>
              <a:r>
                <a:rPr lang="ru-RU" sz="2000" b="1" dirty="0" smtClean="0">
                  <a:solidFill>
                    <a:schemeClr val="accent4">
                      <a:lumMod val="10000"/>
                    </a:schemeClr>
                  </a:solidFill>
                </a:rPr>
                <a:t>В тетрадях необходимо соблюдать поля с внешней стороны, указывать число и день недели (</a:t>
              </a:r>
              <a:r>
                <a:rPr lang="ru-RU" sz="2000" b="1" dirty="0" err="1" smtClean="0">
                  <a:solidFill>
                    <a:schemeClr val="accent4">
                      <a:lumMod val="10000"/>
                    </a:schemeClr>
                  </a:solidFill>
                </a:rPr>
                <a:t>Le</a:t>
              </a:r>
              <a:r>
                <a:rPr lang="ru-RU" sz="2000" b="1" dirty="0" smtClean="0">
                  <a:solidFill>
                    <a:schemeClr val="accent4">
                      <a:lumMod val="10000"/>
                    </a:schemeClr>
                  </a:solidFill>
                </a:rPr>
                <a:t> </a:t>
              </a:r>
              <a:r>
                <a:rPr lang="ru-RU" sz="2000" b="1" dirty="0" err="1" smtClean="0">
                  <a:solidFill>
                    <a:schemeClr val="accent4">
                      <a:lumMod val="10000"/>
                    </a:schemeClr>
                  </a:solidFill>
                </a:rPr>
                <a:t>__janvier,mardi</a:t>
              </a:r>
              <a:r>
                <a:rPr lang="ru-RU" sz="2000" b="1" dirty="0" smtClean="0">
                  <a:solidFill>
                    <a:schemeClr val="accent4">
                      <a:lumMod val="10000"/>
                    </a:schemeClr>
                  </a:solidFill>
                </a:rPr>
                <a:t>); (</a:t>
              </a:r>
              <a:r>
                <a:rPr lang="ru-RU" sz="2000" b="1" dirty="0" err="1" smtClean="0">
                  <a:solidFill>
                    <a:schemeClr val="accent4">
                      <a:lumMod val="10000"/>
                    </a:schemeClr>
                  </a:solidFill>
                </a:rPr>
                <a:t>The</a:t>
              </a:r>
              <a:r>
                <a:rPr lang="ru-RU" sz="2000" b="1" dirty="0" smtClean="0">
                  <a:solidFill>
                    <a:schemeClr val="accent4">
                      <a:lumMod val="10000"/>
                    </a:schemeClr>
                  </a:solidFill>
                </a:rPr>
                <a:t> _ </a:t>
              </a:r>
              <a:r>
                <a:rPr lang="ru-RU" sz="2000" b="1" dirty="0" err="1" smtClean="0">
                  <a:solidFill>
                    <a:schemeClr val="accent4">
                      <a:lumMod val="10000"/>
                    </a:schemeClr>
                  </a:solidFill>
                </a:rPr>
                <a:t>January</a:t>
              </a:r>
              <a:r>
                <a:rPr lang="ru-RU" sz="2000" b="1" dirty="0" smtClean="0">
                  <a:solidFill>
                    <a:schemeClr val="accent4">
                      <a:lumMod val="10000"/>
                    </a:schemeClr>
                  </a:solidFill>
                </a:rPr>
                <a:t>, </a:t>
              </a:r>
              <a:r>
                <a:rPr lang="ru-RU" sz="2000" b="1" dirty="0" err="1" smtClean="0">
                  <a:solidFill>
                    <a:schemeClr val="accent4">
                      <a:lumMod val="10000"/>
                    </a:schemeClr>
                  </a:solidFill>
                </a:rPr>
                <a:t>Monday</a:t>
              </a:r>
              <a:r>
                <a:rPr lang="ru-RU" sz="2000" b="1" dirty="0" smtClean="0">
                  <a:solidFill>
                    <a:schemeClr val="accent4">
                      <a:lumMod val="10000"/>
                    </a:schemeClr>
                  </a:solidFill>
                </a:rPr>
                <a:t>), обозначать номер упражнения, страницу</a:t>
              </a:r>
              <a:endParaRPr lang="en-US" sz="2000" b="1" dirty="0">
                <a:solidFill>
                  <a:schemeClr val="accent4">
                    <a:lumMod val="10000"/>
                  </a:schemeClr>
                </a:solidFill>
              </a:endParaRPr>
            </a:p>
          </p:txBody>
        </p:sp>
      </p:grpSp>
      <p:grpSp>
        <p:nvGrpSpPr>
          <p:cNvPr id="3" name="Group 9"/>
          <p:cNvGrpSpPr>
            <a:grpSpLocks/>
          </p:cNvGrpSpPr>
          <p:nvPr/>
        </p:nvGrpSpPr>
        <p:grpSpPr bwMode="auto">
          <a:xfrm>
            <a:off x="428596" y="3429000"/>
            <a:ext cx="8286808" cy="1306512"/>
            <a:chOff x="1104" y="2109"/>
            <a:chExt cx="3504" cy="823"/>
          </a:xfrm>
        </p:grpSpPr>
        <p:sp>
          <p:nvSpPr>
            <p:cNvPr id="63498" name="AutoShape 10"/>
            <p:cNvSpPr>
              <a:spLocks noChangeArrowheads="1"/>
            </p:cNvSpPr>
            <p:nvPr/>
          </p:nvSpPr>
          <p:spPr bwMode="gray">
            <a:xfrm>
              <a:off x="1104" y="2109"/>
              <a:ext cx="3504" cy="823"/>
            </a:xfrm>
            <a:prstGeom prst="roundRect">
              <a:avLst>
                <a:gd name="adj" fmla="val 10889"/>
              </a:avLst>
            </a:prstGeom>
            <a:gradFill rotWithShape="1">
              <a:gsLst>
                <a:gs pos="0">
                  <a:srgbClr val="DDDDDD">
                    <a:gamma/>
                    <a:tint val="51373"/>
                    <a:invGamma/>
                  </a:srgbClr>
                </a:gs>
                <a:gs pos="100000">
                  <a:srgbClr val="DDDDDD"/>
                </a:gs>
              </a:gsLst>
              <a:lin ang="2700000" scaled="1"/>
            </a:gradFill>
            <a:ln w="38100">
              <a:solidFill>
                <a:srgbClr val="FFFFFF"/>
              </a:solidFill>
              <a:round/>
              <a:headEnd/>
              <a:tailEnd/>
            </a:ln>
            <a:effectLst>
              <a:outerShdw dist="135003" dir="2928844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3499" name="AutoShape 11"/>
            <p:cNvSpPr>
              <a:spLocks noChangeArrowheads="1"/>
            </p:cNvSpPr>
            <p:nvPr/>
          </p:nvSpPr>
          <p:spPr bwMode="gray">
            <a:xfrm>
              <a:off x="1181" y="2185"/>
              <a:ext cx="497" cy="673"/>
            </a:xfrm>
            <a:prstGeom prst="roundRect">
              <a:avLst>
                <a:gd name="adj" fmla="val 11921"/>
              </a:avLst>
            </a:prstGeom>
            <a:gradFill rotWithShape="1">
              <a:gsLst>
                <a:gs pos="0">
                  <a:srgbClr val="009999"/>
                </a:gs>
                <a:gs pos="100000">
                  <a:srgbClr val="009999">
                    <a:gamma/>
                    <a:shade val="69804"/>
                    <a:invGamma/>
                  </a:srgbClr>
                </a:gs>
              </a:gsLst>
              <a:lin ang="5400000" scaled="1"/>
            </a:gradFill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3500" name="Freeform 12"/>
            <p:cNvSpPr>
              <a:spLocks/>
            </p:cNvSpPr>
            <p:nvPr/>
          </p:nvSpPr>
          <p:spPr bwMode="gray">
            <a:xfrm>
              <a:off x="1223" y="2228"/>
              <a:ext cx="337" cy="337"/>
            </a:xfrm>
            <a:custGeom>
              <a:avLst/>
              <a:gdLst/>
              <a:ahLst/>
              <a:cxnLst>
                <a:cxn ang="0">
                  <a:pos x="118" y="0"/>
                </a:cxn>
                <a:cxn ang="0">
                  <a:pos x="0" y="118"/>
                </a:cxn>
                <a:cxn ang="0">
                  <a:pos x="0" y="589"/>
                </a:cxn>
                <a:cxn ang="0">
                  <a:pos x="161" y="174"/>
                </a:cxn>
                <a:cxn ang="0">
                  <a:pos x="589" y="0"/>
                </a:cxn>
                <a:cxn ang="0">
                  <a:pos x="118" y="0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rgbClr val="009999">
                    <a:gamma/>
                    <a:tint val="42353"/>
                    <a:invGamma/>
                  </a:srgbClr>
                </a:gs>
                <a:gs pos="100000">
                  <a:srgbClr val="009999">
                    <a:alpha val="0"/>
                  </a:srgbClr>
                </a:gs>
              </a:gsLst>
              <a:lin ang="27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3501" name="Text Box 13"/>
            <p:cNvSpPr txBox="1">
              <a:spLocks noChangeArrowheads="1"/>
            </p:cNvSpPr>
            <p:nvPr/>
          </p:nvSpPr>
          <p:spPr bwMode="gray">
            <a:xfrm>
              <a:off x="1353" y="2340"/>
              <a:ext cx="163" cy="33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ru-RU" sz="2800" dirty="0" smtClea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5</a:t>
              </a:r>
              <a:endParaRPr lang="en-US" sz="28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63502" name="Text Box 14"/>
            <p:cNvSpPr txBox="1">
              <a:spLocks noChangeArrowheads="1"/>
            </p:cNvSpPr>
            <p:nvPr/>
          </p:nvSpPr>
          <p:spPr bwMode="gray">
            <a:xfrm>
              <a:off x="1829" y="2221"/>
              <a:ext cx="2695" cy="64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eaLnBrk="0" hangingPunct="0"/>
              <a:r>
                <a:rPr lang="ru-RU" sz="2000" b="1" dirty="0" smtClean="0">
                  <a:solidFill>
                    <a:schemeClr val="accent4">
                      <a:lumMod val="10000"/>
                    </a:schemeClr>
                  </a:solidFill>
                </a:rPr>
                <a:t>Указывать вид выполняемой работы ((</a:t>
              </a:r>
              <a:r>
                <a:rPr lang="ru-RU" sz="2000" b="1" dirty="0" err="1" smtClean="0">
                  <a:solidFill>
                    <a:schemeClr val="accent4">
                      <a:lumMod val="10000"/>
                    </a:schemeClr>
                  </a:solidFill>
                </a:rPr>
                <a:t>En</a:t>
              </a:r>
              <a:r>
                <a:rPr lang="ru-RU" sz="2000" b="1" dirty="0" smtClean="0">
                  <a:solidFill>
                    <a:schemeClr val="accent4">
                      <a:lumMod val="10000"/>
                    </a:schemeClr>
                  </a:solidFill>
                </a:rPr>
                <a:t> </a:t>
              </a:r>
              <a:r>
                <a:rPr lang="ru-RU" sz="2000" b="1" dirty="0" err="1" smtClean="0">
                  <a:solidFill>
                    <a:schemeClr val="accent4">
                      <a:lumMod val="10000"/>
                    </a:schemeClr>
                  </a:solidFill>
                </a:rPr>
                <a:t>classe</a:t>
              </a:r>
              <a:r>
                <a:rPr lang="ru-RU" sz="2000" b="1" dirty="0" smtClean="0">
                  <a:solidFill>
                    <a:schemeClr val="accent4">
                      <a:lumMod val="10000"/>
                    </a:schemeClr>
                  </a:solidFill>
                </a:rPr>
                <a:t>. </a:t>
              </a:r>
              <a:r>
                <a:rPr lang="ru-RU" sz="2000" b="1" dirty="0" err="1" smtClean="0">
                  <a:solidFill>
                    <a:schemeClr val="accent4">
                      <a:lumMod val="10000"/>
                    </a:schemeClr>
                  </a:solidFill>
                </a:rPr>
                <a:t>Devoir</a:t>
              </a:r>
              <a:r>
                <a:rPr lang="ru-RU" sz="2000" b="1" dirty="0" smtClean="0">
                  <a:solidFill>
                    <a:schemeClr val="accent4">
                      <a:lumMod val="10000"/>
                    </a:schemeClr>
                  </a:solidFill>
                </a:rPr>
                <a:t>, </a:t>
              </a:r>
              <a:r>
                <a:rPr lang="en-US" sz="2000" b="1" dirty="0" err="1" smtClean="0">
                  <a:solidFill>
                    <a:schemeClr val="accent4">
                      <a:lumMod val="10000"/>
                    </a:schemeClr>
                  </a:solidFill>
                </a:rPr>
                <a:t>teste</a:t>
              </a:r>
              <a:r>
                <a:rPr lang="ru-RU" sz="2000" b="1" dirty="0" smtClean="0">
                  <a:solidFill>
                    <a:schemeClr val="accent4">
                      <a:lumMod val="10000"/>
                    </a:schemeClr>
                  </a:solidFill>
                </a:rPr>
                <a:t>, </a:t>
              </a:r>
              <a:r>
                <a:rPr lang="en-US" sz="2000" b="1" dirty="0" err="1" smtClean="0">
                  <a:solidFill>
                    <a:schemeClr val="accent4">
                      <a:lumMod val="10000"/>
                    </a:schemeClr>
                  </a:solidFill>
                </a:rPr>
                <a:t>dict</a:t>
              </a:r>
              <a:r>
                <a:rPr lang="ru-RU" sz="2000" b="1" dirty="0" err="1" smtClean="0">
                  <a:solidFill>
                    <a:schemeClr val="accent4">
                      <a:lumMod val="10000"/>
                    </a:schemeClr>
                  </a:solidFill>
                </a:rPr>
                <a:t>é</a:t>
              </a:r>
              <a:r>
                <a:rPr lang="en-US" sz="2000" b="1" dirty="0" smtClean="0">
                  <a:solidFill>
                    <a:schemeClr val="accent4">
                      <a:lumMod val="10000"/>
                    </a:schemeClr>
                  </a:solidFill>
                </a:rPr>
                <a:t>e</a:t>
              </a:r>
              <a:r>
                <a:rPr lang="ru-RU" sz="2000" b="1" dirty="0" smtClean="0">
                  <a:solidFill>
                    <a:schemeClr val="accent4">
                      <a:lumMod val="10000"/>
                    </a:schemeClr>
                  </a:solidFill>
                </a:rPr>
                <a:t>, </a:t>
              </a:r>
              <a:r>
                <a:rPr lang="en-US" sz="2000" b="1" dirty="0" err="1" smtClean="0">
                  <a:solidFill>
                    <a:schemeClr val="accent4">
                      <a:lumMod val="10000"/>
                    </a:schemeClr>
                  </a:solidFill>
                </a:rPr>
                <a:t>Classwork</a:t>
              </a:r>
              <a:r>
                <a:rPr lang="ru-RU" sz="2000" b="1" dirty="0" smtClean="0">
                  <a:solidFill>
                    <a:schemeClr val="accent4">
                      <a:lumMod val="10000"/>
                    </a:schemeClr>
                  </a:solidFill>
                </a:rPr>
                <a:t>, </a:t>
              </a:r>
              <a:r>
                <a:rPr lang="ru-RU" sz="2000" b="1" dirty="0" err="1" smtClean="0">
                  <a:solidFill>
                    <a:schemeClr val="accent4">
                      <a:lumMod val="10000"/>
                    </a:schemeClr>
                  </a:solidFill>
                </a:rPr>
                <a:t>Homework</a:t>
              </a:r>
              <a:r>
                <a:rPr lang="ru-RU" sz="2000" b="1" dirty="0" smtClean="0">
                  <a:solidFill>
                    <a:schemeClr val="accent4">
                      <a:lumMod val="10000"/>
                    </a:schemeClr>
                  </a:solidFill>
                </a:rPr>
                <a:t>, </a:t>
              </a:r>
              <a:r>
                <a:rPr lang="en-US" sz="2000" b="1" dirty="0" smtClean="0">
                  <a:solidFill>
                    <a:schemeClr val="accent4">
                      <a:lumMod val="10000"/>
                    </a:schemeClr>
                  </a:solidFill>
                </a:rPr>
                <a:t>composition</a:t>
              </a:r>
              <a:r>
                <a:rPr lang="ru-RU" sz="2000" b="1" dirty="0" smtClean="0">
                  <a:solidFill>
                    <a:schemeClr val="accent4">
                      <a:lumMod val="10000"/>
                    </a:schemeClr>
                  </a:solidFill>
                </a:rPr>
                <a:t>,</a:t>
              </a:r>
              <a:r>
                <a:rPr lang="en-US" sz="2000" b="1" dirty="0" smtClean="0">
                  <a:solidFill>
                    <a:schemeClr val="accent4">
                      <a:lumMod val="10000"/>
                    </a:schemeClr>
                  </a:solidFill>
                </a:rPr>
                <a:t>Test</a:t>
              </a:r>
              <a:r>
                <a:rPr lang="ru-RU" sz="2000" b="1" dirty="0" smtClean="0">
                  <a:solidFill>
                    <a:schemeClr val="accent4">
                      <a:lumMod val="10000"/>
                    </a:schemeClr>
                  </a:solidFill>
                </a:rPr>
                <a:t>, </a:t>
              </a:r>
              <a:r>
                <a:rPr lang="en-US" sz="2000" b="1" dirty="0" smtClean="0">
                  <a:solidFill>
                    <a:schemeClr val="accent4">
                      <a:lumMod val="10000"/>
                    </a:schemeClr>
                  </a:solidFill>
                </a:rPr>
                <a:t>Dictation</a:t>
              </a:r>
              <a:r>
                <a:rPr lang="ru-RU" sz="2000" b="1" dirty="0" smtClean="0">
                  <a:solidFill>
                    <a:schemeClr val="accent4">
                      <a:lumMod val="10000"/>
                    </a:schemeClr>
                  </a:solidFill>
                </a:rPr>
                <a:t>)</a:t>
              </a:r>
              <a:endParaRPr lang="en-US" sz="2000" b="1" dirty="0">
                <a:solidFill>
                  <a:schemeClr val="accent4">
                    <a:lumMod val="10000"/>
                  </a:schemeClr>
                </a:solidFill>
              </a:endParaRPr>
            </a:p>
          </p:txBody>
        </p:sp>
      </p:grpSp>
      <p:grpSp>
        <p:nvGrpSpPr>
          <p:cNvPr id="4" name="Group 15"/>
          <p:cNvGrpSpPr>
            <a:grpSpLocks/>
          </p:cNvGrpSpPr>
          <p:nvPr/>
        </p:nvGrpSpPr>
        <p:grpSpPr bwMode="auto">
          <a:xfrm>
            <a:off x="500034" y="4929198"/>
            <a:ext cx="8643916" cy="1643207"/>
            <a:chOff x="1104" y="3029"/>
            <a:chExt cx="3655" cy="1299"/>
          </a:xfrm>
        </p:grpSpPr>
        <p:sp>
          <p:nvSpPr>
            <p:cNvPr id="63504" name="AutoShape 16"/>
            <p:cNvSpPr>
              <a:spLocks noChangeArrowheads="1"/>
            </p:cNvSpPr>
            <p:nvPr/>
          </p:nvSpPr>
          <p:spPr bwMode="gray">
            <a:xfrm>
              <a:off x="1104" y="3029"/>
              <a:ext cx="3504" cy="1299"/>
            </a:xfrm>
            <a:prstGeom prst="roundRect">
              <a:avLst>
                <a:gd name="adj" fmla="val 10889"/>
              </a:avLst>
            </a:prstGeom>
            <a:gradFill rotWithShape="1">
              <a:gsLst>
                <a:gs pos="0">
                  <a:srgbClr val="DDDDDD">
                    <a:gamma/>
                    <a:tint val="51373"/>
                    <a:invGamma/>
                  </a:srgbClr>
                </a:gs>
                <a:gs pos="100000">
                  <a:srgbClr val="DDDDDD"/>
                </a:gs>
              </a:gsLst>
              <a:lin ang="2700000" scaled="1"/>
            </a:gradFill>
            <a:ln w="38100">
              <a:solidFill>
                <a:srgbClr val="FFFFFF"/>
              </a:solidFill>
              <a:round/>
              <a:headEnd/>
              <a:tailEnd/>
            </a:ln>
            <a:effectLst>
              <a:outerShdw dist="135003" dir="2928844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3505" name="AutoShape 17"/>
            <p:cNvSpPr>
              <a:spLocks noChangeArrowheads="1"/>
            </p:cNvSpPr>
            <p:nvPr/>
          </p:nvSpPr>
          <p:spPr bwMode="gray">
            <a:xfrm>
              <a:off x="1181" y="3105"/>
              <a:ext cx="497" cy="673"/>
            </a:xfrm>
            <a:prstGeom prst="roundRect">
              <a:avLst>
                <a:gd name="adj" fmla="val 11921"/>
              </a:avLst>
            </a:prstGeom>
            <a:gradFill rotWithShape="1">
              <a:gsLst>
                <a:gs pos="0">
                  <a:srgbClr val="EC941E"/>
                </a:gs>
                <a:gs pos="100000">
                  <a:srgbClr val="EC941E">
                    <a:gamma/>
                    <a:shade val="69804"/>
                    <a:invGamma/>
                  </a:srgbClr>
                </a:gs>
              </a:gsLst>
              <a:lin ang="5400000" scaled="1"/>
            </a:gradFill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3506" name="Freeform 18"/>
            <p:cNvSpPr>
              <a:spLocks/>
            </p:cNvSpPr>
            <p:nvPr/>
          </p:nvSpPr>
          <p:spPr bwMode="gray">
            <a:xfrm>
              <a:off x="1223" y="3148"/>
              <a:ext cx="337" cy="337"/>
            </a:xfrm>
            <a:custGeom>
              <a:avLst/>
              <a:gdLst/>
              <a:ahLst/>
              <a:cxnLst>
                <a:cxn ang="0">
                  <a:pos x="118" y="0"/>
                </a:cxn>
                <a:cxn ang="0">
                  <a:pos x="0" y="118"/>
                </a:cxn>
                <a:cxn ang="0">
                  <a:pos x="0" y="589"/>
                </a:cxn>
                <a:cxn ang="0">
                  <a:pos x="161" y="174"/>
                </a:cxn>
                <a:cxn ang="0">
                  <a:pos x="589" y="0"/>
                </a:cxn>
                <a:cxn ang="0">
                  <a:pos x="118" y="0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rgbClr val="EC941E">
                    <a:gamma/>
                    <a:tint val="48627"/>
                    <a:invGamma/>
                  </a:srgbClr>
                </a:gs>
                <a:gs pos="100000">
                  <a:srgbClr val="EC941E">
                    <a:alpha val="0"/>
                  </a:srgbClr>
                </a:gs>
              </a:gsLst>
              <a:lin ang="27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3507" name="Text Box 19"/>
            <p:cNvSpPr txBox="1">
              <a:spLocks noChangeArrowheads="1"/>
            </p:cNvSpPr>
            <p:nvPr/>
          </p:nvSpPr>
          <p:spPr bwMode="gray">
            <a:xfrm>
              <a:off x="1346" y="3285"/>
              <a:ext cx="163" cy="33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algn="ctr" eaLnBrk="0" hangingPunct="0"/>
              <a:r>
                <a:rPr lang="ru-RU" sz="2800" dirty="0" smtClea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6</a:t>
              </a:r>
              <a:endParaRPr lang="en-US" sz="28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63508" name="Text Box 20"/>
            <p:cNvSpPr txBox="1">
              <a:spLocks noChangeArrowheads="1"/>
            </p:cNvSpPr>
            <p:nvPr/>
          </p:nvSpPr>
          <p:spPr bwMode="gray">
            <a:xfrm>
              <a:off x="1738" y="3074"/>
              <a:ext cx="3021" cy="102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eaLnBrk="0" hangingPunct="0"/>
              <a:r>
                <a:rPr lang="ru-RU" sz="2000" b="1" dirty="0" smtClean="0">
                  <a:solidFill>
                    <a:schemeClr val="accent4">
                      <a:lumMod val="10000"/>
                    </a:schemeClr>
                  </a:solidFill>
                </a:rPr>
                <a:t>Между заключительной строкой текста одной письменной работы и датой или заголовком (наименованием вида) следующей работы в тетрадях пропускать 5 клеток для отделения одной работы от другой и для выставления оценки за работу</a:t>
              </a:r>
              <a:endParaRPr lang="en-US" sz="2000" b="1" dirty="0">
                <a:solidFill>
                  <a:schemeClr val="accent4">
                    <a:lumMod val="10000"/>
                  </a:schemeClr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381000"/>
            <a:ext cx="7572396" cy="563563"/>
          </a:xfrm>
        </p:spPr>
        <p:txBody>
          <a:bodyPr/>
          <a:lstStyle/>
          <a:p>
            <a:pPr algn="ctr"/>
            <a:r>
              <a:rPr lang="ru-RU" dirty="0" smtClean="0"/>
              <a:t>Частота проверки тетрадей</a:t>
            </a:r>
            <a:endParaRPr lang="en-US" sz="1800" dirty="0"/>
          </a:p>
        </p:txBody>
      </p:sp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357158" y="1905000"/>
            <a:ext cx="8358246" cy="1306513"/>
            <a:chOff x="1104" y="1200"/>
            <a:chExt cx="3504" cy="823"/>
          </a:xfrm>
        </p:grpSpPr>
        <p:sp>
          <p:nvSpPr>
            <p:cNvPr id="63492" name="AutoShape 4"/>
            <p:cNvSpPr>
              <a:spLocks noChangeArrowheads="1"/>
            </p:cNvSpPr>
            <p:nvPr/>
          </p:nvSpPr>
          <p:spPr bwMode="gray">
            <a:xfrm>
              <a:off x="1104" y="1200"/>
              <a:ext cx="3504" cy="823"/>
            </a:xfrm>
            <a:prstGeom prst="roundRect">
              <a:avLst>
                <a:gd name="adj" fmla="val 10889"/>
              </a:avLst>
            </a:prstGeom>
            <a:gradFill rotWithShape="1">
              <a:gsLst>
                <a:gs pos="0">
                  <a:srgbClr val="DDDDDD">
                    <a:gamma/>
                    <a:tint val="51373"/>
                    <a:invGamma/>
                  </a:srgbClr>
                </a:gs>
                <a:gs pos="100000">
                  <a:srgbClr val="DDDDDD"/>
                </a:gs>
              </a:gsLst>
              <a:lin ang="2700000" scaled="1"/>
            </a:gradFill>
            <a:ln w="38100">
              <a:solidFill>
                <a:srgbClr val="FFFFFF"/>
              </a:solidFill>
              <a:round/>
              <a:headEnd/>
              <a:tailEnd/>
            </a:ln>
            <a:effectLst>
              <a:outerShdw dist="135003" dir="2928844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3493" name="AutoShape 5"/>
            <p:cNvSpPr>
              <a:spLocks noChangeArrowheads="1"/>
            </p:cNvSpPr>
            <p:nvPr/>
          </p:nvSpPr>
          <p:spPr bwMode="gray">
            <a:xfrm>
              <a:off x="1181" y="1276"/>
              <a:ext cx="522" cy="673"/>
            </a:xfrm>
            <a:prstGeom prst="roundRect">
              <a:avLst>
                <a:gd name="adj" fmla="val 11921"/>
              </a:avLst>
            </a:prstGeom>
            <a:gradFill rotWithShape="1">
              <a:gsLst>
                <a:gs pos="0">
                  <a:srgbClr val="0066CC"/>
                </a:gs>
                <a:gs pos="100000">
                  <a:srgbClr val="0066CC">
                    <a:gamma/>
                    <a:shade val="69804"/>
                    <a:invGamma/>
                  </a:srgbClr>
                </a:gs>
              </a:gsLst>
              <a:lin ang="5400000" scaled="1"/>
            </a:gradFill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3494" name="Freeform 6"/>
            <p:cNvSpPr>
              <a:spLocks/>
            </p:cNvSpPr>
            <p:nvPr/>
          </p:nvSpPr>
          <p:spPr bwMode="gray">
            <a:xfrm>
              <a:off x="1223" y="1319"/>
              <a:ext cx="337" cy="337"/>
            </a:xfrm>
            <a:custGeom>
              <a:avLst/>
              <a:gdLst/>
              <a:ahLst/>
              <a:cxnLst>
                <a:cxn ang="0">
                  <a:pos x="118" y="0"/>
                </a:cxn>
                <a:cxn ang="0">
                  <a:pos x="0" y="118"/>
                </a:cxn>
                <a:cxn ang="0">
                  <a:pos x="0" y="589"/>
                </a:cxn>
                <a:cxn ang="0">
                  <a:pos x="161" y="174"/>
                </a:cxn>
                <a:cxn ang="0">
                  <a:pos x="589" y="0"/>
                </a:cxn>
                <a:cxn ang="0">
                  <a:pos x="118" y="0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rgbClr val="0066CC">
                    <a:gamma/>
                    <a:tint val="54510"/>
                    <a:invGamma/>
                  </a:srgbClr>
                </a:gs>
                <a:gs pos="50000">
                  <a:srgbClr val="0066CC">
                    <a:alpha val="0"/>
                  </a:srgbClr>
                </a:gs>
                <a:gs pos="100000">
                  <a:srgbClr val="0066CC">
                    <a:gamma/>
                    <a:tint val="54510"/>
                    <a:invGamma/>
                  </a:srgbClr>
                </a:gs>
              </a:gsLst>
              <a:lin ang="27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3495" name="Text Box 7"/>
            <p:cNvSpPr txBox="1">
              <a:spLocks noChangeArrowheads="1"/>
            </p:cNvSpPr>
            <p:nvPr/>
          </p:nvSpPr>
          <p:spPr bwMode="gray">
            <a:xfrm>
              <a:off x="1344" y="1440"/>
              <a:ext cx="161" cy="33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ru-RU" sz="2800" dirty="0" smtClea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1</a:t>
              </a:r>
              <a:endParaRPr lang="en-US" sz="28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63496" name="Text Box 8"/>
            <p:cNvSpPr txBox="1">
              <a:spLocks noChangeArrowheads="1"/>
            </p:cNvSpPr>
            <p:nvPr/>
          </p:nvSpPr>
          <p:spPr bwMode="gray">
            <a:xfrm>
              <a:off x="1763" y="1395"/>
              <a:ext cx="2701" cy="446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eaLnBrk="0" hangingPunct="0"/>
              <a:r>
                <a:rPr lang="ru-RU" sz="2000" b="1" dirty="0" smtClean="0">
                  <a:solidFill>
                    <a:schemeClr val="accent4">
                      <a:lumMod val="10000"/>
                    </a:schemeClr>
                  </a:solidFill>
                </a:rPr>
                <a:t>в 1-4-х классах - один раз в неделю с выставлением накопительной оценки в журнал</a:t>
              </a:r>
              <a:endParaRPr lang="en-US" sz="2000" b="1" dirty="0">
                <a:solidFill>
                  <a:schemeClr val="accent4">
                    <a:lumMod val="10000"/>
                  </a:schemeClr>
                </a:solidFill>
              </a:endParaRPr>
            </a:p>
          </p:txBody>
        </p:sp>
      </p:grpSp>
      <p:grpSp>
        <p:nvGrpSpPr>
          <p:cNvPr id="3" name="Group 9"/>
          <p:cNvGrpSpPr>
            <a:grpSpLocks/>
          </p:cNvGrpSpPr>
          <p:nvPr/>
        </p:nvGrpSpPr>
        <p:grpSpPr bwMode="auto">
          <a:xfrm>
            <a:off x="357158" y="3286125"/>
            <a:ext cx="8429806" cy="1368424"/>
            <a:chOff x="1104" y="2070"/>
            <a:chExt cx="3534" cy="862"/>
          </a:xfrm>
        </p:grpSpPr>
        <p:sp>
          <p:nvSpPr>
            <p:cNvPr id="63498" name="AutoShape 10"/>
            <p:cNvSpPr>
              <a:spLocks noChangeArrowheads="1"/>
            </p:cNvSpPr>
            <p:nvPr/>
          </p:nvSpPr>
          <p:spPr bwMode="gray">
            <a:xfrm>
              <a:off x="1104" y="2109"/>
              <a:ext cx="3504" cy="823"/>
            </a:xfrm>
            <a:prstGeom prst="roundRect">
              <a:avLst>
                <a:gd name="adj" fmla="val 10889"/>
              </a:avLst>
            </a:prstGeom>
            <a:gradFill rotWithShape="1">
              <a:gsLst>
                <a:gs pos="0">
                  <a:srgbClr val="DDDDDD">
                    <a:gamma/>
                    <a:tint val="51373"/>
                    <a:invGamma/>
                  </a:srgbClr>
                </a:gs>
                <a:gs pos="100000">
                  <a:srgbClr val="DDDDDD"/>
                </a:gs>
              </a:gsLst>
              <a:lin ang="2700000" scaled="1"/>
            </a:gradFill>
            <a:ln w="38100">
              <a:solidFill>
                <a:srgbClr val="FFFFFF"/>
              </a:solidFill>
              <a:round/>
              <a:headEnd/>
              <a:tailEnd/>
            </a:ln>
            <a:effectLst>
              <a:outerShdw dist="135003" dir="2928844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3499" name="AutoShape 11"/>
            <p:cNvSpPr>
              <a:spLocks noChangeArrowheads="1"/>
            </p:cNvSpPr>
            <p:nvPr/>
          </p:nvSpPr>
          <p:spPr bwMode="gray">
            <a:xfrm>
              <a:off x="1181" y="2185"/>
              <a:ext cx="497" cy="673"/>
            </a:xfrm>
            <a:prstGeom prst="roundRect">
              <a:avLst>
                <a:gd name="adj" fmla="val 11921"/>
              </a:avLst>
            </a:prstGeom>
            <a:gradFill rotWithShape="1">
              <a:gsLst>
                <a:gs pos="0">
                  <a:srgbClr val="009999"/>
                </a:gs>
                <a:gs pos="100000">
                  <a:srgbClr val="009999">
                    <a:gamma/>
                    <a:shade val="69804"/>
                    <a:invGamma/>
                  </a:srgbClr>
                </a:gs>
              </a:gsLst>
              <a:lin ang="5400000" scaled="1"/>
            </a:gradFill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3500" name="Freeform 12"/>
            <p:cNvSpPr>
              <a:spLocks/>
            </p:cNvSpPr>
            <p:nvPr/>
          </p:nvSpPr>
          <p:spPr bwMode="gray">
            <a:xfrm>
              <a:off x="1223" y="2228"/>
              <a:ext cx="337" cy="337"/>
            </a:xfrm>
            <a:custGeom>
              <a:avLst/>
              <a:gdLst/>
              <a:ahLst/>
              <a:cxnLst>
                <a:cxn ang="0">
                  <a:pos x="118" y="0"/>
                </a:cxn>
                <a:cxn ang="0">
                  <a:pos x="0" y="118"/>
                </a:cxn>
                <a:cxn ang="0">
                  <a:pos x="0" y="589"/>
                </a:cxn>
                <a:cxn ang="0">
                  <a:pos x="161" y="174"/>
                </a:cxn>
                <a:cxn ang="0">
                  <a:pos x="589" y="0"/>
                </a:cxn>
                <a:cxn ang="0">
                  <a:pos x="118" y="0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rgbClr val="009999">
                    <a:gamma/>
                    <a:tint val="42353"/>
                    <a:invGamma/>
                  </a:srgbClr>
                </a:gs>
                <a:gs pos="100000">
                  <a:srgbClr val="009999">
                    <a:alpha val="0"/>
                  </a:srgbClr>
                </a:gs>
              </a:gsLst>
              <a:lin ang="27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3501" name="Text Box 13"/>
            <p:cNvSpPr txBox="1">
              <a:spLocks noChangeArrowheads="1"/>
            </p:cNvSpPr>
            <p:nvPr/>
          </p:nvSpPr>
          <p:spPr bwMode="gray">
            <a:xfrm>
              <a:off x="1353" y="2340"/>
              <a:ext cx="163" cy="33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ru-RU" sz="2800" dirty="0" smtClea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2</a:t>
              </a:r>
              <a:endParaRPr lang="en-US" sz="28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63502" name="Text Box 14"/>
            <p:cNvSpPr txBox="1">
              <a:spLocks noChangeArrowheads="1"/>
            </p:cNvSpPr>
            <p:nvPr/>
          </p:nvSpPr>
          <p:spPr bwMode="gray">
            <a:xfrm>
              <a:off x="1613" y="2070"/>
              <a:ext cx="3025" cy="834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algn="ctr" eaLnBrk="0" hangingPunct="0"/>
              <a:r>
                <a:rPr lang="ru-RU" sz="2000" b="1" dirty="0" smtClean="0">
                  <a:solidFill>
                    <a:schemeClr val="accent4">
                      <a:lumMod val="10000"/>
                    </a:schemeClr>
                  </a:solidFill>
                </a:rPr>
                <a:t>в 5-8 классах - каждая тетрадь должна проверяться не реже одного раза в неделю с выставлением отметки в журнал на усмотрение учителя (формы проверки: выборочно или фронтально в течение недели)</a:t>
              </a:r>
              <a:endParaRPr lang="en-US" sz="2000" b="1" dirty="0">
                <a:solidFill>
                  <a:schemeClr val="accent4">
                    <a:lumMod val="10000"/>
                  </a:schemeClr>
                </a:solidFill>
              </a:endParaRPr>
            </a:p>
          </p:txBody>
        </p:sp>
      </p:grpSp>
      <p:grpSp>
        <p:nvGrpSpPr>
          <p:cNvPr id="4" name="Group 15"/>
          <p:cNvGrpSpPr>
            <a:grpSpLocks/>
          </p:cNvGrpSpPr>
          <p:nvPr/>
        </p:nvGrpSpPr>
        <p:grpSpPr bwMode="auto">
          <a:xfrm>
            <a:off x="357158" y="4808538"/>
            <a:ext cx="8429684" cy="1306512"/>
            <a:chOff x="1104" y="3029"/>
            <a:chExt cx="3504" cy="823"/>
          </a:xfrm>
        </p:grpSpPr>
        <p:sp>
          <p:nvSpPr>
            <p:cNvPr id="63504" name="AutoShape 16"/>
            <p:cNvSpPr>
              <a:spLocks noChangeArrowheads="1"/>
            </p:cNvSpPr>
            <p:nvPr/>
          </p:nvSpPr>
          <p:spPr bwMode="gray">
            <a:xfrm>
              <a:off x="1104" y="3029"/>
              <a:ext cx="3504" cy="823"/>
            </a:xfrm>
            <a:prstGeom prst="roundRect">
              <a:avLst>
                <a:gd name="adj" fmla="val 10889"/>
              </a:avLst>
            </a:prstGeom>
            <a:gradFill rotWithShape="1">
              <a:gsLst>
                <a:gs pos="0">
                  <a:srgbClr val="DDDDDD">
                    <a:gamma/>
                    <a:tint val="51373"/>
                    <a:invGamma/>
                  </a:srgbClr>
                </a:gs>
                <a:gs pos="100000">
                  <a:srgbClr val="DDDDDD"/>
                </a:gs>
              </a:gsLst>
              <a:lin ang="2700000" scaled="1"/>
            </a:gradFill>
            <a:ln w="38100">
              <a:solidFill>
                <a:srgbClr val="FFFFFF"/>
              </a:solidFill>
              <a:round/>
              <a:headEnd/>
              <a:tailEnd/>
            </a:ln>
            <a:effectLst>
              <a:outerShdw dist="135003" dir="2928844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3505" name="AutoShape 17"/>
            <p:cNvSpPr>
              <a:spLocks noChangeArrowheads="1"/>
            </p:cNvSpPr>
            <p:nvPr/>
          </p:nvSpPr>
          <p:spPr bwMode="gray">
            <a:xfrm>
              <a:off x="1181" y="3105"/>
              <a:ext cx="497" cy="673"/>
            </a:xfrm>
            <a:prstGeom prst="roundRect">
              <a:avLst>
                <a:gd name="adj" fmla="val 11921"/>
              </a:avLst>
            </a:prstGeom>
            <a:gradFill rotWithShape="1">
              <a:gsLst>
                <a:gs pos="0">
                  <a:srgbClr val="EC941E"/>
                </a:gs>
                <a:gs pos="100000">
                  <a:srgbClr val="EC941E">
                    <a:gamma/>
                    <a:shade val="69804"/>
                    <a:invGamma/>
                  </a:srgbClr>
                </a:gs>
              </a:gsLst>
              <a:lin ang="5400000" scaled="1"/>
            </a:gradFill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3506" name="Freeform 18"/>
            <p:cNvSpPr>
              <a:spLocks/>
            </p:cNvSpPr>
            <p:nvPr/>
          </p:nvSpPr>
          <p:spPr bwMode="gray">
            <a:xfrm>
              <a:off x="1223" y="3148"/>
              <a:ext cx="337" cy="337"/>
            </a:xfrm>
            <a:custGeom>
              <a:avLst/>
              <a:gdLst/>
              <a:ahLst/>
              <a:cxnLst>
                <a:cxn ang="0">
                  <a:pos x="118" y="0"/>
                </a:cxn>
                <a:cxn ang="0">
                  <a:pos x="0" y="118"/>
                </a:cxn>
                <a:cxn ang="0">
                  <a:pos x="0" y="589"/>
                </a:cxn>
                <a:cxn ang="0">
                  <a:pos x="161" y="174"/>
                </a:cxn>
                <a:cxn ang="0">
                  <a:pos x="589" y="0"/>
                </a:cxn>
                <a:cxn ang="0">
                  <a:pos x="118" y="0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rgbClr val="EC941E">
                    <a:gamma/>
                    <a:tint val="48627"/>
                    <a:invGamma/>
                  </a:srgbClr>
                </a:gs>
                <a:gs pos="100000">
                  <a:srgbClr val="EC941E">
                    <a:alpha val="0"/>
                  </a:srgbClr>
                </a:gs>
              </a:gsLst>
              <a:lin ang="27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3507" name="Text Box 19"/>
            <p:cNvSpPr txBox="1">
              <a:spLocks noChangeArrowheads="1"/>
            </p:cNvSpPr>
            <p:nvPr/>
          </p:nvSpPr>
          <p:spPr bwMode="gray">
            <a:xfrm>
              <a:off x="1383" y="3285"/>
              <a:ext cx="163" cy="33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ru-RU" sz="2800" dirty="0" smtClea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3</a:t>
              </a:r>
              <a:endParaRPr lang="en-US" sz="28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63508" name="Text Box 20"/>
            <p:cNvSpPr txBox="1">
              <a:spLocks noChangeArrowheads="1"/>
            </p:cNvSpPr>
            <p:nvPr/>
          </p:nvSpPr>
          <p:spPr bwMode="gray">
            <a:xfrm>
              <a:off x="1728" y="3141"/>
              <a:ext cx="2796" cy="64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eaLnBrk="0" hangingPunct="0"/>
              <a:r>
                <a:rPr lang="ru-RU" sz="2000" b="1" dirty="0" smtClean="0">
                  <a:solidFill>
                    <a:schemeClr val="accent4">
                      <a:lumMod val="10000"/>
                    </a:schemeClr>
                  </a:solidFill>
                </a:rPr>
                <a:t>в 9-11 классах тетради проверяются не менее 2 раз в месяц у каждого ученика (формы проверки: выборочно или фронтально)</a:t>
              </a:r>
              <a:endParaRPr lang="en-US" sz="2000" b="1" dirty="0">
                <a:solidFill>
                  <a:schemeClr val="accent4">
                    <a:lumMod val="10000"/>
                  </a:schemeClr>
                </a:solidFill>
              </a:endParaRPr>
            </a:p>
          </p:txBody>
        </p:sp>
      </p:grp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1002305" y="1089079"/>
            <a:ext cx="713939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3429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Тетради учащихся, в которых выполняются обучающие </a:t>
            </a:r>
          </a:p>
          <a:p>
            <a:pPr marL="0" marR="0" lvl="0" indent="3429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классные и домашние работы проверяются: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381000"/>
            <a:ext cx="7572396" cy="563563"/>
          </a:xfrm>
        </p:spPr>
        <p:txBody>
          <a:bodyPr/>
          <a:lstStyle/>
          <a:p>
            <a:pPr algn="ctr"/>
            <a:r>
              <a:rPr lang="ru-RU" dirty="0" smtClean="0"/>
              <a:t>Оформление письменных работ по английскому языку</a:t>
            </a:r>
            <a:r>
              <a:rPr lang="en-US" dirty="0" smtClean="0"/>
              <a:t> </a:t>
            </a:r>
            <a:endParaRPr lang="en-US" sz="1800" dirty="0"/>
          </a:p>
        </p:txBody>
      </p:sp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357158" y="1928814"/>
            <a:ext cx="8358246" cy="1306514"/>
            <a:chOff x="1104" y="1215"/>
            <a:chExt cx="3504" cy="823"/>
          </a:xfrm>
        </p:grpSpPr>
        <p:sp>
          <p:nvSpPr>
            <p:cNvPr id="63492" name="AutoShape 4"/>
            <p:cNvSpPr>
              <a:spLocks noChangeArrowheads="1"/>
            </p:cNvSpPr>
            <p:nvPr/>
          </p:nvSpPr>
          <p:spPr bwMode="gray">
            <a:xfrm>
              <a:off x="1104" y="1215"/>
              <a:ext cx="3504" cy="823"/>
            </a:xfrm>
            <a:prstGeom prst="roundRect">
              <a:avLst>
                <a:gd name="adj" fmla="val 10889"/>
              </a:avLst>
            </a:prstGeom>
            <a:gradFill rotWithShape="1">
              <a:gsLst>
                <a:gs pos="0">
                  <a:srgbClr val="DDDDDD">
                    <a:gamma/>
                    <a:tint val="51373"/>
                    <a:invGamma/>
                  </a:srgbClr>
                </a:gs>
                <a:gs pos="100000">
                  <a:srgbClr val="DDDDDD"/>
                </a:gs>
              </a:gsLst>
              <a:lin ang="2700000" scaled="1"/>
            </a:gradFill>
            <a:ln w="38100">
              <a:solidFill>
                <a:srgbClr val="FFFFFF"/>
              </a:solidFill>
              <a:round/>
              <a:headEnd/>
              <a:tailEnd/>
            </a:ln>
            <a:effectLst>
              <a:outerShdw dist="135003" dir="2928844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3493" name="AutoShape 5"/>
            <p:cNvSpPr>
              <a:spLocks noChangeArrowheads="1"/>
            </p:cNvSpPr>
            <p:nvPr/>
          </p:nvSpPr>
          <p:spPr bwMode="gray">
            <a:xfrm>
              <a:off x="1181" y="1276"/>
              <a:ext cx="522" cy="673"/>
            </a:xfrm>
            <a:prstGeom prst="roundRect">
              <a:avLst>
                <a:gd name="adj" fmla="val 11921"/>
              </a:avLst>
            </a:prstGeom>
            <a:gradFill rotWithShape="1">
              <a:gsLst>
                <a:gs pos="0">
                  <a:srgbClr val="0066CC"/>
                </a:gs>
                <a:gs pos="100000">
                  <a:srgbClr val="0066CC">
                    <a:gamma/>
                    <a:shade val="69804"/>
                    <a:invGamma/>
                  </a:srgbClr>
                </a:gs>
              </a:gsLst>
              <a:lin ang="5400000" scaled="1"/>
            </a:gradFill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3494" name="Freeform 6"/>
            <p:cNvSpPr>
              <a:spLocks/>
            </p:cNvSpPr>
            <p:nvPr/>
          </p:nvSpPr>
          <p:spPr bwMode="gray">
            <a:xfrm>
              <a:off x="1223" y="1319"/>
              <a:ext cx="337" cy="337"/>
            </a:xfrm>
            <a:custGeom>
              <a:avLst/>
              <a:gdLst/>
              <a:ahLst/>
              <a:cxnLst>
                <a:cxn ang="0">
                  <a:pos x="118" y="0"/>
                </a:cxn>
                <a:cxn ang="0">
                  <a:pos x="0" y="118"/>
                </a:cxn>
                <a:cxn ang="0">
                  <a:pos x="0" y="589"/>
                </a:cxn>
                <a:cxn ang="0">
                  <a:pos x="161" y="174"/>
                </a:cxn>
                <a:cxn ang="0">
                  <a:pos x="589" y="0"/>
                </a:cxn>
                <a:cxn ang="0">
                  <a:pos x="118" y="0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rgbClr val="0066CC">
                    <a:gamma/>
                    <a:tint val="54510"/>
                    <a:invGamma/>
                  </a:srgbClr>
                </a:gs>
                <a:gs pos="50000">
                  <a:srgbClr val="0066CC">
                    <a:alpha val="0"/>
                  </a:srgbClr>
                </a:gs>
                <a:gs pos="100000">
                  <a:srgbClr val="0066CC">
                    <a:gamma/>
                    <a:tint val="54510"/>
                    <a:invGamma/>
                  </a:srgbClr>
                </a:gs>
              </a:gsLst>
              <a:lin ang="27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3495" name="Text Box 7"/>
            <p:cNvSpPr txBox="1">
              <a:spLocks noChangeArrowheads="1"/>
            </p:cNvSpPr>
            <p:nvPr/>
          </p:nvSpPr>
          <p:spPr bwMode="gray">
            <a:xfrm>
              <a:off x="1344" y="1440"/>
              <a:ext cx="161" cy="33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ru-RU" sz="2800" dirty="0" smtClea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4</a:t>
              </a:r>
              <a:endParaRPr lang="en-US" sz="28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63496" name="Text Box 8"/>
            <p:cNvSpPr txBox="1">
              <a:spLocks noChangeArrowheads="1"/>
            </p:cNvSpPr>
            <p:nvPr/>
          </p:nvSpPr>
          <p:spPr bwMode="gray">
            <a:xfrm>
              <a:off x="1853" y="1395"/>
              <a:ext cx="2546" cy="446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algn="ctr" eaLnBrk="0" hangingPunct="0"/>
              <a:r>
                <a:rPr lang="ru-RU" sz="2000" b="1" dirty="0" smtClean="0">
                  <a:solidFill>
                    <a:schemeClr val="accent4">
                      <a:lumMod val="10000"/>
                    </a:schemeClr>
                  </a:solidFill>
                </a:rPr>
                <a:t>Ведение словаря проверяется один - два раза в триместр</a:t>
              </a:r>
              <a:endParaRPr lang="en-US" sz="2000" b="1" dirty="0">
                <a:solidFill>
                  <a:schemeClr val="accent4">
                    <a:lumMod val="10000"/>
                  </a:schemeClr>
                </a:solidFill>
              </a:endParaRPr>
            </a:p>
          </p:txBody>
        </p:sp>
      </p:grpSp>
      <p:grpSp>
        <p:nvGrpSpPr>
          <p:cNvPr id="3" name="Group 9"/>
          <p:cNvGrpSpPr>
            <a:grpSpLocks/>
          </p:cNvGrpSpPr>
          <p:nvPr/>
        </p:nvGrpSpPr>
        <p:grpSpPr bwMode="auto">
          <a:xfrm>
            <a:off x="428596" y="3429000"/>
            <a:ext cx="8286808" cy="1306512"/>
            <a:chOff x="1104" y="2109"/>
            <a:chExt cx="3504" cy="823"/>
          </a:xfrm>
        </p:grpSpPr>
        <p:sp>
          <p:nvSpPr>
            <p:cNvPr id="63498" name="AutoShape 10"/>
            <p:cNvSpPr>
              <a:spLocks noChangeArrowheads="1"/>
            </p:cNvSpPr>
            <p:nvPr/>
          </p:nvSpPr>
          <p:spPr bwMode="gray">
            <a:xfrm>
              <a:off x="1104" y="2109"/>
              <a:ext cx="3504" cy="823"/>
            </a:xfrm>
            <a:prstGeom prst="roundRect">
              <a:avLst>
                <a:gd name="adj" fmla="val 10889"/>
              </a:avLst>
            </a:prstGeom>
            <a:gradFill rotWithShape="1">
              <a:gsLst>
                <a:gs pos="0">
                  <a:srgbClr val="DDDDDD">
                    <a:gamma/>
                    <a:tint val="51373"/>
                    <a:invGamma/>
                  </a:srgbClr>
                </a:gs>
                <a:gs pos="100000">
                  <a:srgbClr val="DDDDDD"/>
                </a:gs>
              </a:gsLst>
              <a:lin ang="2700000" scaled="1"/>
            </a:gradFill>
            <a:ln w="38100">
              <a:solidFill>
                <a:srgbClr val="FFFFFF"/>
              </a:solidFill>
              <a:round/>
              <a:headEnd/>
              <a:tailEnd/>
            </a:ln>
            <a:effectLst>
              <a:outerShdw dist="135003" dir="2928844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3499" name="AutoShape 11"/>
            <p:cNvSpPr>
              <a:spLocks noChangeArrowheads="1"/>
            </p:cNvSpPr>
            <p:nvPr/>
          </p:nvSpPr>
          <p:spPr bwMode="gray">
            <a:xfrm>
              <a:off x="1181" y="2185"/>
              <a:ext cx="497" cy="673"/>
            </a:xfrm>
            <a:prstGeom prst="roundRect">
              <a:avLst>
                <a:gd name="adj" fmla="val 11921"/>
              </a:avLst>
            </a:prstGeom>
            <a:gradFill rotWithShape="1">
              <a:gsLst>
                <a:gs pos="0">
                  <a:srgbClr val="009999"/>
                </a:gs>
                <a:gs pos="100000">
                  <a:srgbClr val="009999">
                    <a:gamma/>
                    <a:shade val="69804"/>
                    <a:invGamma/>
                  </a:srgbClr>
                </a:gs>
              </a:gsLst>
              <a:lin ang="5400000" scaled="1"/>
            </a:gradFill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3500" name="Freeform 12"/>
            <p:cNvSpPr>
              <a:spLocks/>
            </p:cNvSpPr>
            <p:nvPr/>
          </p:nvSpPr>
          <p:spPr bwMode="gray">
            <a:xfrm>
              <a:off x="1223" y="2228"/>
              <a:ext cx="337" cy="337"/>
            </a:xfrm>
            <a:custGeom>
              <a:avLst/>
              <a:gdLst/>
              <a:ahLst/>
              <a:cxnLst>
                <a:cxn ang="0">
                  <a:pos x="118" y="0"/>
                </a:cxn>
                <a:cxn ang="0">
                  <a:pos x="0" y="118"/>
                </a:cxn>
                <a:cxn ang="0">
                  <a:pos x="0" y="589"/>
                </a:cxn>
                <a:cxn ang="0">
                  <a:pos x="161" y="174"/>
                </a:cxn>
                <a:cxn ang="0">
                  <a:pos x="589" y="0"/>
                </a:cxn>
                <a:cxn ang="0">
                  <a:pos x="118" y="0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rgbClr val="009999">
                    <a:gamma/>
                    <a:tint val="42353"/>
                    <a:invGamma/>
                  </a:srgbClr>
                </a:gs>
                <a:gs pos="100000">
                  <a:srgbClr val="009999">
                    <a:alpha val="0"/>
                  </a:srgbClr>
                </a:gs>
              </a:gsLst>
              <a:lin ang="27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3501" name="Text Box 13"/>
            <p:cNvSpPr txBox="1">
              <a:spLocks noChangeArrowheads="1"/>
            </p:cNvSpPr>
            <p:nvPr/>
          </p:nvSpPr>
          <p:spPr bwMode="gray">
            <a:xfrm>
              <a:off x="1353" y="2340"/>
              <a:ext cx="163" cy="33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ru-RU" sz="2800" dirty="0" smtClea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5</a:t>
              </a:r>
              <a:endParaRPr lang="en-US" sz="28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63502" name="Text Box 14"/>
            <p:cNvSpPr txBox="1">
              <a:spLocks noChangeArrowheads="1"/>
            </p:cNvSpPr>
            <p:nvPr/>
          </p:nvSpPr>
          <p:spPr bwMode="gray">
            <a:xfrm>
              <a:off x="1769" y="2221"/>
              <a:ext cx="2755" cy="64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eaLnBrk="0" hangingPunct="0"/>
              <a:r>
                <a:rPr lang="ru-RU" sz="2000" b="1" dirty="0" smtClean="0">
                  <a:solidFill>
                    <a:schemeClr val="accent4">
                      <a:lumMod val="10000"/>
                    </a:schemeClr>
                  </a:solidFill>
                </a:rPr>
                <a:t>Все виды контрольных работ по предмету проверяются учителем у всех учащихся в период от 1 до 5 дней</a:t>
              </a:r>
              <a:endParaRPr lang="en-US" sz="2000" b="1" dirty="0">
                <a:solidFill>
                  <a:schemeClr val="accent4">
                    <a:lumMod val="10000"/>
                  </a:schemeClr>
                </a:solidFill>
              </a:endParaRPr>
            </a:p>
          </p:txBody>
        </p:sp>
      </p:grpSp>
      <p:grpSp>
        <p:nvGrpSpPr>
          <p:cNvPr id="4" name="Group 15"/>
          <p:cNvGrpSpPr>
            <a:grpSpLocks/>
          </p:cNvGrpSpPr>
          <p:nvPr/>
        </p:nvGrpSpPr>
        <p:grpSpPr bwMode="auto">
          <a:xfrm>
            <a:off x="500034" y="4929198"/>
            <a:ext cx="8643916" cy="1643207"/>
            <a:chOff x="1104" y="3029"/>
            <a:chExt cx="3655" cy="1299"/>
          </a:xfrm>
        </p:grpSpPr>
        <p:sp>
          <p:nvSpPr>
            <p:cNvPr id="63504" name="AutoShape 16"/>
            <p:cNvSpPr>
              <a:spLocks noChangeArrowheads="1"/>
            </p:cNvSpPr>
            <p:nvPr/>
          </p:nvSpPr>
          <p:spPr bwMode="gray">
            <a:xfrm>
              <a:off x="1104" y="3029"/>
              <a:ext cx="3504" cy="1299"/>
            </a:xfrm>
            <a:prstGeom prst="roundRect">
              <a:avLst>
                <a:gd name="adj" fmla="val 10889"/>
              </a:avLst>
            </a:prstGeom>
            <a:gradFill rotWithShape="1">
              <a:gsLst>
                <a:gs pos="0">
                  <a:srgbClr val="DDDDDD">
                    <a:gamma/>
                    <a:tint val="51373"/>
                    <a:invGamma/>
                  </a:srgbClr>
                </a:gs>
                <a:gs pos="100000">
                  <a:srgbClr val="DDDDDD"/>
                </a:gs>
              </a:gsLst>
              <a:lin ang="2700000" scaled="1"/>
            </a:gradFill>
            <a:ln w="38100">
              <a:solidFill>
                <a:srgbClr val="FFFFFF"/>
              </a:solidFill>
              <a:round/>
              <a:headEnd/>
              <a:tailEnd/>
            </a:ln>
            <a:effectLst>
              <a:outerShdw dist="135003" dir="2928844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3505" name="AutoShape 17"/>
            <p:cNvSpPr>
              <a:spLocks noChangeArrowheads="1"/>
            </p:cNvSpPr>
            <p:nvPr/>
          </p:nvSpPr>
          <p:spPr bwMode="gray">
            <a:xfrm>
              <a:off x="1181" y="3105"/>
              <a:ext cx="497" cy="673"/>
            </a:xfrm>
            <a:prstGeom prst="roundRect">
              <a:avLst>
                <a:gd name="adj" fmla="val 11921"/>
              </a:avLst>
            </a:prstGeom>
            <a:gradFill rotWithShape="1">
              <a:gsLst>
                <a:gs pos="0">
                  <a:srgbClr val="EC941E"/>
                </a:gs>
                <a:gs pos="100000">
                  <a:srgbClr val="EC941E">
                    <a:gamma/>
                    <a:shade val="69804"/>
                    <a:invGamma/>
                  </a:srgbClr>
                </a:gs>
              </a:gsLst>
              <a:lin ang="5400000" scaled="1"/>
            </a:gradFill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3506" name="Freeform 18"/>
            <p:cNvSpPr>
              <a:spLocks/>
            </p:cNvSpPr>
            <p:nvPr/>
          </p:nvSpPr>
          <p:spPr bwMode="gray">
            <a:xfrm>
              <a:off x="1223" y="3148"/>
              <a:ext cx="337" cy="337"/>
            </a:xfrm>
            <a:custGeom>
              <a:avLst/>
              <a:gdLst/>
              <a:ahLst/>
              <a:cxnLst>
                <a:cxn ang="0">
                  <a:pos x="118" y="0"/>
                </a:cxn>
                <a:cxn ang="0">
                  <a:pos x="0" y="118"/>
                </a:cxn>
                <a:cxn ang="0">
                  <a:pos x="0" y="589"/>
                </a:cxn>
                <a:cxn ang="0">
                  <a:pos x="161" y="174"/>
                </a:cxn>
                <a:cxn ang="0">
                  <a:pos x="589" y="0"/>
                </a:cxn>
                <a:cxn ang="0">
                  <a:pos x="118" y="0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rgbClr val="EC941E">
                    <a:gamma/>
                    <a:tint val="48627"/>
                    <a:invGamma/>
                  </a:srgbClr>
                </a:gs>
                <a:gs pos="100000">
                  <a:srgbClr val="EC941E">
                    <a:alpha val="0"/>
                  </a:srgbClr>
                </a:gs>
              </a:gsLst>
              <a:lin ang="27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3507" name="Text Box 19"/>
            <p:cNvSpPr txBox="1">
              <a:spLocks noChangeArrowheads="1"/>
            </p:cNvSpPr>
            <p:nvPr/>
          </p:nvSpPr>
          <p:spPr bwMode="gray">
            <a:xfrm>
              <a:off x="1346" y="3285"/>
              <a:ext cx="163" cy="33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algn="ctr" eaLnBrk="0" hangingPunct="0"/>
              <a:r>
                <a:rPr lang="ru-RU" sz="2800" dirty="0" smtClea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6</a:t>
              </a:r>
              <a:endParaRPr lang="en-US" sz="28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63508" name="Text Box 20"/>
            <p:cNvSpPr txBox="1">
              <a:spLocks noChangeArrowheads="1"/>
            </p:cNvSpPr>
            <p:nvPr/>
          </p:nvSpPr>
          <p:spPr bwMode="gray">
            <a:xfrm>
              <a:off x="1738" y="3198"/>
              <a:ext cx="3021" cy="1046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eaLnBrk="0" hangingPunct="0"/>
              <a:r>
                <a:rPr lang="ru-RU" sz="2000" b="1" u="sng" dirty="0" smtClean="0">
                  <a:solidFill>
                    <a:schemeClr val="accent4">
                      <a:lumMod val="10000"/>
                    </a:schemeClr>
                  </a:solidFill>
                </a:rPr>
                <a:t>Примечание</a:t>
              </a:r>
              <a:r>
                <a:rPr lang="ru-RU" sz="2000" b="1" dirty="0" smtClean="0">
                  <a:solidFill>
                    <a:schemeClr val="accent4">
                      <a:lumMod val="10000"/>
                    </a:schemeClr>
                  </a:solidFill>
                </a:rPr>
                <a:t>: настоящий порядок проверки распространяется на тетради на печатной основе, используемые наряду с тетрадями для домашних и классных работ</a:t>
              </a:r>
              <a:endParaRPr lang="en-US" sz="2000" b="1" dirty="0">
                <a:solidFill>
                  <a:schemeClr val="accent4">
                    <a:lumMod val="10000"/>
                  </a:schemeClr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381000"/>
            <a:ext cx="7572396" cy="563563"/>
          </a:xfrm>
        </p:spPr>
        <p:txBody>
          <a:bodyPr/>
          <a:lstStyle/>
          <a:p>
            <a:pPr algn="ctr"/>
            <a:r>
              <a:rPr lang="ru-RU" sz="2400" dirty="0" smtClean="0"/>
              <a:t>Критерии выставления отметок за письменные работы учащихся</a:t>
            </a:r>
            <a:endParaRPr lang="en-US" sz="2400" dirty="0"/>
          </a:p>
        </p:txBody>
      </p:sp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357158" y="1905000"/>
            <a:ext cx="8358246" cy="1306513"/>
            <a:chOff x="1104" y="1200"/>
            <a:chExt cx="3504" cy="823"/>
          </a:xfrm>
        </p:grpSpPr>
        <p:sp>
          <p:nvSpPr>
            <p:cNvPr id="63492" name="AutoShape 4"/>
            <p:cNvSpPr>
              <a:spLocks noChangeArrowheads="1"/>
            </p:cNvSpPr>
            <p:nvPr/>
          </p:nvSpPr>
          <p:spPr bwMode="gray">
            <a:xfrm>
              <a:off x="1104" y="1200"/>
              <a:ext cx="3504" cy="823"/>
            </a:xfrm>
            <a:prstGeom prst="roundRect">
              <a:avLst>
                <a:gd name="adj" fmla="val 10889"/>
              </a:avLst>
            </a:prstGeom>
            <a:gradFill rotWithShape="1">
              <a:gsLst>
                <a:gs pos="0">
                  <a:srgbClr val="DDDDDD">
                    <a:gamma/>
                    <a:tint val="51373"/>
                    <a:invGamma/>
                  </a:srgbClr>
                </a:gs>
                <a:gs pos="100000">
                  <a:srgbClr val="DDDDDD"/>
                </a:gs>
              </a:gsLst>
              <a:lin ang="2700000" scaled="1"/>
            </a:gradFill>
            <a:ln w="38100">
              <a:solidFill>
                <a:srgbClr val="FFFFFF"/>
              </a:solidFill>
              <a:round/>
              <a:headEnd/>
              <a:tailEnd/>
            </a:ln>
            <a:effectLst>
              <a:outerShdw dist="135003" dir="2928844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3493" name="AutoShape 5"/>
            <p:cNvSpPr>
              <a:spLocks noChangeArrowheads="1"/>
            </p:cNvSpPr>
            <p:nvPr/>
          </p:nvSpPr>
          <p:spPr bwMode="gray">
            <a:xfrm>
              <a:off x="1181" y="1276"/>
              <a:ext cx="522" cy="673"/>
            </a:xfrm>
            <a:prstGeom prst="roundRect">
              <a:avLst>
                <a:gd name="adj" fmla="val 11921"/>
              </a:avLst>
            </a:prstGeom>
            <a:gradFill rotWithShape="1">
              <a:gsLst>
                <a:gs pos="0">
                  <a:srgbClr val="0066CC"/>
                </a:gs>
                <a:gs pos="100000">
                  <a:srgbClr val="0066CC">
                    <a:gamma/>
                    <a:shade val="69804"/>
                    <a:invGamma/>
                  </a:srgbClr>
                </a:gs>
              </a:gsLst>
              <a:lin ang="5400000" scaled="1"/>
            </a:gradFill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3494" name="Freeform 6"/>
            <p:cNvSpPr>
              <a:spLocks/>
            </p:cNvSpPr>
            <p:nvPr/>
          </p:nvSpPr>
          <p:spPr bwMode="gray">
            <a:xfrm>
              <a:off x="1223" y="1319"/>
              <a:ext cx="337" cy="337"/>
            </a:xfrm>
            <a:custGeom>
              <a:avLst/>
              <a:gdLst/>
              <a:ahLst/>
              <a:cxnLst>
                <a:cxn ang="0">
                  <a:pos x="118" y="0"/>
                </a:cxn>
                <a:cxn ang="0">
                  <a:pos x="0" y="118"/>
                </a:cxn>
                <a:cxn ang="0">
                  <a:pos x="0" y="589"/>
                </a:cxn>
                <a:cxn ang="0">
                  <a:pos x="161" y="174"/>
                </a:cxn>
                <a:cxn ang="0">
                  <a:pos x="589" y="0"/>
                </a:cxn>
                <a:cxn ang="0">
                  <a:pos x="118" y="0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rgbClr val="0066CC">
                    <a:gamma/>
                    <a:tint val="54510"/>
                    <a:invGamma/>
                  </a:srgbClr>
                </a:gs>
                <a:gs pos="50000">
                  <a:srgbClr val="0066CC">
                    <a:alpha val="0"/>
                  </a:srgbClr>
                </a:gs>
                <a:gs pos="100000">
                  <a:srgbClr val="0066CC">
                    <a:gamma/>
                    <a:tint val="54510"/>
                    <a:invGamma/>
                  </a:srgbClr>
                </a:gs>
              </a:gsLst>
              <a:lin ang="27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3495" name="Text Box 7"/>
            <p:cNvSpPr txBox="1">
              <a:spLocks noChangeArrowheads="1"/>
            </p:cNvSpPr>
            <p:nvPr/>
          </p:nvSpPr>
          <p:spPr bwMode="gray">
            <a:xfrm>
              <a:off x="1344" y="1440"/>
              <a:ext cx="161" cy="33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ru-RU" sz="2800" dirty="0" smtClea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1</a:t>
              </a:r>
              <a:endParaRPr lang="en-US" sz="28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63496" name="Text Box 8"/>
            <p:cNvSpPr txBox="1">
              <a:spLocks noChangeArrowheads="1"/>
            </p:cNvSpPr>
            <p:nvPr/>
          </p:nvSpPr>
          <p:spPr bwMode="gray">
            <a:xfrm>
              <a:off x="1763" y="1395"/>
              <a:ext cx="2701" cy="446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eaLnBrk="0" hangingPunct="0"/>
              <a:r>
                <a:rPr lang="ru-RU" sz="2000" b="1" dirty="0" smtClean="0">
                  <a:solidFill>
                    <a:schemeClr val="accent4">
                      <a:lumMod val="10000"/>
                    </a:schemeClr>
                  </a:solidFill>
                </a:rPr>
                <a:t>Подчеркивание и исправление ошибок производится учителем только красной пастой</a:t>
              </a:r>
              <a:endParaRPr lang="en-US" sz="2000" b="1" dirty="0">
                <a:solidFill>
                  <a:schemeClr val="accent4">
                    <a:lumMod val="10000"/>
                  </a:schemeClr>
                </a:solidFill>
              </a:endParaRPr>
            </a:p>
          </p:txBody>
        </p:sp>
      </p:grpSp>
      <p:grpSp>
        <p:nvGrpSpPr>
          <p:cNvPr id="3" name="Group 9"/>
          <p:cNvGrpSpPr>
            <a:grpSpLocks/>
          </p:cNvGrpSpPr>
          <p:nvPr/>
        </p:nvGrpSpPr>
        <p:grpSpPr bwMode="auto">
          <a:xfrm>
            <a:off x="357158" y="3348037"/>
            <a:ext cx="8429806" cy="1333499"/>
            <a:chOff x="1104" y="2109"/>
            <a:chExt cx="3534" cy="840"/>
          </a:xfrm>
        </p:grpSpPr>
        <p:sp>
          <p:nvSpPr>
            <p:cNvPr id="63498" name="AutoShape 10"/>
            <p:cNvSpPr>
              <a:spLocks noChangeArrowheads="1"/>
            </p:cNvSpPr>
            <p:nvPr/>
          </p:nvSpPr>
          <p:spPr bwMode="gray">
            <a:xfrm>
              <a:off x="1104" y="2109"/>
              <a:ext cx="3504" cy="823"/>
            </a:xfrm>
            <a:prstGeom prst="roundRect">
              <a:avLst>
                <a:gd name="adj" fmla="val 10889"/>
              </a:avLst>
            </a:prstGeom>
            <a:gradFill rotWithShape="1">
              <a:gsLst>
                <a:gs pos="0">
                  <a:srgbClr val="DDDDDD">
                    <a:gamma/>
                    <a:tint val="51373"/>
                    <a:invGamma/>
                  </a:srgbClr>
                </a:gs>
                <a:gs pos="100000">
                  <a:srgbClr val="DDDDDD"/>
                </a:gs>
              </a:gsLst>
              <a:lin ang="2700000" scaled="1"/>
            </a:gradFill>
            <a:ln w="38100">
              <a:solidFill>
                <a:srgbClr val="FFFFFF"/>
              </a:solidFill>
              <a:round/>
              <a:headEnd/>
              <a:tailEnd/>
            </a:ln>
            <a:effectLst>
              <a:outerShdw dist="135003" dir="2928844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3499" name="AutoShape 11"/>
            <p:cNvSpPr>
              <a:spLocks noChangeArrowheads="1"/>
            </p:cNvSpPr>
            <p:nvPr/>
          </p:nvSpPr>
          <p:spPr bwMode="gray">
            <a:xfrm>
              <a:off x="1181" y="2185"/>
              <a:ext cx="497" cy="673"/>
            </a:xfrm>
            <a:prstGeom prst="roundRect">
              <a:avLst>
                <a:gd name="adj" fmla="val 11921"/>
              </a:avLst>
            </a:prstGeom>
            <a:gradFill rotWithShape="1">
              <a:gsLst>
                <a:gs pos="0">
                  <a:srgbClr val="009999"/>
                </a:gs>
                <a:gs pos="100000">
                  <a:srgbClr val="009999">
                    <a:gamma/>
                    <a:shade val="69804"/>
                    <a:invGamma/>
                  </a:srgbClr>
                </a:gs>
              </a:gsLst>
              <a:lin ang="5400000" scaled="1"/>
            </a:gradFill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3500" name="Freeform 12"/>
            <p:cNvSpPr>
              <a:spLocks/>
            </p:cNvSpPr>
            <p:nvPr/>
          </p:nvSpPr>
          <p:spPr bwMode="gray">
            <a:xfrm>
              <a:off x="1223" y="2228"/>
              <a:ext cx="337" cy="337"/>
            </a:xfrm>
            <a:custGeom>
              <a:avLst/>
              <a:gdLst/>
              <a:ahLst/>
              <a:cxnLst>
                <a:cxn ang="0">
                  <a:pos x="118" y="0"/>
                </a:cxn>
                <a:cxn ang="0">
                  <a:pos x="0" y="118"/>
                </a:cxn>
                <a:cxn ang="0">
                  <a:pos x="0" y="589"/>
                </a:cxn>
                <a:cxn ang="0">
                  <a:pos x="161" y="174"/>
                </a:cxn>
                <a:cxn ang="0">
                  <a:pos x="589" y="0"/>
                </a:cxn>
                <a:cxn ang="0">
                  <a:pos x="118" y="0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rgbClr val="009999">
                    <a:gamma/>
                    <a:tint val="42353"/>
                    <a:invGamma/>
                  </a:srgbClr>
                </a:gs>
                <a:gs pos="100000">
                  <a:srgbClr val="009999">
                    <a:alpha val="0"/>
                  </a:srgbClr>
                </a:gs>
              </a:gsLst>
              <a:lin ang="27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3501" name="Text Box 13"/>
            <p:cNvSpPr txBox="1">
              <a:spLocks noChangeArrowheads="1"/>
            </p:cNvSpPr>
            <p:nvPr/>
          </p:nvSpPr>
          <p:spPr bwMode="gray">
            <a:xfrm>
              <a:off x="1353" y="2340"/>
              <a:ext cx="163" cy="33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ru-RU" sz="2800" dirty="0" smtClea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2</a:t>
              </a:r>
              <a:endParaRPr lang="en-US" sz="28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63502" name="Text Box 14"/>
            <p:cNvSpPr txBox="1">
              <a:spLocks noChangeArrowheads="1"/>
            </p:cNvSpPr>
            <p:nvPr/>
          </p:nvSpPr>
          <p:spPr bwMode="gray">
            <a:xfrm>
              <a:off x="1613" y="2115"/>
              <a:ext cx="3025" cy="834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algn="ctr" eaLnBrk="0" hangingPunct="0"/>
              <a:r>
                <a:rPr lang="ru-RU" sz="2000" b="1" dirty="0" smtClean="0">
                  <a:solidFill>
                    <a:schemeClr val="accent4">
                      <a:lumMod val="10000"/>
                    </a:schemeClr>
                  </a:solidFill>
                </a:rPr>
                <a:t>при проверке тетрадей и контрольных работ учащихся 1-5 классов учитель зачеркивает ошибку и надписывает вверху нужную букву или верный вариант</a:t>
              </a:r>
              <a:endParaRPr lang="en-US" sz="2000" b="1" dirty="0">
                <a:solidFill>
                  <a:schemeClr val="accent4">
                    <a:lumMod val="10000"/>
                  </a:schemeClr>
                </a:solidFill>
              </a:endParaRPr>
            </a:p>
          </p:txBody>
        </p:sp>
      </p:grpSp>
      <p:grpSp>
        <p:nvGrpSpPr>
          <p:cNvPr id="4" name="Group 15"/>
          <p:cNvGrpSpPr>
            <a:grpSpLocks/>
          </p:cNvGrpSpPr>
          <p:nvPr/>
        </p:nvGrpSpPr>
        <p:grpSpPr bwMode="auto">
          <a:xfrm>
            <a:off x="357158" y="4714882"/>
            <a:ext cx="8429684" cy="1785936"/>
            <a:chOff x="1104" y="2984"/>
            <a:chExt cx="3504" cy="1125"/>
          </a:xfrm>
        </p:grpSpPr>
        <p:sp>
          <p:nvSpPr>
            <p:cNvPr id="63504" name="AutoShape 16"/>
            <p:cNvSpPr>
              <a:spLocks noChangeArrowheads="1"/>
            </p:cNvSpPr>
            <p:nvPr/>
          </p:nvSpPr>
          <p:spPr bwMode="gray">
            <a:xfrm>
              <a:off x="1104" y="3029"/>
              <a:ext cx="3504" cy="1080"/>
            </a:xfrm>
            <a:prstGeom prst="roundRect">
              <a:avLst>
                <a:gd name="adj" fmla="val 10889"/>
              </a:avLst>
            </a:prstGeom>
            <a:gradFill rotWithShape="1">
              <a:gsLst>
                <a:gs pos="0">
                  <a:srgbClr val="DDDDDD">
                    <a:gamma/>
                    <a:tint val="51373"/>
                    <a:invGamma/>
                  </a:srgbClr>
                </a:gs>
                <a:gs pos="100000">
                  <a:srgbClr val="DDDDDD"/>
                </a:gs>
              </a:gsLst>
              <a:lin ang="2700000" scaled="1"/>
            </a:gradFill>
            <a:ln w="38100">
              <a:solidFill>
                <a:srgbClr val="FFFFFF"/>
              </a:solidFill>
              <a:round/>
              <a:headEnd/>
              <a:tailEnd/>
            </a:ln>
            <a:effectLst>
              <a:outerShdw dist="135003" dir="2928844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3505" name="AutoShape 17"/>
            <p:cNvSpPr>
              <a:spLocks noChangeArrowheads="1"/>
            </p:cNvSpPr>
            <p:nvPr/>
          </p:nvSpPr>
          <p:spPr bwMode="gray">
            <a:xfrm>
              <a:off x="1181" y="3105"/>
              <a:ext cx="497" cy="673"/>
            </a:xfrm>
            <a:prstGeom prst="roundRect">
              <a:avLst>
                <a:gd name="adj" fmla="val 11921"/>
              </a:avLst>
            </a:prstGeom>
            <a:gradFill rotWithShape="1">
              <a:gsLst>
                <a:gs pos="0">
                  <a:srgbClr val="EC941E"/>
                </a:gs>
                <a:gs pos="100000">
                  <a:srgbClr val="EC941E">
                    <a:gamma/>
                    <a:shade val="69804"/>
                    <a:invGamma/>
                  </a:srgbClr>
                </a:gs>
              </a:gsLst>
              <a:lin ang="5400000" scaled="1"/>
            </a:gradFill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3506" name="Freeform 18"/>
            <p:cNvSpPr>
              <a:spLocks/>
            </p:cNvSpPr>
            <p:nvPr/>
          </p:nvSpPr>
          <p:spPr bwMode="gray">
            <a:xfrm>
              <a:off x="1223" y="3148"/>
              <a:ext cx="337" cy="337"/>
            </a:xfrm>
            <a:custGeom>
              <a:avLst/>
              <a:gdLst/>
              <a:ahLst/>
              <a:cxnLst>
                <a:cxn ang="0">
                  <a:pos x="118" y="0"/>
                </a:cxn>
                <a:cxn ang="0">
                  <a:pos x="0" y="118"/>
                </a:cxn>
                <a:cxn ang="0">
                  <a:pos x="0" y="589"/>
                </a:cxn>
                <a:cxn ang="0">
                  <a:pos x="161" y="174"/>
                </a:cxn>
                <a:cxn ang="0">
                  <a:pos x="589" y="0"/>
                </a:cxn>
                <a:cxn ang="0">
                  <a:pos x="118" y="0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rgbClr val="EC941E">
                    <a:gamma/>
                    <a:tint val="48627"/>
                    <a:invGamma/>
                  </a:srgbClr>
                </a:gs>
                <a:gs pos="100000">
                  <a:srgbClr val="EC941E">
                    <a:alpha val="0"/>
                  </a:srgbClr>
                </a:gs>
              </a:gsLst>
              <a:lin ang="27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3507" name="Text Box 19"/>
            <p:cNvSpPr txBox="1">
              <a:spLocks noChangeArrowheads="1"/>
            </p:cNvSpPr>
            <p:nvPr/>
          </p:nvSpPr>
          <p:spPr bwMode="gray">
            <a:xfrm>
              <a:off x="1383" y="3285"/>
              <a:ext cx="163" cy="33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ru-RU" sz="2800" dirty="0" smtClea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3</a:t>
              </a:r>
              <a:endParaRPr lang="en-US" sz="28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63508" name="Text Box 20"/>
            <p:cNvSpPr txBox="1">
              <a:spLocks noChangeArrowheads="1"/>
            </p:cNvSpPr>
            <p:nvPr/>
          </p:nvSpPr>
          <p:spPr bwMode="gray">
            <a:xfrm>
              <a:off x="1728" y="2984"/>
              <a:ext cx="2796" cy="102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lvl="0"/>
              <a:r>
                <a:rPr lang="ru-RU" sz="2000" b="1" dirty="0" smtClean="0">
                  <a:solidFill>
                    <a:schemeClr val="accent4">
                      <a:lumMod val="10000"/>
                    </a:schemeClr>
                  </a:solidFill>
                </a:rPr>
                <a:t>все контрольные работы обязательно оцениваются учителем с занесением оценки в классный журнал (если контрольная работа носит обучающий характер, то неудовлетворительная отметка в журнал не вносится)</a:t>
              </a:r>
              <a:endParaRPr lang="ru-RU" sz="2000" b="1" dirty="0">
                <a:solidFill>
                  <a:schemeClr val="accent4">
                    <a:lumMod val="10000"/>
                  </a:schemeClr>
                </a:solidFill>
              </a:endParaRPr>
            </a:p>
          </p:txBody>
        </p:sp>
      </p:grp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428596" y="1142984"/>
            <a:ext cx="7296869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indent="342900" algn="just"/>
            <a:r>
              <a:rPr lang="ru-RU" sz="2000" dirty="0" smtClean="0"/>
              <a:t>В проверяемых работах учитель отмечает и исправляет </a:t>
            </a:r>
          </a:p>
          <a:p>
            <a:pPr indent="342900" algn="just"/>
            <a:r>
              <a:rPr lang="ru-RU" sz="2000" dirty="0" smtClean="0"/>
              <a:t>допущенные ошибки, руководствуясь следующим:</a:t>
            </a:r>
          </a:p>
          <a:p>
            <a:pPr marL="0" marR="0" lvl="0" indent="3429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381000"/>
            <a:ext cx="7572396" cy="563563"/>
          </a:xfrm>
        </p:spPr>
        <p:txBody>
          <a:bodyPr/>
          <a:lstStyle/>
          <a:p>
            <a:pPr algn="ctr"/>
            <a:r>
              <a:rPr lang="ru-RU" dirty="0" smtClean="0"/>
              <a:t>Критерии выставления отметок за письменные работы учащихся</a:t>
            </a:r>
            <a:endParaRPr lang="en-US" sz="1800" dirty="0"/>
          </a:p>
        </p:txBody>
      </p:sp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357158" y="1928815"/>
            <a:ext cx="8358246" cy="1323977"/>
            <a:chOff x="1104" y="1215"/>
            <a:chExt cx="3504" cy="834"/>
          </a:xfrm>
        </p:grpSpPr>
        <p:sp>
          <p:nvSpPr>
            <p:cNvPr id="63492" name="AutoShape 4"/>
            <p:cNvSpPr>
              <a:spLocks noChangeArrowheads="1"/>
            </p:cNvSpPr>
            <p:nvPr/>
          </p:nvSpPr>
          <p:spPr bwMode="gray">
            <a:xfrm>
              <a:off x="1104" y="1215"/>
              <a:ext cx="3504" cy="823"/>
            </a:xfrm>
            <a:prstGeom prst="roundRect">
              <a:avLst>
                <a:gd name="adj" fmla="val 10889"/>
              </a:avLst>
            </a:prstGeom>
            <a:gradFill rotWithShape="1">
              <a:gsLst>
                <a:gs pos="0">
                  <a:srgbClr val="DDDDDD">
                    <a:gamma/>
                    <a:tint val="51373"/>
                    <a:invGamma/>
                  </a:srgbClr>
                </a:gs>
                <a:gs pos="100000">
                  <a:srgbClr val="DDDDDD"/>
                </a:gs>
              </a:gsLst>
              <a:lin ang="2700000" scaled="1"/>
            </a:gradFill>
            <a:ln w="38100">
              <a:solidFill>
                <a:srgbClr val="FFFFFF"/>
              </a:solidFill>
              <a:round/>
              <a:headEnd/>
              <a:tailEnd/>
            </a:ln>
            <a:effectLst>
              <a:outerShdw dist="135003" dir="2928844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3493" name="AutoShape 5"/>
            <p:cNvSpPr>
              <a:spLocks noChangeArrowheads="1"/>
            </p:cNvSpPr>
            <p:nvPr/>
          </p:nvSpPr>
          <p:spPr bwMode="gray">
            <a:xfrm>
              <a:off x="1181" y="1276"/>
              <a:ext cx="522" cy="673"/>
            </a:xfrm>
            <a:prstGeom prst="roundRect">
              <a:avLst>
                <a:gd name="adj" fmla="val 11921"/>
              </a:avLst>
            </a:prstGeom>
            <a:gradFill rotWithShape="1">
              <a:gsLst>
                <a:gs pos="0">
                  <a:srgbClr val="0066CC"/>
                </a:gs>
                <a:gs pos="100000">
                  <a:srgbClr val="0066CC">
                    <a:gamma/>
                    <a:shade val="69804"/>
                    <a:invGamma/>
                  </a:srgbClr>
                </a:gs>
              </a:gsLst>
              <a:lin ang="5400000" scaled="1"/>
            </a:gradFill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3494" name="Freeform 6"/>
            <p:cNvSpPr>
              <a:spLocks/>
            </p:cNvSpPr>
            <p:nvPr/>
          </p:nvSpPr>
          <p:spPr bwMode="gray">
            <a:xfrm>
              <a:off x="1223" y="1319"/>
              <a:ext cx="337" cy="337"/>
            </a:xfrm>
            <a:custGeom>
              <a:avLst/>
              <a:gdLst/>
              <a:ahLst/>
              <a:cxnLst>
                <a:cxn ang="0">
                  <a:pos x="118" y="0"/>
                </a:cxn>
                <a:cxn ang="0">
                  <a:pos x="0" y="118"/>
                </a:cxn>
                <a:cxn ang="0">
                  <a:pos x="0" y="589"/>
                </a:cxn>
                <a:cxn ang="0">
                  <a:pos x="161" y="174"/>
                </a:cxn>
                <a:cxn ang="0">
                  <a:pos x="589" y="0"/>
                </a:cxn>
                <a:cxn ang="0">
                  <a:pos x="118" y="0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rgbClr val="0066CC">
                    <a:gamma/>
                    <a:tint val="54510"/>
                    <a:invGamma/>
                  </a:srgbClr>
                </a:gs>
                <a:gs pos="50000">
                  <a:srgbClr val="0066CC">
                    <a:alpha val="0"/>
                  </a:srgbClr>
                </a:gs>
                <a:gs pos="100000">
                  <a:srgbClr val="0066CC">
                    <a:gamma/>
                    <a:tint val="54510"/>
                    <a:invGamma/>
                  </a:srgbClr>
                </a:gs>
              </a:gsLst>
              <a:lin ang="27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3495" name="Text Box 7"/>
            <p:cNvSpPr txBox="1">
              <a:spLocks noChangeArrowheads="1"/>
            </p:cNvSpPr>
            <p:nvPr/>
          </p:nvSpPr>
          <p:spPr bwMode="gray">
            <a:xfrm>
              <a:off x="1344" y="1440"/>
              <a:ext cx="161" cy="33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ru-RU" sz="2800" dirty="0" smtClea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4</a:t>
              </a:r>
              <a:endParaRPr lang="en-US" sz="28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63496" name="Text Box 8"/>
            <p:cNvSpPr txBox="1">
              <a:spLocks noChangeArrowheads="1"/>
            </p:cNvSpPr>
            <p:nvPr/>
          </p:nvSpPr>
          <p:spPr bwMode="gray">
            <a:xfrm>
              <a:off x="1763" y="1215"/>
              <a:ext cx="2815" cy="834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algn="ctr" eaLnBrk="0" hangingPunct="0"/>
              <a:r>
                <a:rPr lang="ru-RU" sz="2000" b="1" dirty="0" smtClean="0">
                  <a:solidFill>
                    <a:schemeClr val="accent4">
                      <a:lumMod val="10000"/>
                    </a:schemeClr>
                  </a:solidFill>
                </a:rPr>
                <a:t>В контрольных работах на конкретную грамматическую тему исправляются все ошибки, но при выставлении отметки учитываются ошибки только на контролируемую тему</a:t>
              </a:r>
              <a:endParaRPr lang="en-US" sz="2000" b="1" dirty="0">
                <a:solidFill>
                  <a:schemeClr val="accent4">
                    <a:lumMod val="10000"/>
                  </a:schemeClr>
                </a:solidFill>
              </a:endParaRPr>
            </a:p>
          </p:txBody>
        </p:sp>
      </p:grpSp>
      <p:grpSp>
        <p:nvGrpSpPr>
          <p:cNvPr id="3" name="Group 9"/>
          <p:cNvGrpSpPr>
            <a:grpSpLocks/>
          </p:cNvGrpSpPr>
          <p:nvPr/>
        </p:nvGrpSpPr>
        <p:grpSpPr bwMode="auto">
          <a:xfrm>
            <a:off x="428596" y="3357561"/>
            <a:ext cx="8286808" cy="1377949"/>
            <a:chOff x="1104" y="2064"/>
            <a:chExt cx="3504" cy="868"/>
          </a:xfrm>
        </p:grpSpPr>
        <p:sp>
          <p:nvSpPr>
            <p:cNvPr id="63498" name="AutoShape 10"/>
            <p:cNvSpPr>
              <a:spLocks noChangeArrowheads="1"/>
            </p:cNvSpPr>
            <p:nvPr/>
          </p:nvSpPr>
          <p:spPr bwMode="gray">
            <a:xfrm>
              <a:off x="1104" y="2109"/>
              <a:ext cx="3504" cy="823"/>
            </a:xfrm>
            <a:prstGeom prst="roundRect">
              <a:avLst>
                <a:gd name="adj" fmla="val 10889"/>
              </a:avLst>
            </a:prstGeom>
            <a:gradFill rotWithShape="1">
              <a:gsLst>
                <a:gs pos="0">
                  <a:srgbClr val="DDDDDD">
                    <a:gamma/>
                    <a:tint val="51373"/>
                    <a:invGamma/>
                  </a:srgbClr>
                </a:gs>
                <a:gs pos="100000">
                  <a:srgbClr val="DDDDDD"/>
                </a:gs>
              </a:gsLst>
              <a:lin ang="2700000" scaled="1"/>
            </a:gradFill>
            <a:ln w="38100">
              <a:solidFill>
                <a:srgbClr val="FFFFFF"/>
              </a:solidFill>
              <a:round/>
              <a:headEnd/>
              <a:tailEnd/>
            </a:ln>
            <a:effectLst>
              <a:outerShdw dist="135003" dir="2928844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3499" name="AutoShape 11"/>
            <p:cNvSpPr>
              <a:spLocks noChangeArrowheads="1"/>
            </p:cNvSpPr>
            <p:nvPr/>
          </p:nvSpPr>
          <p:spPr bwMode="gray">
            <a:xfrm>
              <a:off x="1181" y="2185"/>
              <a:ext cx="497" cy="673"/>
            </a:xfrm>
            <a:prstGeom prst="roundRect">
              <a:avLst>
                <a:gd name="adj" fmla="val 11921"/>
              </a:avLst>
            </a:prstGeom>
            <a:gradFill rotWithShape="1">
              <a:gsLst>
                <a:gs pos="0">
                  <a:srgbClr val="009999"/>
                </a:gs>
                <a:gs pos="100000">
                  <a:srgbClr val="009999">
                    <a:gamma/>
                    <a:shade val="69804"/>
                    <a:invGamma/>
                  </a:srgbClr>
                </a:gs>
              </a:gsLst>
              <a:lin ang="5400000" scaled="1"/>
            </a:gradFill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3500" name="Freeform 12"/>
            <p:cNvSpPr>
              <a:spLocks/>
            </p:cNvSpPr>
            <p:nvPr/>
          </p:nvSpPr>
          <p:spPr bwMode="gray">
            <a:xfrm>
              <a:off x="1223" y="2228"/>
              <a:ext cx="337" cy="337"/>
            </a:xfrm>
            <a:custGeom>
              <a:avLst/>
              <a:gdLst/>
              <a:ahLst/>
              <a:cxnLst>
                <a:cxn ang="0">
                  <a:pos x="118" y="0"/>
                </a:cxn>
                <a:cxn ang="0">
                  <a:pos x="0" y="118"/>
                </a:cxn>
                <a:cxn ang="0">
                  <a:pos x="0" y="589"/>
                </a:cxn>
                <a:cxn ang="0">
                  <a:pos x="161" y="174"/>
                </a:cxn>
                <a:cxn ang="0">
                  <a:pos x="589" y="0"/>
                </a:cxn>
                <a:cxn ang="0">
                  <a:pos x="118" y="0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rgbClr val="009999">
                    <a:gamma/>
                    <a:tint val="42353"/>
                    <a:invGamma/>
                  </a:srgbClr>
                </a:gs>
                <a:gs pos="100000">
                  <a:srgbClr val="009999">
                    <a:alpha val="0"/>
                  </a:srgbClr>
                </a:gs>
              </a:gsLst>
              <a:lin ang="27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3501" name="Text Box 13"/>
            <p:cNvSpPr txBox="1">
              <a:spLocks noChangeArrowheads="1"/>
            </p:cNvSpPr>
            <p:nvPr/>
          </p:nvSpPr>
          <p:spPr bwMode="gray">
            <a:xfrm>
              <a:off x="1353" y="2340"/>
              <a:ext cx="163" cy="33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ru-RU" sz="2800" dirty="0" smtClea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5</a:t>
              </a:r>
              <a:endParaRPr lang="en-US" sz="28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63502" name="Text Box 14"/>
            <p:cNvSpPr txBox="1">
              <a:spLocks noChangeArrowheads="1"/>
            </p:cNvSpPr>
            <p:nvPr/>
          </p:nvSpPr>
          <p:spPr bwMode="gray">
            <a:xfrm>
              <a:off x="1769" y="2064"/>
              <a:ext cx="2755" cy="834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eaLnBrk="0" hangingPunct="0"/>
              <a:r>
                <a:rPr lang="ru-RU" sz="2000" b="1" dirty="0" smtClean="0">
                  <a:solidFill>
                    <a:schemeClr val="accent4">
                      <a:lumMod val="10000"/>
                    </a:schemeClr>
                  </a:solidFill>
                </a:rPr>
                <a:t>В словарных диктантах и контрольных работах с 6 по 11 классы ошибки обозначаются, но не исправляются (для дальнейшей работы над ошибками)</a:t>
              </a:r>
              <a:endParaRPr lang="en-US" sz="2000" b="1" dirty="0">
                <a:solidFill>
                  <a:schemeClr val="accent4">
                    <a:lumMod val="10000"/>
                  </a:schemeClr>
                </a:solidFill>
              </a:endParaRPr>
            </a:p>
          </p:txBody>
        </p:sp>
      </p:grpSp>
      <p:grpSp>
        <p:nvGrpSpPr>
          <p:cNvPr id="4" name="Group 15"/>
          <p:cNvGrpSpPr>
            <a:grpSpLocks/>
          </p:cNvGrpSpPr>
          <p:nvPr/>
        </p:nvGrpSpPr>
        <p:grpSpPr bwMode="auto">
          <a:xfrm>
            <a:off x="500034" y="4929198"/>
            <a:ext cx="8643916" cy="1643207"/>
            <a:chOff x="1104" y="3029"/>
            <a:chExt cx="3655" cy="1299"/>
          </a:xfrm>
        </p:grpSpPr>
        <p:sp>
          <p:nvSpPr>
            <p:cNvPr id="63504" name="AutoShape 16"/>
            <p:cNvSpPr>
              <a:spLocks noChangeArrowheads="1"/>
            </p:cNvSpPr>
            <p:nvPr/>
          </p:nvSpPr>
          <p:spPr bwMode="gray">
            <a:xfrm>
              <a:off x="1104" y="3029"/>
              <a:ext cx="3504" cy="1299"/>
            </a:xfrm>
            <a:prstGeom prst="roundRect">
              <a:avLst>
                <a:gd name="adj" fmla="val 10889"/>
              </a:avLst>
            </a:prstGeom>
            <a:gradFill rotWithShape="1">
              <a:gsLst>
                <a:gs pos="0">
                  <a:srgbClr val="DDDDDD">
                    <a:gamma/>
                    <a:tint val="51373"/>
                    <a:invGamma/>
                  </a:srgbClr>
                </a:gs>
                <a:gs pos="100000">
                  <a:srgbClr val="DDDDDD"/>
                </a:gs>
              </a:gsLst>
              <a:lin ang="2700000" scaled="1"/>
            </a:gradFill>
            <a:ln w="38100">
              <a:solidFill>
                <a:srgbClr val="FFFFFF"/>
              </a:solidFill>
              <a:round/>
              <a:headEnd/>
              <a:tailEnd/>
            </a:ln>
            <a:effectLst>
              <a:outerShdw dist="135003" dir="2928844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3505" name="AutoShape 17"/>
            <p:cNvSpPr>
              <a:spLocks noChangeArrowheads="1"/>
            </p:cNvSpPr>
            <p:nvPr/>
          </p:nvSpPr>
          <p:spPr bwMode="gray">
            <a:xfrm>
              <a:off x="1181" y="3105"/>
              <a:ext cx="497" cy="673"/>
            </a:xfrm>
            <a:prstGeom prst="roundRect">
              <a:avLst>
                <a:gd name="adj" fmla="val 11921"/>
              </a:avLst>
            </a:prstGeom>
            <a:gradFill rotWithShape="1">
              <a:gsLst>
                <a:gs pos="0">
                  <a:srgbClr val="EC941E"/>
                </a:gs>
                <a:gs pos="100000">
                  <a:srgbClr val="EC941E">
                    <a:gamma/>
                    <a:shade val="69804"/>
                    <a:invGamma/>
                  </a:srgbClr>
                </a:gs>
              </a:gsLst>
              <a:lin ang="5400000" scaled="1"/>
            </a:gradFill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3506" name="Freeform 18"/>
            <p:cNvSpPr>
              <a:spLocks/>
            </p:cNvSpPr>
            <p:nvPr/>
          </p:nvSpPr>
          <p:spPr bwMode="gray">
            <a:xfrm>
              <a:off x="1223" y="3148"/>
              <a:ext cx="337" cy="337"/>
            </a:xfrm>
            <a:custGeom>
              <a:avLst/>
              <a:gdLst/>
              <a:ahLst/>
              <a:cxnLst>
                <a:cxn ang="0">
                  <a:pos x="118" y="0"/>
                </a:cxn>
                <a:cxn ang="0">
                  <a:pos x="0" y="118"/>
                </a:cxn>
                <a:cxn ang="0">
                  <a:pos x="0" y="589"/>
                </a:cxn>
                <a:cxn ang="0">
                  <a:pos x="161" y="174"/>
                </a:cxn>
                <a:cxn ang="0">
                  <a:pos x="589" y="0"/>
                </a:cxn>
                <a:cxn ang="0">
                  <a:pos x="118" y="0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rgbClr val="EC941E">
                    <a:gamma/>
                    <a:tint val="48627"/>
                    <a:invGamma/>
                  </a:srgbClr>
                </a:gs>
                <a:gs pos="100000">
                  <a:srgbClr val="EC941E">
                    <a:alpha val="0"/>
                  </a:srgbClr>
                </a:gs>
              </a:gsLst>
              <a:lin ang="27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3507" name="Text Box 19"/>
            <p:cNvSpPr txBox="1">
              <a:spLocks noChangeArrowheads="1"/>
            </p:cNvSpPr>
            <p:nvPr/>
          </p:nvSpPr>
          <p:spPr bwMode="gray">
            <a:xfrm>
              <a:off x="1346" y="3285"/>
              <a:ext cx="163" cy="33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algn="ctr" eaLnBrk="0" hangingPunct="0"/>
              <a:r>
                <a:rPr lang="ru-RU" sz="2800" dirty="0" smtClea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6</a:t>
              </a:r>
              <a:endParaRPr lang="en-US" sz="28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63508" name="Text Box 20"/>
            <p:cNvSpPr txBox="1">
              <a:spLocks noChangeArrowheads="1"/>
            </p:cNvSpPr>
            <p:nvPr/>
          </p:nvSpPr>
          <p:spPr bwMode="gray">
            <a:xfrm>
              <a:off x="1738" y="3198"/>
              <a:ext cx="3021" cy="80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eaLnBrk="0" hangingPunct="0"/>
              <a:r>
                <a:rPr lang="ru-RU" sz="2000" b="1" dirty="0" smtClean="0">
                  <a:solidFill>
                    <a:schemeClr val="accent4">
                      <a:lumMod val="10000"/>
                    </a:schemeClr>
                  </a:solidFill>
                </a:rPr>
                <a:t>Словарные диктанты должны содержать не более: начальная школа – от 5 до 12 слов, 5-8 классы от 10 до 20 слов, 9-11 классы от 15 до 30 слов</a:t>
              </a:r>
              <a:endParaRPr lang="en-US" sz="2000" b="1" dirty="0">
                <a:solidFill>
                  <a:schemeClr val="accent4">
                    <a:lumMod val="10000"/>
                  </a:schemeClr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81000"/>
            <a:ext cx="6972320" cy="563563"/>
          </a:xfrm>
        </p:spPr>
        <p:txBody>
          <a:bodyPr/>
          <a:lstStyle/>
          <a:p>
            <a:pPr algn="ctr"/>
            <a:r>
              <a:rPr lang="ru-RU" sz="2000" dirty="0" smtClean="0"/>
              <a:t>Работа педагогического коллектива по осуществлению единых требований к устной и письменной речи учащихся   </a:t>
            </a:r>
            <a:endParaRPr lang="en-US" sz="2000" dirty="0"/>
          </a:p>
        </p:txBody>
      </p:sp>
      <p:sp>
        <p:nvSpPr>
          <p:cNvPr id="65539" name="AutoShape 3"/>
          <p:cNvSpPr>
            <a:spLocks noChangeArrowheads="1"/>
          </p:cNvSpPr>
          <p:nvPr/>
        </p:nvSpPr>
        <p:spPr bwMode="gray">
          <a:xfrm>
            <a:off x="142844" y="2071678"/>
            <a:ext cx="3833813" cy="3833813"/>
          </a:xfrm>
          <a:custGeom>
            <a:avLst/>
            <a:gdLst>
              <a:gd name="G0" fmla="+- 1914 0 0"/>
              <a:gd name="G1" fmla="+- 21600 0 1914"/>
              <a:gd name="G2" fmla="+- 21600 0 1914"/>
              <a:gd name="G3" fmla="*/ G0 2929 10000"/>
              <a:gd name="G4" fmla="+- 21600 0 G3"/>
              <a:gd name="G5" fmla="+- 21600 0 G3"/>
              <a:gd name="T0" fmla="*/ 10800 w 21600"/>
              <a:gd name="T1" fmla="*/ 0 h 21600"/>
              <a:gd name="T2" fmla="*/ 3163 w 21600"/>
              <a:gd name="T3" fmla="*/ 3163 h 21600"/>
              <a:gd name="T4" fmla="*/ 0 w 21600"/>
              <a:gd name="T5" fmla="*/ 10800 h 21600"/>
              <a:gd name="T6" fmla="*/ 3163 w 21600"/>
              <a:gd name="T7" fmla="*/ 18437 h 21600"/>
              <a:gd name="T8" fmla="*/ 10800 w 21600"/>
              <a:gd name="T9" fmla="*/ 21600 h 21600"/>
              <a:gd name="T10" fmla="*/ 18437 w 21600"/>
              <a:gd name="T11" fmla="*/ 18437 h 21600"/>
              <a:gd name="T12" fmla="*/ 21600 w 21600"/>
              <a:gd name="T13" fmla="*/ 10800 h 21600"/>
              <a:gd name="T14" fmla="*/ 18437 w 21600"/>
              <a:gd name="T15" fmla="*/ 3163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1914" y="10800"/>
                </a:moveTo>
                <a:cubicBezTo>
                  <a:pt x="1914" y="15708"/>
                  <a:pt x="5892" y="19686"/>
                  <a:pt x="10800" y="19686"/>
                </a:cubicBezTo>
                <a:cubicBezTo>
                  <a:pt x="15708" y="19686"/>
                  <a:pt x="19686" y="15708"/>
                  <a:pt x="19686" y="10800"/>
                </a:cubicBezTo>
                <a:cubicBezTo>
                  <a:pt x="19686" y="5892"/>
                  <a:pt x="15708" y="1914"/>
                  <a:pt x="10800" y="1914"/>
                </a:cubicBezTo>
                <a:cubicBezTo>
                  <a:pt x="5892" y="1914"/>
                  <a:pt x="1914" y="5892"/>
                  <a:pt x="1914" y="10800"/>
                </a:cubicBezTo>
                <a:close/>
              </a:path>
            </a:pathLst>
          </a:custGeom>
          <a:gradFill rotWithShape="1">
            <a:gsLst>
              <a:gs pos="0">
                <a:schemeClr val="accent1">
                  <a:gamma/>
                  <a:tint val="60784"/>
                  <a:invGamma/>
                  <a:alpha val="12000"/>
                </a:schemeClr>
              </a:gs>
              <a:gs pos="50000">
                <a:schemeClr val="accent1"/>
              </a:gs>
              <a:gs pos="100000">
                <a:schemeClr val="accent1">
                  <a:gamma/>
                  <a:tint val="60784"/>
                  <a:invGamma/>
                  <a:alpha val="12000"/>
                </a:schemeClr>
              </a:gs>
            </a:gsLst>
            <a:lin ang="2700000" scaled="1"/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65540" name="Oval 4"/>
          <p:cNvSpPr>
            <a:spLocks noChangeArrowheads="1"/>
          </p:cNvSpPr>
          <p:nvPr/>
        </p:nvSpPr>
        <p:spPr bwMode="gray">
          <a:xfrm>
            <a:off x="500034" y="2428868"/>
            <a:ext cx="3200400" cy="3200400"/>
          </a:xfrm>
          <a:prstGeom prst="ellipse">
            <a:avLst/>
          </a:prstGeom>
          <a:gradFill rotWithShape="1">
            <a:gsLst>
              <a:gs pos="0">
                <a:schemeClr val="accent2">
                  <a:gamma/>
                  <a:tint val="56471"/>
                  <a:invGamma/>
                </a:schemeClr>
              </a:gs>
              <a:gs pos="100000">
                <a:schemeClr val="accent2"/>
              </a:gs>
            </a:gsLst>
            <a:path path="shape">
              <a:fillToRect l="50000" t="50000" r="50000" b="50000"/>
            </a:path>
          </a:gradFill>
          <a:ln w="28575" algn="ctr">
            <a:solidFill>
              <a:srgbClr val="FFFF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65541" name="AutoShape 5"/>
          <p:cNvSpPr>
            <a:spLocks noChangeArrowheads="1"/>
          </p:cNvSpPr>
          <p:nvPr/>
        </p:nvSpPr>
        <p:spPr bwMode="gray">
          <a:xfrm>
            <a:off x="3571868" y="1285860"/>
            <a:ext cx="5000660" cy="500063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tint val="5882"/>
                  <a:invGamma/>
                </a:schemeClr>
              </a:gs>
            </a:gsLst>
            <a:lin ang="0" scaled="1"/>
          </a:gradFill>
          <a:ln w="38100" algn="ctr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 eaLnBrk="0" hangingPunct="0"/>
            <a:r>
              <a:rPr lang="ru-RU" b="1" dirty="0" smtClean="0">
                <a:solidFill>
                  <a:schemeClr val="accent4">
                    <a:lumMod val="10000"/>
                  </a:schemeClr>
                </a:solidFill>
              </a:rPr>
              <a:t>Учить школьников работать с книгой</a:t>
            </a:r>
            <a:endParaRPr lang="en-US" b="1" dirty="0">
              <a:solidFill>
                <a:schemeClr val="accent4">
                  <a:lumMod val="10000"/>
                </a:schemeClr>
              </a:solidFill>
            </a:endParaRPr>
          </a:p>
        </p:txBody>
      </p:sp>
      <p:sp>
        <p:nvSpPr>
          <p:cNvPr id="65542" name="AutoShape 6"/>
          <p:cNvSpPr>
            <a:spLocks noChangeArrowheads="1"/>
          </p:cNvSpPr>
          <p:nvPr/>
        </p:nvSpPr>
        <p:spPr bwMode="gray">
          <a:xfrm>
            <a:off x="3857620" y="2000240"/>
            <a:ext cx="5072098" cy="500066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chemeClr val="tx2"/>
              </a:gs>
              <a:gs pos="100000">
                <a:schemeClr val="tx2">
                  <a:gamma/>
                  <a:tint val="5882"/>
                  <a:invGamma/>
                </a:schemeClr>
              </a:gs>
            </a:gsLst>
            <a:lin ang="0" scaled="1"/>
          </a:gradFill>
          <a:ln w="38100" algn="ctr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 eaLnBrk="0" hangingPunct="0"/>
            <a:r>
              <a:rPr lang="ru-RU" b="1" dirty="0" smtClean="0">
                <a:solidFill>
                  <a:schemeClr val="accent4">
                    <a:lumMod val="10000"/>
                  </a:schemeClr>
                </a:solidFill>
              </a:rPr>
              <a:t>Следить за аккуратным ведением тетрадей</a:t>
            </a:r>
            <a:endParaRPr lang="en-US" b="1" dirty="0">
              <a:solidFill>
                <a:schemeClr val="accent4">
                  <a:lumMod val="10000"/>
                </a:schemeClr>
              </a:solidFill>
            </a:endParaRPr>
          </a:p>
        </p:txBody>
      </p:sp>
      <p:sp>
        <p:nvSpPr>
          <p:cNvPr id="65543" name="AutoShape 7"/>
          <p:cNvSpPr>
            <a:spLocks noChangeArrowheads="1"/>
          </p:cNvSpPr>
          <p:nvPr/>
        </p:nvSpPr>
        <p:spPr bwMode="gray">
          <a:xfrm>
            <a:off x="3857620" y="2714620"/>
            <a:ext cx="5286380" cy="857256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tint val="5882"/>
                  <a:invGamma/>
                </a:schemeClr>
              </a:gs>
            </a:gsLst>
            <a:lin ang="0" scaled="1"/>
          </a:gradFill>
          <a:ln w="38100" algn="ctr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 eaLnBrk="0" hangingPunct="0"/>
            <a:r>
              <a:rPr lang="ru-RU" b="1" dirty="0" smtClean="0">
                <a:solidFill>
                  <a:schemeClr val="accent4">
                    <a:lumMod val="10000"/>
                  </a:schemeClr>
                </a:solidFill>
              </a:rPr>
              <a:t>Исправлять допущенные ошибки не только </a:t>
            </a:r>
          </a:p>
          <a:p>
            <a:pPr algn="ctr" eaLnBrk="0" hangingPunct="0"/>
            <a:r>
              <a:rPr lang="ru-RU" b="1" dirty="0" smtClean="0">
                <a:solidFill>
                  <a:schemeClr val="accent4">
                    <a:lumMod val="10000"/>
                  </a:schemeClr>
                </a:solidFill>
              </a:rPr>
              <a:t>в тетрадях по всем предметам,</a:t>
            </a:r>
          </a:p>
          <a:p>
            <a:pPr algn="ctr" eaLnBrk="0" hangingPunct="0"/>
            <a:r>
              <a:rPr lang="ru-RU" b="1" dirty="0" smtClean="0">
                <a:solidFill>
                  <a:schemeClr val="accent4">
                    <a:lumMod val="10000"/>
                  </a:schemeClr>
                </a:solidFill>
              </a:rPr>
              <a:t> но и в дневниках учащихся</a:t>
            </a:r>
            <a:endParaRPr lang="en-US" b="1" dirty="0">
              <a:solidFill>
                <a:schemeClr val="accent4">
                  <a:lumMod val="10000"/>
                </a:schemeClr>
              </a:solidFill>
            </a:endParaRPr>
          </a:p>
        </p:txBody>
      </p:sp>
      <p:sp>
        <p:nvSpPr>
          <p:cNvPr id="65544" name="AutoShape 8"/>
          <p:cNvSpPr>
            <a:spLocks noChangeArrowheads="1"/>
          </p:cNvSpPr>
          <p:nvPr/>
        </p:nvSpPr>
        <p:spPr bwMode="gray">
          <a:xfrm>
            <a:off x="4071934" y="3714752"/>
            <a:ext cx="5072066" cy="785814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chemeClr val="tx2"/>
              </a:gs>
              <a:gs pos="100000">
                <a:schemeClr val="tx2">
                  <a:gamma/>
                  <a:tint val="5882"/>
                  <a:invGamma/>
                </a:schemeClr>
              </a:gs>
            </a:gsLst>
            <a:lin ang="0" scaled="1"/>
          </a:gradFill>
          <a:ln w="38100" algn="ctr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 eaLnBrk="0" hangingPunct="0"/>
            <a:r>
              <a:rPr lang="ru-RU" b="1" dirty="0" smtClean="0">
                <a:solidFill>
                  <a:schemeClr val="accent4">
                    <a:lumMod val="10000"/>
                  </a:schemeClr>
                </a:solidFill>
              </a:rPr>
              <a:t>Добиваться повышения культуры</a:t>
            </a:r>
          </a:p>
          <a:p>
            <a:pPr algn="ctr" eaLnBrk="0" hangingPunct="0"/>
            <a:r>
              <a:rPr lang="ru-RU" b="1" dirty="0" smtClean="0">
                <a:solidFill>
                  <a:schemeClr val="accent4">
                    <a:lumMod val="10000"/>
                  </a:schemeClr>
                </a:solidFill>
              </a:rPr>
              <a:t> устной разговорной речи учащихся </a:t>
            </a:r>
            <a:endParaRPr lang="en-US" b="1" dirty="0">
              <a:solidFill>
                <a:schemeClr val="accent4">
                  <a:lumMod val="10000"/>
                </a:schemeClr>
              </a:solidFill>
            </a:endParaRPr>
          </a:p>
        </p:txBody>
      </p:sp>
      <p:sp>
        <p:nvSpPr>
          <p:cNvPr id="65545" name="AutoShape 9"/>
          <p:cNvSpPr>
            <a:spLocks noChangeArrowheads="1"/>
          </p:cNvSpPr>
          <p:nvPr/>
        </p:nvSpPr>
        <p:spPr bwMode="gray">
          <a:xfrm>
            <a:off x="3786182" y="4714884"/>
            <a:ext cx="5357818" cy="785818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tint val="5882"/>
                  <a:invGamma/>
                </a:schemeClr>
              </a:gs>
            </a:gsLst>
            <a:lin ang="0" scaled="1"/>
          </a:gradFill>
          <a:ln w="38100" algn="ctr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 eaLnBrk="0" hangingPunct="0"/>
            <a:r>
              <a:rPr lang="ru-RU" b="1" dirty="0" smtClean="0">
                <a:solidFill>
                  <a:schemeClr val="accent4">
                    <a:lumMod val="10000"/>
                  </a:schemeClr>
                </a:solidFill>
              </a:rPr>
              <a:t>Использовать все формы </a:t>
            </a:r>
          </a:p>
          <a:p>
            <a:pPr algn="ctr" eaLnBrk="0" hangingPunct="0"/>
            <a:r>
              <a:rPr lang="ru-RU" b="1" dirty="0" smtClean="0">
                <a:solidFill>
                  <a:schemeClr val="accent4">
                    <a:lumMod val="10000"/>
                  </a:schemeClr>
                </a:solidFill>
              </a:rPr>
              <a:t>внеклассной работы для совершенствования </a:t>
            </a:r>
          </a:p>
          <a:p>
            <a:pPr algn="ctr" eaLnBrk="0" hangingPunct="0"/>
            <a:r>
              <a:rPr lang="ru-RU" b="1" dirty="0" smtClean="0">
                <a:solidFill>
                  <a:schemeClr val="accent4">
                    <a:lumMod val="10000"/>
                  </a:schemeClr>
                </a:solidFill>
              </a:rPr>
              <a:t>речевой культуры учащихся </a:t>
            </a:r>
            <a:endParaRPr lang="en-US" b="1" dirty="0">
              <a:solidFill>
                <a:schemeClr val="accent4">
                  <a:lumMod val="10000"/>
                </a:schemeClr>
              </a:solidFill>
            </a:endParaRPr>
          </a:p>
        </p:txBody>
      </p:sp>
      <p:sp>
        <p:nvSpPr>
          <p:cNvPr id="65546" name="Text Box 10"/>
          <p:cNvSpPr txBox="1">
            <a:spLocks noChangeArrowheads="1"/>
          </p:cNvSpPr>
          <p:nvPr/>
        </p:nvSpPr>
        <p:spPr bwMode="gray">
          <a:xfrm>
            <a:off x="808383" y="3214686"/>
            <a:ext cx="2491643" cy="156966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35921" dir="2700000" algn="ctr" rotWithShape="0">
              <a:srgbClr val="000000"/>
            </a:outerShdw>
          </a:effectLst>
        </p:spPr>
        <p:txBody>
          <a:bodyPr wrap="none">
            <a:spAutoFit/>
          </a:bodyPr>
          <a:lstStyle/>
          <a:p>
            <a:pPr algn="ctr" eaLnBrk="0" hangingPunct="0"/>
            <a:r>
              <a:rPr lang="ru-RU" sz="2400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Рекомендации </a:t>
            </a:r>
          </a:p>
          <a:p>
            <a:pPr algn="ctr" eaLnBrk="0" hangingPunct="0"/>
            <a:r>
              <a:rPr lang="ru-RU" sz="2400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учителям всех</a:t>
            </a:r>
          </a:p>
          <a:p>
            <a:pPr algn="ctr" eaLnBrk="0" hangingPunct="0"/>
            <a:r>
              <a:rPr lang="ru-RU" sz="2400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школьных </a:t>
            </a:r>
          </a:p>
          <a:p>
            <a:pPr algn="ctr" eaLnBrk="0" hangingPunct="0"/>
            <a:r>
              <a:rPr lang="ru-RU" sz="2400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дисциплин</a:t>
            </a:r>
            <a:endParaRPr lang="en-US" sz="2400" b="1" dirty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11" name="AutoShape 8"/>
          <p:cNvSpPr>
            <a:spLocks noChangeArrowheads="1"/>
          </p:cNvSpPr>
          <p:nvPr/>
        </p:nvSpPr>
        <p:spPr bwMode="gray">
          <a:xfrm>
            <a:off x="3143240" y="5643578"/>
            <a:ext cx="5786478" cy="571500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chemeClr val="tx2"/>
              </a:gs>
              <a:gs pos="100000">
                <a:schemeClr val="tx2">
                  <a:gamma/>
                  <a:tint val="5882"/>
                  <a:invGamma/>
                </a:schemeClr>
              </a:gs>
            </a:gsLst>
            <a:lin ang="0" scaled="1"/>
          </a:gradFill>
          <a:ln w="38100" algn="ctr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 eaLnBrk="0" hangingPunct="0"/>
            <a:r>
              <a:rPr lang="ru-RU" b="1" dirty="0" smtClean="0">
                <a:solidFill>
                  <a:schemeClr val="accent4">
                    <a:lumMod val="10000"/>
                  </a:schemeClr>
                </a:solidFill>
              </a:rPr>
              <a:t>Тщательно проверять грамотность </a:t>
            </a:r>
          </a:p>
          <a:p>
            <a:pPr algn="ctr" eaLnBrk="0" hangingPunct="0"/>
            <a:r>
              <a:rPr lang="ru-RU" b="1" dirty="0" smtClean="0">
                <a:solidFill>
                  <a:schemeClr val="accent4">
                    <a:lumMod val="10000"/>
                  </a:schemeClr>
                </a:solidFill>
              </a:rPr>
              <a:t>стенных школьных газет, объявлений, стендов</a:t>
            </a:r>
            <a:endParaRPr lang="en-US" b="1" dirty="0">
              <a:solidFill>
                <a:schemeClr val="accent4">
                  <a:lumMod val="10000"/>
                </a:schemeClr>
              </a:solidFill>
            </a:endParaRPr>
          </a:p>
        </p:txBody>
      </p:sp>
      <p:sp>
        <p:nvSpPr>
          <p:cNvPr id="12" name="AutoShape 9"/>
          <p:cNvSpPr>
            <a:spLocks noChangeArrowheads="1"/>
          </p:cNvSpPr>
          <p:nvPr/>
        </p:nvSpPr>
        <p:spPr bwMode="gray">
          <a:xfrm>
            <a:off x="0" y="6357937"/>
            <a:ext cx="9144000" cy="500063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tint val="5882"/>
                  <a:invGamma/>
                </a:schemeClr>
              </a:gs>
            </a:gsLst>
            <a:lin ang="0" scaled="1"/>
          </a:gradFill>
          <a:ln w="38100" algn="ctr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 eaLnBrk="0" hangingPunct="0"/>
            <a:r>
              <a:rPr lang="ru-RU" b="1" dirty="0" smtClean="0">
                <a:solidFill>
                  <a:srgbClr val="FF0000"/>
                </a:solidFill>
              </a:rPr>
              <a:t>Предусматривать беседы с родителями по выполнению </a:t>
            </a:r>
          </a:p>
          <a:p>
            <a:pPr algn="ctr" eaLnBrk="0" hangingPunct="0"/>
            <a:r>
              <a:rPr lang="ru-RU" b="1" dirty="0" smtClean="0">
                <a:solidFill>
                  <a:srgbClr val="FF0000"/>
                </a:solidFill>
              </a:rPr>
              <a:t>единых требований к речи учащихся в школе и дома</a:t>
            </a:r>
            <a:endParaRPr lang="en-US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381000"/>
            <a:ext cx="7572396" cy="563563"/>
          </a:xfrm>
        </p:spPr>
        <p:txBody>
          <a:bodyPr/>
          <a:lstStyle/>
          <a:p>
            <a:pPr algn="ctr"/>
            <a:r>
              <a:rPr lang="ru-RU" dirty="0" smtClean="0"/>
              <a:t>Критерии выставления отметок за письменные работы учащихся</a:t>
            </a:r>
            <a:endParaRPr lang="en-US" sz="1800" dirty="0"/>
          </a:p>
        </p:txBody>
      </p:sp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357158" y="1428736"/>
            <a:ext cx="8429806" cy="1395413"/>
            <a:chOff x="1104" y="1200"/>
            <a:chExt cx="3534" cy="879"/>
          </a:xfrm>
        </p:grpSpPr>
        <p:sp>
          <p:nvSpPr>
            <p:cNvPr id="63492" name="AutoShape 4"/>
            <p:cNvSpPr>
              <a:spLocks noChangeArrowheads="1"/>
            </p:cNvSpPr>
            <p:nvPr/>
          </p:nvSpPr>
          <p:spPr bwMode="gray">
            <a:xfrm>
              <a:off x="1104" y="1200"/>
              <a:ext cx="3504" cy="823"/>
            </a:xfrm>
            <a:prstGeom prst="roundRect">
              <a:avLst>
                <a:gd name="adj" fmla="val 10889"/>
              </a:avLst>
            </a:prstGeom>
            <a:gradFill rotWithShape="1">
              <a:gsLst>
                <a:gs pos="0">
                  <a:srgbClr val="DDDDDD">
                    <a:gamma/>
                    <a:tint val="51373"/>
                    <a:invGamma/>
                  </a:srgbClr>
                </a:gs>
                <a:gs pos="100000">
                  <a:srgbClr val="DDDDDD"/>
                </a:gs>
              </a:gsLst>
              <a:lin ang="2700000" scaled="1"/>
            </a:gradFill>
            <a:ln w="38100">
              <a:solidFill>
                <a:srgbClr val="FFFFFF"/>
              </a:solidFill>
              <a:round/>
              <a:headEnd/>
              <a:tailEnd/>
            </a:ln>
            <a:effectLst>
              <a:outerShdw dist="135003" dir="2928844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3493" name="AutoShape 5"/>
            <p:cNvSpPr>
              <a:spLocks noChangeArrowheads="1"/>
            </p:cNvSpPr>
            <p:nvPr/>
          </p:nvSpPr>
          <p:spPr bwMode="gray">
            <a:xfrm>
              <a:off x="1181" y="1276"/>
              <a:ext cx="522" cy="673"/>
            </a:xfrm>
            <a:prstGeom prst="roundRect">
              <a:avLst>
                <a:gd name="adj" fmla="val 11921"/>
              </a:avLst>
            </a:prstGeom>
            <a:gradFill rotWithShape="1">
              <a:gsLst>
                <a:gs pos="0">
                  <a:srgbClr val="0066CC"/>
                </a:gs>
                <a:gs pos="100000">
                  <a:srgbClr val="0066CC">
                    <a:gamma/>
                    <a:shade val="69804"/>
                    <a:invGamma/>
                  </a:srgbClr>
                </a:gs>
              </a:gsLst>
              <a:lin ang="5400000" scaled="1"/>
            </a:gradFill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3494" name="Freeform 6"/>
            <p:cNvSpPr>
              <a:spLocks/>
            </p:cNvSpPr>
            <p:nvPr/>
          </p:nvSpPr>
          <p:spPr bwMode="gray">
            <a:xfrm>
              <a:off x="1223" y="1319"/>
              <a:ext cx="337" cy="337"/>
            </a:xfrm>
            <a:custGeom>
              <a:avLst/>
              <a:gdLst/>
              <a:ahLst/>
              <a:cxnLst>
                <a:cxn ang="0">
                  <a:pos x="118" y="0"/>
                </a:cxn>
                <a:cxn ang="0">
                  <a:pos x="0" y="118"/>
                </a:cxn>
                <a:cxn ang="0">
                  <a:pos x="0" y="589"/>
                </a:cxn>
                <a:cxn ang="0">
                  <a:pos x="161" y="174"/>
                </a:cxn>
                <a:cxn ang="0">
                  <a:pos x="589" y="0"/>
                </a:cxn>
                <a:cxn ang="0">
                  <a:pos x="118" y="0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rgbClr val="0066CC">
                    <a:gamma/>
                    <a:tint val="54510"/>
                    <a:invGamma/>
                  </a:srgbClr>
                </a:gs>
                <a:gs pos="50000">
                  <a:srgbClr val="0066CC">
                    <a:alpha val="0"/>
                  </a:srgbClr>
                </a:gs>
                <a:gs pos="100000">
                  <a:srgbClr val="0066CC">
                    <a:gamma/>
                    <a:tint val="54510"/>
                    <a:invGamma/>
                  </a:srgbClr>
                </a:gs>
              </a:gsLst>
              <a:lin ang="27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3495" name="Text Box 7"/>
            <p:cNvSpPr txBox="1">
              <a:spLocks noChangeArrowheads="1"/>
            </p:cNvSpPr>
            <p:nvPr/>
          </p:nvSpPr>
          <p:spPr bwMode="gray">
            <a:xfrm>
              <a:off x="1344" y="1440"/>
              <a:ext cx="161" cy="33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ru-RU" sz="2800" dirty="0" smtClea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7</a:t>
              </a:r>
              <a:endParaRPr lang="en-US" sz="28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63496" name="Text Box 8"/>
            <p:cNvSpPr txBox="1">
              <a:spLocks noChangeArrowheads="1"/>
            </p:cNvSpPr>
            <p:nvPr/>
          </p:nvSpPr>
          <p:spPr bwMode="gray">
            <a:xfrm>
              <a:off x="1793" y="1245"/>
              <a:ext cx="2845" cy="834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eaLnBrk="0" hangingPunct="0"/>
              <a:r>
                <a:rPr lang="ru-RU" sz="2000" b="1" dirty="0" smtClean="0">
                  <a:solidFill>
                    <a:schemeClr val="accent4">
                      <a:lumMod val="10000"/>
                    </a:schemeClr>
                  </a:solidFill>
                </a:rPr>
                <a:t>Самостоятельные обучающие письменные работы оцениваются по тем же правилам. Оценки в журнал за эти работы могут быть выставлены по усмотрению учителя</a:t>
              </a:r>
              <a:endParaRPr lang="en-US" sz="2000" b="1" dirty="0">
                <a:solidFill>
                  <a:schemeClr val="accent4">
                    <a:lumMod val="10000"/>
                  </a:schemeClr>
                </a:solidFill>
              </a:endParaRPr>
            </a:p>
          </p:txBody>
        </p:sp>
      </p:grpSp>
      <p:grpSp>
        <p:nvGrpSpPr>
          <p:cNvPr id="3" name="Group 9"/>
          <p:cNvGrpSpPr>
            <a:grpSpLocks/>
          </p:cNvGrpSpPr>
          <p:nvPr/>
        </p:nvGrpSpPr>
        <p:grpSpPr bwMode="auto">
          <a:xfrm>
            <a:off x="357158" y="3000371"/>
            <a:ext cx="8286808" cy="1323974"/>
            <a:chOff x="1104" y="2109"/>
            <a:chExt cx="3504" cy="834"/>
          </a:xfrm>
        </p:grpSpPr>
        <p:sp>
          <p:nvSpPr>
            <p:cNvPr id="63498" name="AutoShape 10"/>
            <p:cNvSpPr>
              <a:spLocks noChangeArrowheads="1"/>
            </p:cNvSpPr>
            <p:nvPr/>
          </p:nvSpPr>
          <p:spPr bwMode="gray">
            <a:xfrm>
              <a:off x="1104" y="2109"/>
              <a:ext cx="3504" cy="823"/>
            </a:xfrm>
            <a:prstGeom prst="roundRect">
              <a:avLst>
                <a:gd name="adj" fmla="val 10889"/>
              </a:avLst>
            </a:prstGeom>
            <a:gradFill rotWithShape="1">
              <a:gsLst>
                <a:gs pos="0">
                  <a:srgbClr val="DDDDDD">
                    <a:gamma/>
                    <a:tint val="51373"/>
                    <a:invGamma/>
                  </a:srgbClr>
                </a:gs>
                <a:gs pos="100000">
                  <a:srgbClr val="DDDDDD"/>
                </a:gs>
              </a:gsLst>
              <a:lin ang="2700000" scaled="1"/>
            </a:gradFill>
            <a:ln w="38100">
              <a:solidFill>
                <a:srgbClr val="FFFFFF"/>
              </a:solidFill>
              <a:round/>
              <a:headEnd/>
              <a:tailEnd/>
            </a:ln>
            <a:effectLst>
              <a:outerShdw dist="135003" dir="2928844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3499" name="AutoShape 11"/>
            <p:cNvSpPr>
              <a:spLocks noChangeArrowheads="1"/>
            </p:cNvSpPr>
            <p:nvPr/>
          </p:nvSpPr>
          <p:spPr bwMode="gray">
            <a:xfrm>
              <a:off x="1181" y="2185"/>
              <a:ext cx="497" cy="673"/>
            </a:xfrm>
            <a:prstGeom prst="roundRect">
              <a:avLst>
                <a:gd name="adj" fmla="val 11921"/>
              </a:avLst>
            </a:prstGeom>
            <a:gradFill rotWithShape="1">
              <a:gsLst>
                <a:gs pos="0">
                  <a:srgbClr val="009999"/>
                </a:gs>
                <a:gs pos="100000">
                  <a:srgbClr val="009999">
                    <a:gamma/>
                    <a:shade val="69804"/>
                    <a:invGamma/>
                  </a:srgbClr>
                </a:gs>
              </a:gsLst>
              <a:lin ang="5400000" scaled="1"/>
            </a:gradFill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3500" name="Freeform 12"/>
            <p:cNvSpPr>
              <a:spLocks/>
            </p:cNvSpPr>
            <p:nvPr/>
          </p:nvSpPr>
          <p:spPr bwMode="gray">
            <a:xfrm>
              <a:off x="1223" y="2228"/>
              <a:ext cx="337" cy="337"/>
            </a:xfrm>
            <a:custGeom>
              <a:avLst/>
              <a:gdLst/>
              <a:ahLst/>
              <a:cxnLst>
                <a:cxn ang="0">
                  <a:pos x="118" y="0"/>
                </a:cxn>
                <a:cxn ang="0">
                  <a:pos x="0" y="118"/>
                </a:cxn>
                <a:cxn ang="0">
                  <a:pos x="0" y="589"/>
                </a:cxn>
                <a:cxn ang="0">
                  <a:pos x="161" y="174"/>
                </a:cxn>
                <a:cxn ang="0">
                  <a:pos x="589" y="0"/>
                </a:cxn>
                <a:cxn ang="0">
                  <a:pos x="118" y="0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rgbClr val="009999">
                    <a:gamma/>
                    <a:tint val="42353"/>
                    <a:invGamma/>
                  </a:srgbClr>
                </a:gs>
                <a:gs pos="100000">
                  <a:srgbClr val="009999">
                    <a:alpha val="0"/>
                  </a:srgbClr>
                </a:gs>
              </a:gsLst>
              <a:lin ang="27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3501" name="Text Box 13"/>
            <p:cNvSpPr txBox="1">
              <a:spLocks noChangeArrowheads="1"/>
            </p:cNvSpPr>
            <p:nvPr/>
          </p:nvSpPr>
          <p:spPr bwMode="gray">
            <a:xfrm>
              <a:off x="1353" y="2340"/>
              <a:ext cx="163" cy="33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ru-RU" sz="2800" dirty="0" smtClea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8</a:t>
              </a:r>
              <a:endParaRPr lang="en-US" sz="28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63502" name="Text Box 14"/>
            <p:cNvSpPr txBox="1">
              <a:spLocks noChangeArrowheads="1"/>
            </p:cNvSpPr>
            <p:nvPr/>
          </p:nvSpPr>
          <p:spPr bwMode="gray">
            <a:xfrm>
              <a:off x="1708" y="2109"/>
              <a:ext cx="2816" cy="834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eaLnBrk="0" hangingPunct="0"/>
              <a:r>
                <a:rPr lang="ru-RU" sz="2000" b="1" dirty="0" smtClean="0">
                  <a:solidFill>
                    <a:schemeClr val="accent4">
                      <a:lumMod val="10000"/>
                    </a:schemeClr>
                  </a:solidFill>
                </a:rPr>
                <a:t>Оценки за классные и домашние письменные работы могут быть выставлены в журнал за наиболее значимые работы по усмотрению учителя</a:t>
              </a:r>
              <a:endParaRPr lang="en-US" sz="2000" b="1" dirty="0">
                <a:solidFill>
                  <a:schemeClr val="accent4">
                    <a:lumMod val="10000"/>
                  </a:schemeClr>
                </a:solidFill>
              </a:endParaRPr>
            </a:p>
          </p:txBody>
        </p:sp>
      </p:grpSp>
      <p:grpSp>
        <p:nvGrpSpPr>
          <p:cNvPr id="4" name="Group 15"/>
          <p:cNvGrpSpPr>
            <a:grpSpLocks/>
          </p:cNvGrpSpPr>
          <p:nvPr/>
        </p:nvGrpSpPr>
        <p:grpSpPr bwMode="auto">
          <a:xfrm>
            <a:off x="357158" y="4500580"/>
            <a:ext cx="8357757" cy="2554285"/>
            <a:chOff x="1104" y="3029"/>
            <a:chExt cx="3534" cy="1064"/>
          </a:xfrm>
        </p:grpSpPr>
        <p:sp>
          <p:nvSpPr>
            <p:cNvPr id="63504" name="AutoShape 16"/>
            <p:cNvSpPr>
              <a:spLocks noChangeArrowheads="1"/>
            </p:cNvSpPr>
            <p:nvPr/>
          </p:nvSpPr>
          <p:spPr bwMode="gray">
            <a:xfrm>
              <a:off x="1104" y="3029"/>
              <a:ext cx="3534" cy="982"/>
            </a:xfrm>
            <a:prstGeom prst="roundRect">
              <a:avLst>
                <a:gd name="adj" fmla="val 10889"/>
              </a:avLst>
            </a:prstGeom>
            <a:gradFill rotWithShape="1">
              <a:gsLst>
                <a:gs pos="0">
                  <a:srgbClr val="DDDDDD">
                    <a:gamma/>
                    <a:tint val="51373"/>
                    <a:invGamma/>
                  </a:srgbClr>
                </a:gs>
                <a:gs pos="100000">
                  <a:srgbClr val="DDDDDD"/>
                </a:gs>
              </a:gsLst>
              <a:lin ang="2700000" scaled="1"/>
            </a:gradFill>
            <a:ln w="38100">
              <a:solidFill>
                <a:srgbClr val="FFFFFF"/>
              </a:solidFill>
              <a:round/>
              <a:headEnd/>
              <a:tailEnd/>
            </a:ln>
            <a:effectLst>
              <a:outerShdw dist="135003" dir="2928844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3505" name="AutoShape 17"/>
            <p:cNvSpPr>
              <a:spLocks noChangeArrowheads="1"/>
            </p:cNvSpPr>
            <p:nvPr/>
          </p:nvSpPr>
          <p:spPr bwMode="gray">
            <a:xfrm>
              <a:off x="1181" y="3105"/>
              <a:ext cx="497" cy="673"/>
            </a:xfrm>
            <a:prstGeom prst="roundRect">
              <a:avLst>
                <a:gd name="adj" fmla="val 11921"/>
              </a:avLst>
            </a:prstGeom>
            <a:gradFill rotWithShape="1">
              <a:gsLst>
                <a:gs pos="0">
                  <a:srgbClr val="EC941E"/>
                </a:gs>
                <a:gs pos="100000">
                  <a:srgbClr val="EC941E">
                    <a:gamma/>
                    <a:shade val="69804"/>
                    <a:invGamma/>
                  </a:srgbClr>
                </a:gs>
              </a:gsLst>
              <a:lin ang="5400000" scaled="1"/>
            </a:gradFill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3506" name="Freeform 18"/>
            <p:cNvSpPr>
              <a:spLocks/>
            </p:cNvSpPr>
            <p:nvPr/>
          </p:nvSpPr>
          <p:spPr bwMode="gray">
            <a:xfrm>
              <a:off x="1223" y="3148"/>
              <a:ext cx="337" cy="337"/>
            </a:xfrm>
            <a:custGeom>
              <a:avLst/>
              <a:gdLst/>
              <a:ahLst/>
              <a:cxnLst>
                <a:cxn ang="0">
                  <a:pos x="118" y="0"/>
                </a:cxn>
                <a:cxn ang="0">
                  <a:pos x="0" y="118"/>
                </a:cxn>
                <a:cxn ang="0">
                  <a:pos x="0" y="589"/>
                </a:cxn>
                <a:cxn ang="0">
                  <a:pos x="161" y="174"/>
                </a:cxn>
                <a:cxn ang="0">
                  <a:pos x="589" y="0"/>
                </a:cxn>
                <a:cxn ang="0">
                  <a:pos x="118" y="0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rgbClr val="EC941E">
                    <a:gamma/>
                    <a:tint val="48627"/>
                    <a:invGamma/>
                  </a:srgbClr>
                </a:gs>
                <a:gs pos="100000">
                  <a:srgbClr val="EC941E">
                    <a:alpha val="0"/>
                  </a:srgbClr>
                </a:gs>
              </a:gsLst>
              <a:lin ang="27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3507" name="Text Box 19"/>
            <p:cNvSpPr txBox="1">
              <a:spLocks noChangeArrowheads="1"/>
            </p:cNvSpPr>
            <p:nvPr/>
          </p:nvSpPr>
          <p:spPr bwMode="gray">
            <a:xfrm>
              <a:off x="1383" y="3285"/>
              <a:ext cx="163" cy="33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ru-RU" sz="2800" dirty="0" smtClea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9</a:t>
              </a:r>
              <a:endParaRPr lang="en-US" sz="28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63508" name="Text Box 20"/>
            <p:cNvSpPr txBox="1">
              <a:spLocks noChangeArrowheads="1"/>
            </p:cNvSpPr>
            <p:nvPr/>
          </p:nvSpPr>
          <p:spPr bwMode="gray">
            <a:xfrm>
              <a:off x="1678" y="3029"/>
              <a:ext cx="2848" cy="1064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r>
                <a:rPr lang="ru-RU" sz="2000" b="1" dirty="0" smtClean="0">
                  <a:solidFill>
                    <a:schemeClr val="accent4">
                      <a:lumMod val="10000"/>
                    </a:schemeClr>
                  </a:solidFill>
                </a:rPr>
                <a:t>100-90 % правильных вариантов- «5»</a:t>
              </a:r>
            </a:p>
            <a:p>
              <a:r>
                <a:rPr lang="ru-RU" sz="2000" b="1" dirty="0" smtClean="0">
                  <a:solidFill>
                    <a:schemeClr val="accent4">
                      <a:lumMod val="10000"/>
                    </a:schemeClr>
                  </a:solidFill>
                </a:rPr>
                <a:t>89-70 % -  «4»                       69-50 % - «З» </a:t>
              </a:r>
            </a:p>
            <a:p>
              <a:r>
                <a:rPr lang="ru-RU" sz="2000" b="1" dirty="0" smtClean="0">
                  <a:solidFill>
                    <a:schemeClr val="accent4">
                      <a:lumMod val="10000"/>
                    </a:schemeClr>
                  </a:solidFill>
                </a:rPr>
                <a:t>ниже- «2»</a:t>
              </a:r>
            </a:p>
            <a:p>
              <a:r>
                <a:rPr lang="ru-RU" sz="2000" b="1" dirty="0" smtClean="0">
                  <a:solidFill>
                    <a:schemeClr val="accent4">
                      <a:lumMod val="10000"/>
                    </a:schemeClr>
                  </a:solidFill>
                </a:rPr>
                <a:t>или</a:t>
              </a:r>
            </a:p>
            <a:p>
              <a:r>
                <a:rPr lang="ru-RU" sz="2000" b="1" dirty="0" smtClean="0">
                  <a:solidFill>
                    <a:schemeClr val="accent4">
                      <a:lumMod val="10000"/>
                    </a:schemeClr>
                  </a:solidFill>
                </a:rPr>
                <a:t>1 ошибка- «5»     2-3 ошибки-«4»</a:t>
              </a:r>
            </a:p>
            <a:p>
              <a:r>
                <a:rPr lang="ru-RU" sz="2000" b="1" dirty="0" smtClean="0">
                  <a:solidFill>
                    <a:schemeClr val="accent4">
                      <a:lumMod val="10000"/>
                    </a:schemeClr>
                  </a:solidFill>
                </a:rPr>
                <a:t>4-6 ошибок-«3»     6-13 ошибок-«2»</a:t>
              </a:r>
            </a:p>
            <a:p>
              <a:r>
                <a:rPr lang="ru-RU" sz="2000" b="1" dirty="0" smtClean="0">
                  <a:solidFill>
                    <a:schemeClr val="accent4">
                      <a:lumMod val="10000"/>
                    </a:schemeClr>
                  </a:solidFill>
                </a:rPr>
                <a:t>от 13 ошибок-«1»</a:t>
              </a:r>
            </a:p>
            <a:p>
              <a:r>
                <a:rPr lang="ru-RU" sz="2000" b="1" dirty="0" smtClean="0">
                  <a:solidFill>
                    <a:schemeClr val="accent4">
                      <a:lumMod val="10000"/>
                    </a:schemeClr>
                  </a:solidFill>
                </a:rPr>
                <a:t> </a:t>
              </a:r>
              <a:endParaRPr lang="ru-RU" sz="2000" b="1" dirty="0">
                <a:solidFill>
                  <a:schemeClr val="accent4">
                    <a:lumMod val="10000"/>
                  </a:schemeClr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381000"/>
            <a:ext cx="7572396" cy="563563"/>
          </a:xfrm>
        </p:spPr>
        <p:txBody>
          <a:bodyPr/>
          <a:lstStyle/>
          <a:p>
            <a:pPr algn="ctr"/>
            <a:r>
              <a:rPr lang="ru-RU" dirty="0" smtClean="0"/>
              <a:t>Оформление письменных работ по английскому языку</a:t>
            </a:r>
            <a:r>
              <a:rPr lang="en-US" dirty="0" smtClean="0"/>
              <a:t> </a:t>
            </a:r>
            <a:endParaRPr lang="en-US" sz="1800" dirty="0"/>
          </a:p>
        </p:txBody>
      </p:sp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285720" y="1285860"/>
            <a:ext cx="8858280" cy="2286016"/>
            <a:chOff x="1104" y="1215"/>
            <a:chExt cx="3504" cy="823"/>
          </a:xfrm>
        </p:grpSpPr>
        <p:sp>
          <p:nvSpPr>
            <p:cNvPr id="63492" name="AutoShape 4"/>
            <p:cNvSpPr>
              <a:spLocks noChangeArrowheads="1"/>
            </p:cNvSpPr>
            <p:nvPr/>
          </p:nvSpPr>
          <p:spPr bwMode="gray">
            <a:xfrm>
              <a:off x="1104" y="1215"/>
              <a:ext cx="3504" cy="823"/>
            </a:xfrm>
            <a:prstGeom prst="roundRect">
              <a:avLst>
                <a:gd name="adj" fmla="val 10889"/>
              </a:avLst>
            </a:prstGeom>
            <a:gradFill rotWithShape="1">
              <a:gsLst>
                <a:gs pos="0">
                  <a:srgbClr val="DDDDDD">
                    <a:gamma/>
                    <a:tint val="51373"/>
                    <a:invGamma/>
                  </a:srgbClr>
                </a:gs>
                <a:gs pos="100000">
                  <a:srgbClr val="DDDDDD"/>
                </a:gs>
              </a:gsLst>
              <a:lin ang="2700000" scaled="1"/>
            </a:gradFill>
            <a:ln w="38100">
              <a:solidFill>
                <a:srgbClr val="FFFFFF"/>
              </a:solidFill>
              <a:round/>
              <a:headEnd/>
              <a:tailEnd/>
            </a:ln>
            <a:effectLst>
              <a:outerShdw dist="135003" dir="2928844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3493" name="AutoShape 5"/>
            <p:cNvSpPr>
              <a:spLocks noChangeArrowheads="1"/>
            </p:cNvSpPr>
            <p:nvPr/>
          </p:nvSpPr>
          <p:spPr bwMode="gray">
            <a:xfrm>
              <a:off x="1132" y="1266"/>
              <a:ext cx="522" cy="673"/>
            </a:xfrm>
            <a:prstGeom prst="roundRect">
              <a:avLst>
                <a:gd name="adj" fmla="val 11921"/>
              </a:avLst>
            </a:prstGeom>
            <a:gradFill rotWithShape="1">
              <a:gsLst>
                <a:gs pos="0">
                  <a:srgbClr val="0066CC"/>
                </a:gs>
                <a:gs pos="100000">
                  <a:srgbClr val="0066CC">
                    <a:gamma/>
                    <a:shade val="69804"/>
                    <a:invGamma/>
                  </a:srgbClr>
                </a:gs>
              </a:gsLst>
              <a:lin ang="5400000" scaled="1"/>
            </a:gradFill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3494" name="Freeform 6"/>
            <p:cNvSpPr>
              <a:spLocks/>
            </p:cNvSpPr>
            <p:nvPr/>
          </p:nvSpPr>
          <p:spPr bwMode="gray">
            <a:xfrm>
              <a:off x="1223" y="1319"/>
              <a:ext cx="337" cy="337"/>
            </a:xfrm>
            <a:custGeom>
              <a:avLst/>
              <a:gdLst/>
              <a:ahLst/>
              <a:cxnLst>
                <a:cxn ang="0">
                  <a:pos x="118" y="0"/>
                </a:cxn>
                <a:cxn ang="0">
                  <a:pos x="0" y="118"/>
                </a:cxn>
                <a:cxn ang="0">
                  <a:pos x="0" y="589"/>
                </a:cxn>
                <a:cxn ang="0">
                  <a:pos x="161" y="174"/>
                </a:cxn>
                <a:cxn ang="0">
                  <a:pos x="589" y="0"/>
                </a:cxn>
                <a:cxn ang="0">
                  <a:pos x="118" y="0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rgbClr val="0066CC">
                    <a:gamma/>
                    <a:tint val="54510"/>
                    <a:invGamma/>
                  </a:srgbClr>
                </a:gs>
                <a:gs pos="50000">
                  <a:srgbClr val="0066CC">
                    <a:alpha val="0"/>
                  </a:srgbClr>
                </a:gs>
                <a:gs pos="100000">
                  <a:srgbClr val="0066CC">
                    <a:gamma/>
                    <a:tint val="54510"/>
                    <a:invGamma/>
                  </a:srgbClr>
                </a:gs>
              </a:gsLst>
              <a:lin ang="27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3495" name="Text Box 7"/>
            <p:cNvSpPr txBox="1">
              <a:spLocks noChangeArrowheads="1"/>
            </p:cNvSpPr>
            <p:nvPr/>
          </p:nvSpPr>
          <p:spPr bwMode="gray">
            <a:xfrm>
              <a:off x="1245" y="1446"/>
              <a:ext cx="245" cy="33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ru-RU" sz="2800" dirty="0" smtClea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10</a:t>
              </a:r>
              <a:endParaRPr lang="en-US" sz="28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63496" name="Text Box 8"/>
            <p:cNvSpPr txBox="1">
              <a:spLocks noChangeArrowheads="1"/>
            </p:cNvSpPr>
            <p:nvPr/>
          </p:nvSpPr>
          <p:spPr bwMode="gray">
            <a:xfrm>
              <a:off x="1823" y="1440"/>
              <a:ext cx="2701" cy="252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eaLnBrk="0" hangingPunct="0"/>
              <a:endParaRPr lang="en-US" sz="2000" dirty="0">
                <a:solidFill>
                  <a:srgbClr val="000000"/>
                </a:solidFill>
              </a:endParaRPr>
            </a:p>
          </p:txBody>
        </p:sp>
      </p:grpSp>
      <p:grpSp>
        <p:nvGrpSpPr>
          <p:cNvPr id="3" name="Group 9"/>
          <p:cNvGrpSpPr>
            <a:grpSpLocks/>
          </p:cNvGrpSpPr>
          <p:nvPr/>
        </p:nvGrpSpPr>
        <p:grpSpPr bwMode="auto">
          <a:xfrm>
            <a:off x="358268" y="1357298"/>
            <a:ext cx="8785732" cy="3735384"/>
            <a:chOff x="1134" y="675"/>
            <a:chExt cx="3652" cy="2353"/>
          </a:xfrm>
        </p:grpSpPr>
        <p:sp>
          <p:nvSpPr>
            <p:cNvPr id="63498" name="AutoShape 10"/>
            <p:cNvSpPr>
              <a:spLocks noChangeArrowheads="1"/>
            </p:cNvSpPr>
            <p:nvPr/>
          </p:nvSpPr>
          <p:spPr bwMode="gray">
            <a:xfrm>
              <a:off x="1134" y="2205"/>
              <a:ext cx="3652" cy="823"/>
            </a:xfrm>
            <a:prstGeom prst="roundRect">
              <a:avLst>
                <a:gd name="adj" fmla="val 10889"/>
              </a:avLst>
            </a:prstGeom>
            <a:gradFill rotWithShape="1">
              <a:gsLst>
                <a:gs pos="0">
                  <a:srgbClr val="DDDDDD">
                    <a:gamma/>
                    <a:tint val="51373"/>
                    <a:invGamma/>
                  </a:srgbClr>
                </a:gs>
                <a:gs pos="100000">
                  <a:srgbClr val="DDDDDD"/>
                </a:gs>
              </a:gsLst>
              <a:lin ang="2700000" scaled="1"/>
            </a:gradFill>
            <a:ln w="38100">
              <a:solidFill>
                <a:srgbClr val="FFFFFF"/>
              </a:solidFill>
              <a:round/>
              <a:headEnd/>
              <a:tailEnd/>
            </a:ln>
            <a:effectLst>
              <a:outerShdw dist="135003" dir="2928844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3499" name="AutoShape 11"/>
            <p:cNvSpPr>
              <a:spLocks noChangeArrowheads="1"/>
            </p:cNvSpPr>
            <p:nvPr/>
          </p:nvSpPr>
          <p:spPr bwMode="gray">
            <a:xfrm>
              <a:off x="1134" y="2295"/>
              <a:ext cx="497" cy="673"/>
            </a:xfrm>
            <a:prstGeom prst="roundRect">
              <a:avLst>
                <a:gd name="adj" fmla="val 11921"/>
              </a:avLst>
            </a:prstGeom>
            <a:gradFill rotWithShape="1">
              <a:gsLst>
                <a:gs pos="0">
                  <a:srgbClr val="009999"/>
                </a:gs>
                <a:gs pos="100000">
                  <a:srgbClr val="009999">
                    <a:gamma/>
                    <a:shade val="69804"/>
                    <a:invGamma/>
                  </a:srgbClr>
                </a:gs>
              </a:gsLst>
              <a:lin ang="5400000" scaled="1"/>
            </a:gradFill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3500" name="Freeform 12"/>
            <p:cNvSpPr>
              <a:spLocks/>
            </p:cNvSpPr>
            <p:nvPr/>
          </p:nvSpPr>
          <p:spPr bwMode="gray">
            <a:xfrm>
              <a:off x="1134" y="2340"/>
              <a:ext cx="337" cy="337"/>
            </a:xfrm>
            <a:custGeom>
              <a:avLst/>
              <a:gdLst/>
              <a:ahLst/>
              <a:cxnLst>
                <a:cxn ang="0">
                  <a:pos x="118" y="0"/>
                </a:cxn>
                <a:cxn ang="0">
                  <a:pos x="0" y="118"/>
                </a:cxn>
                <a:cxn ang="0">
                  <a:pos x="0" y="589"/>
                </a:cxn>
                <a:cxn ang="0">
                  <a:pos x="161" y="174"/>
                </a:cxn>
                <a:cxn ang="0">
                  <a:pos x="589" y="0"/>
                </a:cxn>
                <a:cxn ang="0">
                  <a:pos x="118" y="0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rgbClr val="009999">
                    <a:gamma/>
                    <a:tint val="42353"/>
                    <a:invGamma/>
                  </a:srgbClr>
                </a:gs>
                <a:gs pos="100000">
                  <a:srgbClr val="009999">
                    <a:alpha val="0"/>
                  </a:srgbClr>
                </a:gs>
              </a:gsLst>
              <a:lin ang="27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3501" name="Text Box 13"/>
            <p:cNvSpPr txBox="1">
              <a:spLocks noChangeArrowheads="1"/>
            </p:cNvSpPr>
            <p:nvPr/>
          </p:nvSpPr>
          <p:spPr bwMode="gray">
            <a:xfrm>
              <a:off x="1282" y="2520"/>
              <a:ext cx="236" cy="33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ru-RU" sz="2800" dirty="0" smtClea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11</a:t>
              </a:r>
              <a:endParaRPr lang="en-US" sz="28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63502" name="Text Box 14"/>
            <p:cNvSpPr txBox="1">
              <a:spLocks noChangeArrowheads="1"/>
            </p:cNvSpPr>
            <p:nvPr/>
          </p:nvSpPr>
          <p:spPr bwMode="gray">
            <a:xfrm>
              <a:off x="1668" y="675"/>
              <a:ext cx="3118" cy="141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eaLnBrk="0" hangingPunct="0"/>
              <a:r>
                <a:rPr lang="ru-RU" sz="2000" b="1" dirty="0" smtClean="0">
                  <a:solidFill>
                    <a:schemeClr val="accent4">
                      <a:lumMod val="10000"/>
                    </a:schemeClr>
                  </a:solidFill>
                </a:rPr>
                <a:t>Задания на проверку навыков письменной речи (написание открытки, личного письма, делового письма, письма-рекламации и др.) проверяются с использованием специальных оценочных шкал, которые различаются в зависимости от типа задания и требований к уровню владения навыками письменной речи на разных этапах обучения.</a:t>
              </a:r>
              <a:endParaRPr lang="en-US" sz="2000" b="1" dirty="0">
                <a:solidFill>
                  <a:schemeClr val="accent4">
                    <a:lumMod val="10000"/>
                  </a:schemeClr>
                </a:solidFill>
              </a:endParaRPr>
            </a:p>
          </p:txBody>
        </p:sp>
      </p:grpSp>
      <p:grpSp>
        <p:nvGrpSpPr>
          <p:cNvPr id="4" name="Group 15"/>
          <p:cNvGrpSpPr>
            <a:grpSpLocks/>
          </p:cNvGrpSpPr>
          <p:nvPr/>
        </p:nvGrpSpPr>
        <p:grpSpPr bwMode="auto">
          <a:xfrm>
            <a:off x="357158" y="5226062"/>
            <a:ext cx="8786842" cy="1438274"/>
            <a:chOff x="1104" y="2946"/>
            <a:chExt cx="3504" cy="906"/>
          </a:xfrm>
        </p:grpSpPr>
        <p:sp>
          <p:nvSpPr>
            <p:cNvPr id="63504" name="AutoShape 16"/>
            <p:cNvSpPr>
              <a:spLocks noChangeArrowheads="1"/>
            </p:cNvSpPr>
            <p:nvPr/>
          </p:nvSpPr>
          <p:spPr bwMode="gray">
            <a:xfrm>
              <a:off x="1104" y="3029"/>
              <a:ext cx="3504" cy="823"/>
            </a:xfrm>
            <a:prstGeom prst="roundRect">
              <a:avLst>
                <a:gd name="adj" fmla="val 10889"/>
              </a:avLst>
            </a:prstGeom>
            <a:gradFill rotWithShape="1">
              <a:gsLst>
                <a:gs pos="0">
                  <a:srgbClr val="DDDDDD">
                    <a:gamma/>
                    <a:tint val="51373"/>
                    <a:invGamma/>
                  </a:srgbClr>
                </a:gs>
                <a:gs pos="100000">
                  <a:srgbClr val="DDDDDD"/>
                </a:gs>
              </a:gsLst>
              <a:lin ang="2700000" scaled="1"/>
            </a:gradFill>
            <a:ln w="38100">
              <a:solidFill>
                <a:srgbClr val="FFFFFF"/>
              </a:solidFill>
              <a:round/>
              <a:headEnd/>
              <a:tailEnd/>
            </a:ln>
            <a:effectLst>
              <a:outerShdw dist="135003" dir="2928844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3505" name="AutoShape 17"/>
            <p:cNvSpPr>
              <a:spLocks noChangeArrowheads="1"/>
            </p:cNvSpPr>
            <p:nvPr/>
          </p:nvSpPr>
          <p:spPr bwMode="gray">
            <a:xfrm>
              <a:off x="1104" y="3119"/>
              <a:ext cx="497" cy="673"/>
            </a:xfrm>
            <a:prstGeom prst="roundRect">
              <a:avLst>
                <a:gd name="adj" fmla="val 11921"/>
              </a:avLst>
            </a:prstGeom>
            <a:gradFill rotWithShape="1">
              <a:gsLst>
                <a:gs pos="0">
                  <a:srgbClr val="EC941E"/>
                </a:gs>
                <a:gs pos="100000">
                  <a:srgbClr val="EC941E">
                    <a:gamma/>
                    <a:shade val="69804"/>
                    <a:invGamma/>
                  </a:srgbClr>
                </a:gs>
              </a:gsLst>
              <a:lin ang="5400000" scaled="1"/>
            </a:gradFill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3506" name="Freeform 18"/>
            <p:cNvSpPr>
              <a:spLocks/>
            </p:cNvSpPr>
            <p:nvPr/>
          </p:nvSpPr>
          <p:spPr bwMode="gray">
            <a:xfrm>
              <a:off x="1223" y="3148"/>
              <a:ext cx="337" cy="337"/>
            </a:xfrm>
            <a:custGeom>
              <a:avLst/>
              <a:gdLst/>
              <a:ahLst/>
              <a:cxnLst>
                <a:cxn ang="0">
                  <a:pos x="118" y="0"/>
                </a:cxn>
                <a:cxn ang="0">
                  <a:pos x="0" y="118"/>
                </a:cxn>
                <a:cxn ang="0">
                  <a:pos x="0" y="589"/>
                </a:cxn>
                <a:cxn ang="0">
                  <a:pos x="161" y="174"/>
                </a:cxn>
                <a:cxn ang="0">
                  <a:pos x="589" y="0"/>
                </a:cxn>
                <a:cxn ang="0">
                  <a:pos x="118" y="0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rgbClr val="EC941E">
                    <a:gamma/>
                    <a:tint val="48627"/>
                    <a:invGamma/>
                  </a:srgbClr>
                </a:gs>
                <a:gs pos="100000">
                  <a:srgbClr val="EC941E">
                    <a:alpha val="0"/>
                  </a:srgbClr>
                </a:gs>
              </a:gsLst>
              <a:lin ang="27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3507" name="Text Box 19"/>
            <p:cNvSpPr txBox="1">
              <a:spLocks noChangeArrowheads="1"/>
            </p:cNvSpPr>
            <p:nvPr/>
          </p:nvSpPr>
          <p:spPr bwMode="gray">
            <a:xfrm>
              <a:off x="1161" y="3299"/>
              <a:ext cx="362" cy="33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algn="ctr" eaLnBrk="0" hangingPunct="0"/>
              <a:r>
                <a:rPr lang="ru-RU" sz="2800" dirty="0" smtClea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12</a:t>
              </a:r>
              <a:endParaRPr lang="en-US" sz="28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63508" name="Text Box 20"/>
            <p:cNvSpPr txBox="1">
              <a:spLocks noChangeArrowheads="1"/>
            </p:cNvSpPr>
            <p:nvPr/>
          </p:nvSpPr>
          <p:spPr bwMode="gray">
            <a:xfrm>
              <a:off x="1560" y="2946"/>
              <a:ext cx="3048" cy="834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algn="ctr"/>
              <a:r>
                <a:rPr lang="ru-RU" sz="2000" b="1" dirty="0" smtClean="0">
                  <a:solidFill>
                    <a:schemeClr val="accent4">
                      <a:lumMod val="10000"/>
                    </a:schemeClr>
                  </a:solidFill>
                </a:rPr>
                <a:t>При оценивании коммуникативной компетенции учитывается выполнение требований, сформулированных в задании: тип текста, указанное количество слов, расположение текста на странице и т. д.</a:t>
              </a:r>
              <a:endParaRPr lang="ru-RU" sz="2000" b="1" dirty="0">
                <a:solidFill>
                  <a:schemeClr val="accent4">
                    <a:lumMod val="10000"/>
                  </a:schemeClr>
                </a:solidFill>
              </a:endParaRPr>
            </a:p>
          </p:txBody>
        </p:sp>
      </p:grpSp>
      <p:sp>
        <p:nvSpPr>
          <p:cNvPr id="21" name="Прямоугольник 20"/>
          <p:cNvSpPr/>
          <p:nvPr/>
        </p:nvSpPr>
        <p:spPr>
          <a:xfrm>
            <a:off x="1857356" y="3857628"/>
            <a:ext cx="685804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chemeClr val="accent4">
                    <a:lumMod val="10000"/>
                  </a:schemeClr>
                </a:solidFill>
              </a:rPr>
              <a:t>В любой работе обязательно оцениваются: коммуникативные компетенции, языковые компетенции, морфология и синтаксис, владение письменной фразой, лексика, орфография.</a:t>
            </a:r>
            <a:endParaRPr lang="ru-RU" sz="2000" b="1" dirty="0">
              <a:solidFill>
                <a:schemeClr val="accent4">
                  <a:lumMod val="1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9" name="WordArt 7"/>
          <p:cNvSpPr>
            <a:spLocks noChangeArrowheads="1" noChangeShapeType="1" noTextEdit="1"/>
          </p:cNvSpPr>
          <p:nvPr/>
        </p:nvSpPr>
        <p:spPr bwMode="gray">
          <a:xfrm>
            <a:off x="3643306" y="2643182"/>
            <a:ext cx="4876800" cy="609600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0"/>
              </a:avLst>
            </a:prstTxWarp>
          </a:bodyPr>
          <a:lstStyle/>
          <a:p>
            <a:pPr algn="ctr"/>
            <a:r>
              <a:rPr lang="ru-RU" sz="5400" b="1" kern="10" dirty="0" smtClean="0">
                <a:ln w="28575">
                  <a:solidFill>
                    <a:schemeClr val="tx1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chemeClr val="bg1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effectLst>
                  <a:outerShdw dist="107763" dir="2700000" algn="ctr" rotWithShape="0">
                    <a:srgbClr val="000000">
                      <a:alpha val="50000"/>
                    </a:srgbClr>
                  </a:outerShdw>
                </a:effectLst>
                <a:latin typeface="Verdana"/>
                <a:ea typeface="Verdana"/>
                <a:cs typeface="Verdana"/>
              </a:rPr>
              <a:t>Желаю творческих </a:t>
            </a:r>
          </a:p>
          <a:p>
            <a:pPr algn="ctr"/>
            <a:r>
              <a:rPr lang="ru-RU" sz="5400" b="1" kern="10" dirty="0" smtClean="0">
                <a:ln w="28575">
                  <a:solidFill>
                    <a:schemeClr val="tx1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chemeClr val="bg1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effectLst>
                  <a:outerShdw dist="107763" dir="2700000" algn="ctr" rotWithShape="0">
                    <a:srgbClr val="000000">
                      <a:alpha val="50000"/>
                    </a:srgbClr>
                  </a:outerShdw>
                </a:effectLst>
                <a:latin typeface="Verdana"/>
                <a:ea typeface="Verdana"/>
                <a:cs typeface="Verdana"/>
              </a:rPr>
              <a:t>у</a:t>
            </a:r>
            <a:r>
              <a:rPr lang="ru-RU" sz="5400" b="1" kern="10" dirty="0" smtClean="0">
                <a:ln w="28575">
                  <a:solidFill>
                    <a:schemeClr val="tx1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chemeClr val="bg1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effectLst>
                  <a:outerShdw dist="107763" dir="2700000" algn="ctr" rotWithShape="0">
                    <a:srgbClr val="000000">
                      <a:alpha val="50000"/>
                    </a:srgbClr>
                  </a:outerShdw>
                </a:effectLst>
                <a:latin typeface="Verdana"/>
                <a:ea typeface="Verdana"/>
                <a:cs typeface="Verdana"/>
              </a:rPr>
              <a:t>спехов!</a:t>
            </a:r>
            <a:endParaRPr lang="ru-RU" sz="5400" b="1" kern="10" dirty="0">
              <a:ln w="28575">
                <a:solidFill>
                  <a:schemeClr val="tx1"/>
                </a:solidFill>
                <a:round/>
                <a:headEnd/>
                <a:tailEnd/>
              </a:ln>
              <a:gradFill rotWithShape="1">
                <a:gsLst>
                  <a:gs pos="0">
                    <a:schemeClr val="bg1"/>
                  </a:gs>
                  <a:gs pos="100000">
                    <a:schemeClr val="accent2"/>
                  </a:gs>
                </a:gsLst>
                <a:lin ang="5400000" scaled="1"/>
              </a:gradFill>
              <a:effectLst>
                <a:outerShdw dist="107763" dir="2700000" algn="ctr" rotWithShape="0">
                  <a:srgbClr val="000000">
                    <a:alpha val="50000"/>
                  </a:srgbClr>
                </a:outerShdw>
              </a:effectLst>
              <a:latin typeface="Verdana"/>
              <a:ea typeface="Verdana"/>
              <a:cs typeface="Verdana"/>
            </a:endParaRPr>
          </a:p>
        </p:txBody>
      </p:sp>
      <p:sp>
        <p:nvSpPr>
          <p:cNvPr id="4" name="Овал 3"/>
          <p:cNvSpPr/>
          <p:nvPr/>
        </p:nvSpPr>
        <p:spPr>
          <a:xfrm>
            <a:off x="5572132" y="285728"/>
            <a:ext cx="3214710" cy="428628"/>
          </a:xfrm>
          <a:prstGeom prst="ellipse">
            <a:avLst/>
          </a:prstGeom>
          <a:solidFill>
            <a:schemeClr val="accent6">
              <a:lumMod val="5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Овал 5"/>
          <p:cNvSpPr/>
          <p:nvPr/>
        </p:nvSpPr>
        <p:spPr>
          <a:xfrm>
            <a:off x="6929454" y="6143644"/>
            <a:ext cx="2214546" cy="428628"/>
          </a:xfrm>
          <a:prstGeom prst="ellipse">
            <a:avLst/>
          </a:prstGeom>
          <a:solidFill>
            <a:schemeClr val="accent6">
              <a:lumMod val="5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ChangeArrowheads="1"/>
          </p:cNvSpPr>
          <p:nvPr>
            <p:ph type="title"/>
          </p:nvPr>
        </p:nvSpPr>
        <p:spPr>
          <a:xfrm>
            <a:off x="214282" y="381000"/>
            <a:ext cx="7429552" cy="563563"/>
          </a:xfrm>
        </p:spPr>
        <p:txBody>
          <a:bodyPr/>
          <a:lstStyle/>
          <a:p>
            <a:pPr algn="ctr"/>
            <a:r>
              <a:rPr lang="ru-RU" dirty="0"/>
              <a:t>Единый орфографический режим в начальной школе</a:t>
            </a:r>
            <a:endParaRPr lang="en-US" dirty="0"/>
          </a:p>
        </p:txBody>
      </p:sp>
      <p:grpSp>
        <p:nvGrpSpPr>
          <p:cNvPr id="41048" name="Group 88"/>
          <p:cNvGrpSpPr>
            <a:grpSpLocks/>
          </p:cNvGrpSpPr>
          <p:nvPr/>
        </p:nvGrpSpPr>
        <p:grpSpPr bwMode="auto">
          <a:xfrm>
            <a:off x="1857356" y="2214554"/>
            <a:ext cx="762000" cy="665162"/>
            <a:chOff x="1110" y="2656"/>
            <a:chExt cx="1549" cy="1351"/>
          </a:xfrm>
        </p:grpSpPr>
        <p:sp>
          <p:nvSpPr>
            <p:cNvPr id="41049" name="AutoShape 89"/>
            <p:cNvSpPr>
              <a:spLocks noChangeArrowheads="1"/>
            </p:cNvSpPr>
            <p:nvPr/>
          </p:nvSpPr>
          <p:spPr bwMode="gray">
            <a:xfrm>
              <a:off x="1123" y="2679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solidFill>
              <a:srgbClr val="80808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1050" name="AutoShape 90"/>
            <p:cNvSpPr>
              <a:spLocks noChangeArrowheads="1"/>
            </p:cNvSpPr>
            <p:nvPr/>
          </p:nvSpPr>
          <p:spPr bwMode="gray">
            <a:xfrm>
              <a:off x="1110" y="2656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gradFill rotWithShape="1">
              <a:gsLst>
                <a:gs pos="0">
                  <a:srgbClr val="E6E6E6"/>
                </a:gs>
                <a:gs pos="7499">
                  <a:srgbClr val="7D8496"/>
                </a:gs>
                <a:gs pos="26500">
                  <a:srgbClr val="E6E6E6"/>
                </a:gs>
                <a:gs pos="34000">
                  <a:srgbClr val="7D8496"/>
                </a:gs>
                <a:gs pos="46500">
                  <a:srgbClr val="E6E6E6"/>
                </a:gs>
                <a:gs pos="50000">
                  <a:srgbClr val="FFFFFF"/>
                </a:gs>
                <a:gs pos="53501">
                  <a:srgbClr val="E6E6E6"/>
                </a:gs>
                <a:gs pos="66001">
                  <a:srgbClr val="7D8496"/>
                </a:gs>
                <a:gs pos="73500">
                  <a:srgbClr val="E6E6E6"/>
                </a:gs>
                <a:gs pos="92501">
                  <a:srgbClr val="7D8496"/>
                </a:gs>
                <a:gs pos="100000">
                  <a:srgbClr val="E6E6E6"/>
                </a:gs>
              </a:gsLst>
              <a:lin ang="2700000" scaled="1"/>
            </a:gradFill>
            <a:ln w="9525">
              <a:solidFill>
                <a:srgbClr val="C0C0C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1051" name="AutoShape 91"/>
            <p:cNvSpPr>
              <a:spLocks noChangeArrowheads="1"/>
            </p:cNvSpPr>
            <p:nvPr/>
          </p:nvSpPr>
          <p:spPr bwMode="gray">
            <a:xfrm>
              <a:off x="1200" y="2736"/>
              <a:ext cx="1350" cy="1168"/>
            </a:xfrm>
            <a:prstGeom prst="hexagon">
              <a:avLst>
                <a:gd name="adj" fmla="val 28896"/>
                <a:gd name="vf" fmla="val 115470"/>
              </a:avLst>
            </a:prstGeom>
            <a:gradFill rotWithShape="1">
              <a:gsLst>
                <a:gs pos="0">
                  <a:schemeClr val="hlink">
                    <a:gamma/>
                    <a:shade val="46275"/>
                    <a:invGamma/>
                  </a:schemeClr>
                </a:gs>
                <a:gs pos="100000">
                  <a:schemeClr val="hlink"/>
                </a:gs>
              </a:gsLst>
              <a:lin ang="27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41052" name="Group 92"/>
          <p:cNvGrpSpPr>
            <a:grpSpLocks/>
          </p:cNvGrpSpPr>
          <p:nvPr/>
        </p:nvGrpSpPr>
        <p:grpSpPr bwMode="auto">
          <a:xfrm>
            <a:off x="1928794" y="3429000"/>
            <a:ext cx="762000" cy="665162"/>
            <a:chOff x="3174" y="2656"/>
            <a:chExt cx="1549" cy="1351"/>
          </a:xfrm>
        </p:grpSpPr>
        <p:sp>
          <p:nvSpPr>
            <p:cNvPr id="41053" name="AutoShape 93"/>
            <p:cNvSpPr>
              <a:spLocks noChangeArrowheads="1"/>
            </p:cNvSpPr>
            <p:nvPr/>
          </p:nvSpPr>
          <p:spPr bwMode="gray">
            <a:xfrm>
              <a:off x="3187" y="2679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solidFill>
              <a:srgbClr val="80808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1054" name="AutoShape 94"/>
            <p:cNvSpPr>
              <a:spLocks noChangeArrowheads="1"/>
            </p:cNvSpPr>
            <p:nvPr/>
          </p:nvSpPr>
          <p:spPr bwMode="gray">
            <a:xfrm>
              <a:off x="3174" y="2656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gradFill rotWithShape="1">
              <a:gsLst>
                <a:gs pos="0">
                  <a:srgbClr val="E6E6E6"/>
                </a:gs>
                <a:gs pos="7499">
                  <a:srgbClr val="7D8496"/>
                </a:gs>
                <a:gs pos="26500">
                  <a:srgbClr val="E6E6E6"/>
                </a:gs>
                <a:gs pos="34000">
                  <a:srgbClr val="7D8496"/>
                </a:gs>
                <a:gs pos="46500">
                  <a:srgbClr val="E6E6E6"/>
                </a:gs>
                <a:gs pos="50000">
                  <a:srgbClr val="FFFFFF"/>
                </a:gs>
                <a:gs pos="53501">
                  <a:srgbClr val="E6E6E6"/>
                </a:gs>
                <a:gs pos="66001">
                  <a:srgbClr val="7D8496"/>
                </a:gs>
                <a:gs pos="73500">
                  <a:srgbClr val="E6E6E6"/>
                </a:gs>
                <a:gs pos="92501">
                  <a:srgbClr val="7D8496"/>
                </a:gs>
                <a:gs pos="100000">
                  <a:srgbClr val="E6E6E6"/>
                </a:gs>
              </a:gsLst>
              <a:lin ang="2700000" scaled="1"/>
            </a:gradFill>
            <a:ln w="9525">
              <a:solidFill>
                <a:srgbClr val="C0C0C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1055" name="AutoShape 95"/>
            <p:cNvSpPr>
              <a:spLocks noChangeArrowheads="1"/>
            </p:cNvSpPr>
            <p:nvPr/>
          </p:nvSpPr>
          <p:spPr bwMode="gray">
            <a:xfrm>
              <a:off x="3264" y="2736"/>
              <a:ext cx="1350" cy="1168"/>
            </a:xfrm>
            <a:prstGeom prst="hexagon">
              <a:avLst>
                <a:gd name="adj" fmla="val 28896"/>
                <a:gd name="vf" fmla="val 115470"/>
              </a:avLst>
            </a:prstGeom>
            <a:gradFill rotWithShape="1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100000">
                  <a:schemeClr val="accent1"/>
                </a:gs>
              </a:gsLst>
              <a:lin ang="27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41056" name="Line 96"/>
          <p:cNvSpPr>
            <a:spLocks noChangeShapeType="1"/>
          </p:cNvSpPr>
          <p:nvPr/>
        </p:nvSpPr>
        <p:spPr bwMode="auto">
          <a:xfrm>
            <a:off x="2714612" y="3071810"/>
            <a:ext cx="4800600" cy="0"/>
          </a:xfrm>
          <a:prstGeom prst="line">
            <a:avLst/>
          </a:prstGeom>
          <a:noFill/>
          <a:ln w="25400">
            <a:solidFill>
              <a:schemeClr val="tx1"/>
            </a:solidFill>
            <a:prstDash val="sysDot"/>
            <a:round/>
            <a:headEnd/>
            <a:tailEnd type="oval" w="med" len="med"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41057" name="Text Box 97"/>
          <p:cNvSpPr txBox="1">
            <a:spLocks noChangeArrowheads="1"/>
          </p:cNvSpPr>
          <p:nvPr/>
        </p:nvSpPr>
        <p:spPr bwMode="auto">
          <a:xfrm>
            <a:off x="2643174" y="1928802"/>
            <a:ext cx="5572164" cy="101566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/>
            <a:r>
              <a:rPr lang="ru-RU" sz="2000" b="1" dirty="0"/>
              <a:t>Все записи в тетрадях следует </a:t>
            </a:r>
            <a:r>
              <a:rPr lang="ru-RU" sz="2000" b="1" dirty="0" smtClean="0"/>
              <a:t>оформлять</a:t>
            </a:r>
          </a:p>
          <a:p>
            <a:pPr eaLnBrk="0" hangingPunct="0"/>
            <a:r>
              <a:rPr lang="ru-RU" sz="2000" b="1" dirty="0" smtClean="0"/>
              <a:t> </a:t>
            </a:r>
            <a:r>
              <a:rPr lang="ru-RU" sz="2000" b="1" dirty="0"/>
              <a:t>каллиграфическим аккуратным почерком</a:t>
            </a:r>
            <a:endParaRPr lang="en-US" sz="2000" b="1" dirty="0"/>
          </a:p>
        </p:txBody>
      </p:sp>
      <p:sp>
        <p:nvSpPr>
          <p:cNvPr id="41058" name="Text Box 98"/>
          <p:cNvSpPr txBox="1">
            <a:spLocks noChangeArrowheads="1"/>
          </p:cNvSpPr>
          <p:nvPr/>
        </p:nvSpPr>
        <p:spPr bwMode="gray">
          <a:xfrm>
            <a:off x="2071670" y="2357430"/>
            <a:ext cx="354013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eaLnBrk="0" hangingPunct="0"/>
            <a:r>
              <a:rPr lang="en-US" sz="2400" b="1" dirty="0"/>
              <a:t>1</a:t>
            </a:r>
          </a:p>
        </p:txBody>
      </p:sp>
      <p:sp>
        <p:nvSpPr>
          <p:cNvPr id="41059" name="Line 99"/>
          <p:cNvSpPr>
            <a:spLocks noChangeShapeType="1"/>
          </p:cNvSpPr>
          <p:nvPr/>
        </p:nvSpPr>
        <p:spPr bwMode="auto">
          <a:xfrm>
            <a:off x="2714612" y="4000504"/>
            <a:ext cx="4800600" cy="0"/>
          </a:xfrm>
          <a:prstGeom prst="line">
            <a:avLst/>
          </a:prstGeom>
          <a:noFill/>
          <a:ln w="25400">
            <a:solidFill>
              <a:schemeClr val="tx1"/>
            </a:solidFill>
            <a:prstDash val="sysDot"/>
            <a:round/>
            <a:headEnd/>
            <a:tailEnd type="oval" w="med" len="med"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41060" name="Text Box 100"/>
          <p:cNvSpPr txBox="1">
            <a:spLocks noChangeArrowheads="1"/>
          </p:cNvSpPr>
          <p:nvPr/>
        </p:nvSpPr>
        <p:spPr bwMode="auto">
          <a:xfrm>
            <a:off x="2857488" y="3286124"/>
            <a:ext cx="5452198" cy="707886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ru-RU" sz="2000" b="1" dirty="0"/>
              <a:t>Пользоваться шариковой ручкой </a:t>
            </a:r>
            <a:endParaRPr lang="ru-RU" sz="2000" b="1" dirty="0" smtClean="0"/>
          </a:p>
          <a:p>
            <a:pPr eaLnBrk="0" hangingPunct="0"/>
            <a:r>
              <a:rPr lang="ru-RU" sz="2000" b="1" dirty="0" smtClean="0"/>
              <a:t>с </a:t>
            </a:r>
            <a:r>
              <a:rPr lang="ru-RU" sz="2000" b="1" dirty="0"/>
              <a:t>чернилами фиолетового (синего) цвета</a:t>
            </a:r>
            <a:endParaRPr lang="en-US" sz="2000" b="1" dirty="0"/>
          </a:p>
        </p:txBody>
      </p:sp>
      <p:sp>
        <p:nvSpPr>
          <p:cNvPr id="41061" name="Text Box 101"/>
          <p:cNvSpPr txBox="1">
            <a:spLocks noChangeArrowheads="1"/>
          </p:cNvSpPr>
          <p:nvPr/>
        </p:nvSpPr>
        <p:spPr bwMode="gray">
          <a:xfrm>
            <a:off x="2143108" y="3571876"/>
            <a:ext cx="354013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eaLnBrk="0" hangingPunct="0"/>
            <a:r>
              <a:rPr lang="en-US" sz="2400" b="1"/>
              <a:t>2</a:t>
            </a:r>
          </a:p>
        </p:txBody>
      </p:sp>
      <p:grpSp>
        <p:nvGrpSpPr>
          <p:cNvPr id="41062" name="Group 102"/>
          <p:cNvGrpSpPr>
            <a:grpSpLocks/>
          </p:cNvGrpSpPr>
          <p:nvPr/>
        </p:nvGrpSpPr>
        <p:grpSpPr bwMode="auto">
          <a:xfrm>
            <a:off x="2000232" y="4786322"/>
            <a:ext cx="762000" cy="665162"/>
            <a:chOff x="1110" y="2656"/>
            <a:chExt cx="1549" cy="1351"/>
          </a:xfrm>
        </p:grpSpPr>
        <p:sp>
          <p:nvSpPr>
            <p:cNvPr id="41063" name="AutoShape 103"/>
            <p:cNvSpPr>
              <a:spLocks noChangeArrowheads="1"/>
            </p:cNvSpPr>
            <p:nvPr/>
          </p:nvSpPr>
          <p:spPr bwMode="gray">
            <a:xfrm>
              <a:off x="1123" y="2679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solidFill>
              <a:srgbClr val="80808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1064" name="AutoShape 104"/>
            <p:cNvSpPr>
              <a:spLocks noChangeArrowheads="1"/>
            </p:cNvSpPr>
            <p:nvPr/>
          </p:nvSpPr>
          <p:spPr bwMode="gray">
            <a:xfrm>
              <a:off x="1110" y="2656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gradFill rotWithShape="1">
              <a:gsLst>
                <a:gs pos="0">
                  <a:srgbClr val="E6E6E6"/>
                </a:gs>
                <a:gs pos="7499">
                  <a:srgbClr val="7D8496"/>
                </a:gs>
                <a:gs pos="26500">
                  <a:srgbClr val="E6E6E6"/>
                </a:gs>
                <a:gs pos="34000">
                  <a:srgbClr val="7D8496"/>
                </a:gs>
                <a:gs pos="46500">
                  <a:srgbClr val="E6E6E6"/>
                </a:gs>
                <a:gs pos="50000">
                  <a:srgbClr val="FFFFFF"/>
                </a:gs>
                <a:gs pos="53501">
                  <a:srgbClr val="E6E6E6"/>
                </a:gs>
                <a:gs pos="66001">
                  <a:srgbClr val="7D8496"/>
                </a:gs>
                <a:gs pos="73500">
                  <a:srgbClr val="E6E6E6"/>
                </a:gs>
                <a:gs pos="92501">
                  <a:srgbClr val="7D8496"/>
                </a:gs>
                <a:gs pos="100000">
                  <a:srgbClr val="E6E6E6"/>
                </a:gs>
              </a:gsLst>
              <a:lin ang="2700000" scaled="1"/>
            </a:gradFill>
            <a:ln w="9525">
              <a:solidFill>
                <a:srgbClr val="C0C0C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1065" name="AutoShape 105"/>
            <p:cNvSpPr>
              <a:spLocks noChangeArrowheads="1"/>
            </p:cNvSpPr>
            <p:nvPr/>
          </p:nvSpPr>
          <p:spPr bwMode="gray">
            <a:xfrm>
              <a:off x="1200" y="2736"/>
              <a:ext cx="1350" cy="1168"/>
            </a:xfrm>
            <a:prstGeom prst="hexagon">
              <a:avLst>
                <a:gd name="adj" fmla="val 28896"/>
                <a:gd name="vf" fmla="val 115470"/>
              </a:avLst>
            </a:prstGeom>
            <a:gradFill rotWithShape="1">
              <a:gsLst>
                <a:gs pos="0">
                  <a:schemeClr val="hlink">
                    <a:gamma/>
                    <a:shade val="46275"/>
                    <a:invGamma/>
                  </a:schemeClr>
                </a:gs>
                <a:gs pos="100000">
                  <a:schemeClr val="hlink"/>
                </a:gs>
              </a:gsLst>
              <a:lin ang="27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41070" name="Line 110"/>
          <p:cNvSpPr>
            <a:spLocks noChangeShapeType="1"/>
          </p:cNvSpPr>
          <p:nvPr/>
        </p:nvSpPr>
        <p:spPr bwMode="auto">
          <a:xfrm>
            <a:off x="2786050" y="5500702"/>
            <a:ext cx="4800600" cy="0"/>
          </a:xfrm>
          <a:prstGeom prst="line">
            <a:avLst/>
          </a:prstGeom>
          <a:noFill/>
          <a:ln w="25400">
            <a:solidFill>
              <a:schemeClr val="tx1"/>
            </a:solidFill>
            <a:prstDash val="sysDot"/>
            <a:round/>
            <a:headEnd/>
            <a:tailEnd type="oval" w="med" len="med"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41071" name="Text Box 111"/>
          <p:cNvSpPr txBox="1">
            <a:spLocks noChangeArrowheads="1"/>
          </p:cNvSpPr>
          <p:nvPr/>
        </p:nvSpPr>
        <p:spPr bwMode="auto">
          <a:xfrm>
            <a:off x="2857488" y="4714884"/>
            <a:ext cx="5286412" cy="101566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/>
            <a:r>
              <a:rPr lang="ru-RU" sz="2000" b="1" dirty="0"/>
              <a:t>Все подчеркивания, начертания </a:t>
            </a:r>
            <a:endParaRPr lang="ru-RU" sz="2000" b="1" dirty="0" smtClean="0"/>
          </a:p>
          <a:p>
            <a:pPr eaLnBrk="0" hangingPunct="0"/>
            <a:r>
              <a:rPr lang="ru-RU" sz="2000" b="1" dirty="0" smtClean="0"/>
              <a:t>выполняются </a:t>
            </a:r>
            <a:r>
              <a:rPr lang="ru-RU" sz="2000" b="1" dirty="0"/>
              <a:t>простым </a:t>
            </a:r>
            <a:r>
              <a:rPr lang="ru-RU" sz="2000" b="1" dirty="0" smtClean="0"/>
              <a:t>карандашом</a:t>
            </a:r>
            <a:r>
              <a:rPr lang="ru-RU" sz="2000" dirty="0" smtClean="0"/>
              <a:t> </a:t>
            </a:r>
          </a:p>
          <a:p>
            <a:pPr eaLnBrk="0" hangingPunct="0"/>
            <a:endParaRPr lang="en-US" sz="2000" b="1" dirty="0"/>
          </a:p>
        </p:txBody>
      </p:sp>
      <p:sp>
        <p:nvSpPr>
          <p:cNvPr id="41072" name="Text Box 112"/>
          <p:cNvSpPr txBox="1">
            <a:spLocks noChangeArrowheads="1"/>
          </p:cNvSpPr>
          <p:nvPr/>
        </p:nvSpPr>
        <p:spPr bwMode="gray">
          <a:xfrm>
            <a:off x="2214546" y="4857760"/>
            <a:ext cx="354013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eaLnBrk="0" hangingPunct="0"/>
            <a:r>
              <a:rPr lang="en-US" sz="2400" b="1" dirty="0"/>
              <a:t>3</a:t>
            </a:r>
          </a:p>
        </p:txBody>
      </p:sp>
      <p:sp>
        <p:nvSpPr>
          <p:cNvPr id="33" name="Прямоугольник 32"/>
          <p:cNvSpPr/>
          <p:nvPr/>
        </p:nvSpPr>
        <p:spPr>
          <a:xfrm>
            <a:off x="571472" y="1285860"/>
            <a:ext cx="700092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rgbClr val="FFFF00"/>
                </a:solidFill>
              </a:rPr>
              <a:t>Порядок оформления тетрадей </a:t>
            </a:r>
            <a:endParaRPr lang="ru-RU" sz="2000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Тетради </a:t>
            </a:r>
            <a:endParaRPr lang="en-US" sz="1800" dirty="0"/>
          </a:p>
        </p:txBody>
      </p:sp>
      <p:grpSp>
        <p:nvGrpSpPr>
          <p:cNvPr id="67587" name="Group 3"/>
          <p:cNvGrpSpPr>
            <a:grpSpLocks/>
          </p:cNvGrpSpPr>
          <p:nvPr/>
        </p:nvGrpSpPr>
        <p:grpSpPr bwMode="auto">
          <a:xfrm>
            <a:off x="2928926" y="1857364"/>
            <a:ext cx="3197225" cy="2890838"/>
            <a:chOff x="1872" y="1824"/>
            <a:chExt cx="2014" cy="1821"/>
          </a:xfrm>
        </p:grpSpPr>
        <p:sp>
          <p:nvSpPr>
            <p:cNvPr id="67588" name="AutoShape 4"/>
            <p:cNvSpPr>
              <a:spLocks noChangeArrowheads="1"/>
            </p:cNvSpPr>
            <p:nvPr/>
          </p:nvSpPr>
          <p:spPr bwMode="gray">
            <a:xfrm rot="16200000" flipH="1">
              <a:off x="1820" y="2528"/>
              <a:ext cx="309" cy="206"/>
            </a:xfrm>
            <a:prstGeom prst="upArrow">
              <a:avLst>
                <a:gd name="adj1" fmla="val 51676"/>
                <a:gd name="adj2" fmla="val 100000"/>
              </a:avLst>
            </a:prstGeom>
            <a:gradFill rotWithShape="1">
              <a:gsLst>
                <a:gs pos="0">
                  <a:schemeClr val="tx2"/>
                </a:gs>
                <a:gs pos="100000">
                  <a:schemeClr val="tx2">
                    <a:gamma/>
                    <a:tint val="39216"/>
                    <a:invGamma/>
                  </a:schemeClr>
                </a:gs>
              </a:gsLst>
              <a:lin ang="0" scaled="1"/>
            </a:gradFill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7589" name="AutoShape 5"/>
            <p:cNvSpPr>
              <a:spLocks noChangeArrowheads="1"/>
            </p:cNvSpPr>
            <p:nvPr/>
          </p:nvSpPr>
          <p:spPr bwMode="gray">
            <a:xfrm rot="5400000" flipH="1">
              <a:off x="3628" y="2494"/>
              <a:ext cx="309" cy="206"/>
            </a:xfrm>
            <a:prstGeom prst="upArrow">
              <a:avLst>
                <a:gd name="adj1" fmla="val 51676"/>
                <a:gd name="adj2" fmla="val 100000"/>
              </a:avLst>
            </a:prstGeom>
            <a:gradFill rotWithShape="1">
              <a:gsLst>
                <a:gs pos="0">
                  <a:schemeClr val="tx2"/>
                </a:gs>
                <a:gs pos="100000">
                  <a:schemeClr val="tx2">
                    <a:gamma/>
                    <a:tint val="39216"/>
                    <a:invGamma/>
                  </a:schemeClr>
                </a:gs>
              </a:gsLst>
              <a:lin ang="0" scaled="1"/>
            </a:gradFill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7590" name="AutoShape 6"/>
            <p:cNvSpPr>
              <a:spLocks noChangeArrowheads="1"/>
            </p:cNvSpPr>
            <p:nvPr/>
          </p:nvSpPr>
          <p:spPr bwMode="gray">
            <a:xfrm rot="10800000" flipH="1">
              <a:off x="2725" y="3439"/>
              <a:ext cx="308" cy="206"/>
            </a:xfrm>
            <a:prstGeom prst="upArrow">
              <a:avLst>
                <a:gd name="adj1" fmla="val 51676"/>
                <a:gd name="adj2" fmla="val 100000"/>
              </a:avLst>
            </a:prstGeom>
            <a:gradFill rotWithShape="1">
              <a:gsLst>
                <a:gs pos="0">
                  <a:schemeClr val="tx2"/>
                </a:gs>
                <a:gs pos="100000">
                  <a:schemeClr val="tx2">
                    <a:gamma/>
                    <a:tint val="39216"/>
                    <a:invGamma/>
                  </a:schemeClr>
                </a:gs>
              </a:gsLst>
              <a:lin ang="0" scaled="1"/>
            </a:gradFill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7591" name="Oval 7"/>
            <p:cNvSpPr>
              <a:spLocks noChangeArrowheads="1"/>
            </p:cNvSpPr>
            <p:nvPr/>
          </p:nvSpPr>
          <p:spPr bwMode="gray">
            <a:xfrm>
              <a:off x="2078" y="1824"/>
              <a:ext cx="1615" cy="1615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57150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7592" name="Oval 8"/>
            <p:cNvSpPr>
              <a:spLocks noChangeArrowheads="1"/>
            </p:cNvSpPr>
            <p:nvPr/>
          </p:nvSpPr>
          <p:spPr bwMode="gray">
            <a:xfrm>
              <a:off x="2170" y="1915"/>
              <a:ext cx="1430" cy="1430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63529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63529"/>
                    <a:invGamma/>
                  </a:srgbClr>
                </a:gs>
              </a:gsLst>
              <a:lin ang="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7593" name="Oval 9"/>
            <p:cNvSpPr>
              <a:spLocks noChangeArrowheads="1"/>
            </p:cNvSpPr>
            <p:nvPr/>
          </p:nvSpPr>
          <p:spPr bwMode="gray">
            <a:xfrm>
              <a:off x="2254" y="2000"/>
              <a:ext cx="1262" cy="1264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0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67594" name="Oval 10"/>
            <p:cNvSpPr>
              <a:spLocks noChangeArrowheads="1"/>
            </p:cNvSpPr>
            <p:nvPr/>
          </p:nvSpPr>
          <p:spPr bwMode="gray">
            <a:xfrm>
              <a:off x="2254" y="2000"/>
              <a:ext cx="1262" cy="1264"/>
            </a:xfrm>
            <a:prstGeom prst="ellipse">
              <a:avLst/>
            </a:prstGeom>
            <a:gradFill rotWithShape="1">
              <a:gsLst>
                <a:gs pos="0">
                  <a:srgbClr val="FFCC00">
                    <a:gamma/>
                    <a:shade val="0"/>
                    <a:invGamma/>
                  </a:srgbClr>
                </a:gs>
                <a:gs pos="100000">
                  <a:srgbClr val="FFCC00"/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67595" name="Oval 11"/>
            <p:cNvSpPr>
              <a:spLocks noChangeArrowheads="1"/>
            </p:cNvSpPr>
            <p:nvPr/>
          </p:nvSpPr>
          <p:spPr bwMode="gray">
            <a:xfrm>
              <a:off x="2337" y="2083"/>
              <a:ext cx="1096" cy="1098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54118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  <p:sp>
          <p:nvSpPr>
            <p:cNvPr id="67596" name="Oval 12"/>
            <p:cNvSpPr>
              <a:spLocks noChangeArrowheads="1"/>
            </p:cNvSpPr>
            <p:nvPr/>
          </p:nvSpPr>
          <p:spPr bwMode="gray">
            <a:xfrm>
              <a:off x="2337" y="2083"/>
              <a:ext cx="1096" cy="1098"/>
            </a:xfrm>
            <a:prstGeom prst="ellipse">
              <a:avLst/>
            </a:prstGeom>
            <a:gradFill rotWithShape="1">
              <a:gsLst>
                <a:gs pos="0">
                  <a:srgbClr val="FFCC00"/>
                </a:gs>
                <a:gs pos="100000">
                  <a:srgbClr val="FFCC00">
                    <a:gamma/>
                    <a:shade val="48627"/>
                    <a:invGamma/>
                  </a:srgbClr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</p:grpSp>
      <p:sp>
        <p:nvSpPr>
          <p:cNvPr id="67597" name="AutoShape 13"/>
          <p:cNvSpPr>
            <a:spLocks noChangeArrowheads="1"/>
          </p:cNvSpPr>
          <p:nvPr/>
        </p:nvSpPr>
        <p:spPr bwMode="gray">
          <a:xfrm>
            <a:off x="214282" y="4000504"/>
            <a:ext cx="2714644" cy="785818"/>
          </a:xfrm>
          <a:prstGeom prst="can">
            <a:avLst>
              <a:gd name="adj" fmla="val 25000"/>
            </a:avLst>
          </a:prstGeom>
          <a:gradFill rotWithShape="1">
            <a:gsLst>
              <a:gs pos="0">
                <a:schemeClr val="accent2">
                  <a:gamma/>
                  <a:shade val="46275"/>
                  <a:invGamma/>
                </a:schemeClr>
              </a:gs>
              <a:gs pos="50000">
                <a:schemeClr val="accent2"/>
              </a:gs>
              <a:gs pos="100000">
                <a:schemeClr val="accent2">
                  <a:gamma/>
                  <a:shade val="46275"/>
                  <a:invGamma/>
                </a:schemeClr>
              </a:gs>
            </a:gsLst>
            <a:lin ang="0" scaled="1"/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67598" name="AutoShape 14"/>
          <p:cNvSpPr>
            <a:spLocks noChangeArrowheads="1"/>
          </p:cNvSpPr>
          <p:nvPr/>
        </p:nvSpPr>
        <p:spPr bwMode="gray">
          <a:xfrm>
            <a:off x="214282" y="3200400"/>
            <a:ext cx="2643206" cy="609600"/>
          </a:xfrm>
          <a:prstGeom prst="can">
            <a:avLst>
              <a:gd name="adj" fmla="val 25000"/>
            </a:avLst>
          </a:prstGeom>
          <a:gradFill rotWithShape="1">
            <a:gsLst>
              <a:gs pos="0">
                <a:schemeClr val="accent2">
                  <a:gamma/>
                  <a:shade val="46275"/>
                  <a:invGamma/>
                </a:schemeClr>
              </a:gs>
              <a:gs pos="50000">
                <a:schemeClr val="accent2"/>
              </a:gs>
              <a:gs pos="100000">
                <a:schemeClr val="accent2">
                  <a:gamma/>
                  <a:shade val="46275"/>
                  <a:invGamma/>
                </a:schemeClr>
              </a:gs>
            </a:gsLst>
            <a:lin ang="0" scaled="1"/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67599" name="AutoShape 15"/>
          <p:cNvSpPr>
            <a:spLocks noChangeArrowheads="1"/>
          </p:cNvSpPr>
          <p:nvPr/>
        </p:nvSpPr>
        <p:spPr bwMode="gray">
          <a:xfrm>
            <a:off x="142844" y="2428868"/>
            <a:ext cx="2714644" cy="609600"/>
          </a:xfrm>
          <a:prstGeom prst="can">
            <a:avLst>
              <a:gd name="adj" fmla="val 25000"/>
            </a:avLst>
          </a:prstGeom>
          <a:gradFill rotWithShape="1">
            <a:gsLst>
              <a:gs pos="0">
                <a:schemeClr val="accent2">
                  <a:gamma/>
                  <a:shade val="46275"/>
                  <a:invGamma/>
                </a:schemeClr>
              </a:gs>
              <a:gs pos="50000">
                <a:schemeClr val="accent2"/>
              </a:gs>
              <a:gs pos="100000">
                <a:schemeClr val="accent2">
                  <a:gamma/>
                  <a:shade val="46275"/>
                  <a:invGamma/>
                </a:schemeClr>
              </a:gs>
            </a:gsLst>
            <a:lin ang="0" scaled="1"/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67600" name="AutoShape 16"/>
          <p:cNvSpPr>
            <a:spLocks noChangeArrowheads="1"/>
          </p:cNvSpPr>
          <p:nvPr/>
        </p:nvSpPr>
        <p:spPr bwMode="gray">
          <a:xfrm>
            <a:off x="6357950" y="3571876"/>
            <a:ext cx="2533680" cy="609600"/>
          </a:xfrm>
          <a:prstGeom prst="can">
            <a:avLst>
              <a:gd name="adj" fmla="val 25000"/>
            </a:avLst>
          </a:prstGeom>
          <a:gradFill rotWithShape="1">
            <a:gsLst>
              <a:gs pos="0">
                <a:schemeClr val="accent1">
                  <a:gamma/>
                  <a:shade val="46275"/>
                  <a:invGamma/>
                </a:schemeClr>
              </a:gs>
              <a:gs pos="5000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0" scaled="1"/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67601" name="AutoShape 17"/>
          <p:cNvSpPr>
            <a:spLocks noChangeArrowheads="1"/>
          </p:cNvSpPr>
          <p:nvPr/>
        </p:nvSpPr>
        <p:spPr bwMode="gray">
          <a:xfrm>
            <a:off x="6357950" y="2714620"/>
            <a:ext cx="2428892" cy="609600"/>
          </a:xfrm>
          <a:prstGeom prst="can">
            <a:avLst>
              <a:gd name="adj" fmla="val 25000"/>
            </a:avLst>
          </a:prstGeom>
          <a:gradFill rotWithShape="1">
            <a:gsLst>
              <a:gs pos="0">
                <a:schemeClr val="accent1">
                  <a:gamma/>
                  <a:shade val="46275"/>
                  <a:invGamma/>
                </a:schemeClr>
              </a:gs>
              <a:gs pos="5000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0" scaled="1"/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67602" name="AutoShape 18"/>
          <p:cNvSpPr>
            <a:spLocks noChangeArrowheads="1"/>
          </p:cNvSpPr>
          <p:nvPr/>
        </p:nvSpPr>
        <p:spPr bwMode="gray">
          <a:xfrm>
            <a:off x="6286512" y="1857364"/>
            <a:ext cx="2571768" cy="609600"/>
          </a:xfrm>
          <a:prstGeom prst="can">
            <a:avLst>
              <a:gd name="adj" fmla="val 25000"/>
            </a:avLst>
          </a:prstGeom>
          <a:gradFill rotWithShape="1">
            <a:gsLst>
              <a:gs pos="0">
                <a:schemeClr val="accent1">
                  <a:gamma/>
                  <a:shade val="46275"/>
                  <a:invGamma/>
                </a:schemeClr>
              </a:gs>
              <a:gs pos="5000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0" scaled="1"/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67603" name="Text Box 19"/>
          <p:cNvSpPr txBox="1">
            <a:spLocks noChangeArrowheads="1"/>
          </p:cNvSpPr>
          <p:nvPr/>
        </p:nvSpPr>
        <p:spPr bwMode="gray">
          <a:xfrm>
            <a:off x="3571868" y="2643182"/>
            <a:ext cx="2071702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2400" b="1" dirty="0" smtClean="0"/>
              <a:t>Математика </a:t>
            </a:r>
          </a:p>
          <a:p>
            <a:pPr algn="ctr" eaLnBrk="0" hangingPunct="0"/>
            <a:r>
              <a:rPr lang="ru-RU" sz="2400" b="1" dirty="0" smtClean="0"/>
              <a:t>Русский язык </a:t>
            </a:r>
            <a:endParaRPr lang="en-US" sz="2400" b="1" dirty="0"/>
          </a:p>
        </p:txBody>
      </p:sp>
      <p:sp>
        <p:nvSpPr>
          <p:cNvPr id="67604" name="AutoShape 20"/>
          <p:cNvSpPr>
            <a:spLocks noChangeArrowheads="1"/>
          </p:cNvSpPr>
          <p:nvPr/>
        </p:nvSpPr>
        <p:spPr bwMode="blackWhite">
          <a:xfrm>
            <a:off x="785786" y="5072074"/>
            <a:ext cx="3886200" cy="533400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chemeClr val="accent2">
                  <a:gamma/>
                  <a:shade val="46275"/>
                  <a:invGamma/>
                </a:schemeClr>
              </a:gs>
              <a:gs pos="50000">
                <a:schemeClr val="accent2"/>
              </a:gs>
              <a:gs pos="100000">
                <a:schemeClr val="accent2">
                  <a:gamma/>
                  <a:shade val="46275"/>
                  <a:invGamma/>
                </a:schemeClr>
              </a:gs>
            </a:gsLst>
            <a:lin ang="0" scaled="1"/>
          </a:gradFill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 eaLnBrk="0" hangingPunct="0"/>
            <a:r>
              <a:rPr lang="ru-RU" dirty="0" smtClean="0">
                <a:latin typeface="Verdana" pitchFamily="34" charset="0"/>
              </a:rPr>
              <a:t>По литературному чтению </a:t>
            </a:r>
            <a:endParaRPr lang="en-US" dirty="0">
              <a:latin typeface="Verdana" pitchFamily="34" charset="0"/>
            </a:endParaRPr>
          </a:p>
        </p:txBody>
      </p:sp>
      <p:sp>
        <p:nvSpPr>
          <p:cNvPr id="67605" name="Text Box 21"/>
          <p:cNvSpPr txBox="1">
            <a:spLocks noChangeArrowheads="1"/>
          </p:cNvSpPr>
          <p:nvPr/>
        </p:nvSpPr>
        <p:spPr bwMode="gray">
          <a:xfrm>
            <a:off x="0" y="2571744"/>
            <a:ext cx="314324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eaLnBrk="0" hangingPunct="0"/>
            <a:r>
              <a:rPr lang="ru-RU" dirty="0" smtClean="0"/>
              <a:t>№1 (для текущих работ)</a:t>
            </a:r>
            <a:endParaRPr lang="en-US" dirty="0"/>
          </a:p>
        </p:txBody>
      </p:sp>
      <p:sp>
        <p:nvSpPr>
          <p:cNvPr id="67606" name="Text Box 22"/>
          <p:cNvSpPr txBox="1">
            <a:spLocks noChangeArrowheads="1"/>
          </p:cNvSpPr>
          <p:nvPr/>
        </p:nvSpPr>
        <p:spPr bwMode="gray">
          <a:xfrm>
            <a:off x="0" y="3357563"/>
            <a:ext cx="3086183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eaLnBrk="0" hangingPunct="0"/>
            <a:r>
              <a:rPr lang="ru-RU" dirty="0" smtClean="0"/>
              <a:t>№2 (для текущих работ)</a:t>
            </a:r>
            <a:endParaRPr lang="en-US" dirty="0"/>
          </a:p>
        </p:txBody>
      </p:sp>
      <p:sp>
        <p:nvSpPr>
          <p:cNvPr id="67607" name="Text Box 23"/>
          <p:cNvSpPr txBox="1">
            <a:spLocks noChangeArrowheads="1"/>
          </p:cNvSpPr>
          <p:nvPr/>
        </p:nvSpPr>
        <p:spPr bwMode="gray">
          <a:xfrm>
            <a:off x="214282" y="4071942"/>
            <a:ext cx="2931965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eaLnBrk="0" hangingPunct="0"/>
            <a:r>
              <a:rPr lang="ru-RU" dirty="0" smtClean="0"/>
              <a:t>№3 </a:t>
            </a:r>
          </a:p>
          <a:p>
            <a:pPr algn="ctr" eaLnBrk="0" hangingPunct="0"/>
            <a:r>
              <a:rPr lang="ru-RU" dirty="0" smtClean="0"/>
              <a:t>(для контрольных работ)</a:t>
            </a:r>
            <a:endParaRPr lang="en-US" dirty="0"/>
          </a:p>
        </p:txBody>
      </p:sp>
      <p:sp>
        <p:nvSpPr>
          <p:cNvPr id="67608" name="Text Box 24"/>
          <p:cNvSpPr txBox="1">
            <a:spLocks noChangeArrowheads="1"/>
          </p:cNvSpPr>
          <p:nvPr/>
        </p:nvSpPr>
        <p:spPr bwMode="gray">
          <a:xfrm>
            <a:off x="6167748" y="2071678"/>
            <a:ext cx="272356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eaLnBrk="0" hangingPunct="0"/>
            <a:r>
              <a:rPr lang="ru-RU" dirty="0" smtClean="0"/>
              <a:t>№1 (для текущих работ</a:t>
            </a:r>
            <a:endParaRPr lang="en-US" dirty="0"/>
          </a:p>
        </p:txBody>
      </p:sp>
      <p:sp>
        <p:nvSpPr>
          <p:cNvPr id="67609" name="Text Box 25"/>
          <p:cNvSpPr txBox="1">
            <a:spLocks noChangeArrowheads="1"/>
          </p:cNvSpPr>
          <p:nvPr/>
        </p:nvSpPr>
        <p:spPr bwMode="gray">
          <a:xfrm>
            <a:off x="6143636" y="2857496"/>
            <a:ext cx="280051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eaLnBrk="0" hangingPunct="0"/>
            <a:r>
              <a:rPr lang="ru-RU" dirty="0" smtClean="0"/>
              <a:t>№2 (для текущих работ)</a:t>
            </a:r>
            <a:endParaRPr lang="en-US" dirty="0"/>
          </a:p>
        </p:txBody>
      </p:sp>
      <p:sp>
        <p:nvSpPr>
          <p:cNvPr id="67610" name="Text Box 26"/>
          <p:cNvSpPr txBox="1">
            <a:spLocks noChangeArrowheads="1"/>
          </p:cNvSpPr>
          <p:nvPr/>
        </p:nvSpPr>
        <p:spPr bwMode="gray">
          <a:xfrm>
            <a:off x="6283473" y="3571876"/>
            <a:ext cx="2860527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eaLnBrk="0" hangingPunct="0"/>
            <a:r>
              <a:rPr lang="ru-RU" dirty="0" smtClean="0"/>
              <a:t>№3 </a:t>
            </a:r>
          </a:p>
          <a:p>
            <a:pPr algn="ctr" eaLnBrk="0" hangingPunct="0"/>
            <a:r>
              <a:rPr lang="ru-RU" dirty="0" smtClean="0"/>
              <a:t>(для контрольных работ)</a:t>
            </a:r>
            <a:endParaRPr lang="en-US" dirty="0"/>
          </a:p>
        </p:txBody>
      </p:sp>
      <p:sp>
        <p:nvSpPr>
          <p:cNvPr id="29" name="AutoShape 17"/>
          <p:cNvSpPr>
            <a:spLocks noChangeArrowheads="1"/>
          </p:cNvSpPr>
          <p:nvPr/>
        </p:nvSpPr>
        <p:spPr bwMode="gray">
          <a:xfrm>
            <a:off x="6500826" y="4357694"/>
            <a:ext cx="2428892" cy="609600"/>
          </a:xfrm>
          <a:prstGeom prst="can">
            <a:avLst>
              <a:gd name="adj" fmla="val 25000"/>
            </a:avLst>
          </a:prstGeom>
          <a:gradFill rotWithShape="1">
            <a:gsLst>
              <a:gs pos="0">
                <a:schemeClr val="accent1">
                  <a:gamma/>
                  <a:shade val="46275"/>
                  <a:invGamma/>
                </a:schemeClr>
              </a:gs>
              <a:gs pos="5000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0" scaled="1"/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0" name="Text Box 26"/>
          <p:cNvSpPr txBox="1">
            <a:spLocks noChangeArrowheads="1"/>
          </p:cNvSpPr>
          <p:nvPr/>
        </p:nvSpPr>
        <p:spPr bwMode="gray">
          <a:xfrm>
            <a:off x="6610806" y="4500570"/>
            <a:ext cx="2533194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eaLnBrk="0" hangingPunct="0"/>
            <a:r>
              <a:rPr lang="ru-RU" dirty="0" smtClean="0"/>
              <a:t>Для творческих работ</a:t>
            </a:r>
            <a:endParaRPr lang="en-US" dirty="0"/>
          </a:p>
        </p:txBody>
      </p:sp>
      <p:sp>
        <p:nvSpPr>
          <p:cNvPr id="31" name="AutoShape 20"/>
          <p:cNvSpPr>
            <a:spLocks noChangeArrowheads="1"/>
          </p:cNvSpPr>
          <p:nvPr/>
        </p:nvSpPr>
        <p:spPr bwMode="blackWhite">
          <a:xfrm>
            <a:off x="5257800" y="5072074"/>
            <a:ext cx="3886200" cy="533400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chemeClr val="accent2">
                  <a:gamma/>
                  <a:shade val="46275"/>
                  <a:invGamma/>
                </a:schemeClr>
              </a:gs>
              <a:gs pos="50000">
                <a:schemeClr val="accent2"/>
              </a:gs>
              <a:gs pos="100000">
                <a:schemeClr val="accent2">
                  <a:gamma/>
                  <a:shade val="46275"/>
                  <a:invGamma/>
                </a:schemeClr>
              </a:gs>
            </a:gsLst>
            <a:lin ang="0" scaled="1"/>
          </a:gradFill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 eaLnBrk="0" hangingPunct="0"/>
            <a:r>
              <a:rPr lang="ru-RU" dirty="0" smtClean="0">
                <a:latin typeface="Verdana" pitchFamily="34" charset="0"/>
              </a:rPr>
              <a:t>По окружающему миру</a:t>
            </a:r>
            <a:endParaRPr lang="en-US" dirty="0">
              <a:latin typeface="Verdana" pitchFamily="34" charset="0"/>
            </a:endParaRPr>
          </a:p>
        </p:txBody>
      </p:sp>
      <p:sp>
        <p:nvSpPr>
          <p:cNvPr id="32" name="AutoShape 20"/>
          <p:cNvSpPr>
            <a:spLocks noChangeArrowheads="1"/>
          </p:cNvSpPr>
          <p:nvPr/>
        </p:nvSpPr>
        <p:spPr bwMode="blackWhite">
          <a:xfrm>
            <a:off x="5257800" y="6000768"/>
            <a:ext cx="3886200" cy="533400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chemeClr val="accent2">
                  <a:gamma/>
                  <a:shade val="46275"/>
                  <a:invGamma/>
                </a:schemeClr>
              </a:gs>
              <a:gs pos="50000">
                <a:schemeClr val="accent2"/>
              </a:gs>
              <a:gs pos="100000">
                <a:schemeClr val="accent2">
                  <a:gamma/>
                  <a:shade val="46275"/>
                  <a:invGamma/>
                </a:schemeClr>
              </a:gs>
            </a:gsLst>
            <a:lin ang="0" scaled="1"/>
          </a:gradFill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 eaLnBrk="0" hangingPunct="0"/>
            <a:r>
              <a:rPr lang="ru-RU" dirty="0" smtClean="0">
                <a:latin typeface="Verdana" pitchFamily="34" charset="0"/>
              </a:rPr>
              <a:t>По иностранному языку </a:t>
            </a:r>
            <a:endParaRPr lang="en-US" dirty="0">
              <a:latin typeface="Verdana" pitchFamily="34" charset="0"/>
            </a:endParaRPr>
          </a:p>
        </p:txBody>
      </p:sp>
      <p:sp>
        <p:nvSpPr>
          <p:cNvPr id="33" name="AutoShape 20"/>
          <p:cNvSpPr>
            <a:spLocks noChangeArrowheads="1"/>
          </p:cNvSpPr>
          <p:nvPr/>
        </p:nvSpPr>
        <p:spPr bwMode="blackWhite">
          <a:xfrm>
            <a:off x="857224" y="6000768"/>
            <a:ext cx="3886200" cy="533400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chemeClr val="accent2">
                  <a:gamma/>
                  <a:shade val="46275"/>
                  <a:invGamma/>
                </a:schemeClr>
              </a:gs>
              <a:gs pos="50000">
                <a:schemeClr val="accent2"/>
              </a:gs>
              <a:gs pos="100000">
                <a:schemeClr val="accent2">
                  <a:gamma/>
                  <a:shade val="46275"/>
                  <a:invGamma/>
                </a:schemeClr>
              </a:gs>
            </a:gsLst>
            <a:lin ang="0" scaled="1"/>
          </a:gradFill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 eaLnBrk="0" hangingPunct="0"/>
            <a:r>
              <a:rPr lang="ru-RU" dirty="0" smtClean="0">
                <a:latin typeface="Verdana" pitchFamily="34" charset="0"/>
              </a:rPr>
              <a:t>По музыке </a:t>
            </a:r>
            <a:endParaRPr lang="en-US" dirty="0">
              <a:latin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5" name="Rectangle 5"/>
          <p:cNvSpPr>
            <a:spLocks noGrp="1" noChangeArrowheads="1"/>
          </p:cNvSpPr>
          <p:nvPr>
            <p:ph type="title"/>
          </p:nvPr>
        </p:nvSpPr>
        <p:spPr>
          <a:xfrm>
            <a:off x="0" y="285728"/>
            <a:ext cx="7086600" cy="801711"/>
          </a:xfrm>
        </p:spPr>
        <p:txBody>
          <a:bodyPr/>
          <a:lstStyle/>
          <a:p>
            <a:pPr algn="ctr"/>
            <a:r>
              <a:rPr lang="ru-RU" sz="2800" dirty="0" smtClean="0"/>
              <a:t>Оформление надписей на обложке тетрадей</a:t>
            </a:r>
            <a:endParaRPr lang="en-US" sz="2800" dirty="0"/>
          </a:p>
        </p:txBody>
      </p:sp>
      <p:sp>
        <p:nvSpPr>
          <p:cNvPr id="10246" name="Rectangle 6"/>
          <p:cNvSpPr>
            <a:spLocks noGrp="1" noChangeArrowheads="1"/>
          </p:cNvSpPr>
          <p:nvPr>
            <p:ph type="body" idx="1"/>
          </p:nvPr>
        </p:nvSpPr>
        <p:spPr>
          <a:xfrm>
            <a:off x="381000" y="1447800"/>
            <a:ext cx="8001000" cy="4419600"/>
          </a:xfrm>
        </p:spPr>
        <p:txBody>
          <a:bodyPr/>
          <a:lstStyle/>
          <a:p>
            <a:pPr lvl="1" algn="ctr">
              <a:buNone/>
            </a:pPr>
            <a:r>
              <a:rPr lang="ru-RU" sz="3200" dirty="0" smtClean="0"/>
              <a:t>Образец</a:t>
            </a:r>
          </a:p>
          <a:p>
            <a:pPr lvl="1" algn="ctr">
              <a:buNone/>
            </a:pPr>
            <a:r>
              <a:rPr lang="ru-RU" sz="3200" dirty="0" smtClean="0"/>
              <a:t>Тетрадь №1(№2)</a:t>
            </a:r>
          </a:p>
          <a:p>
            <a:pPr lvl="1" algn="ctr">
              <a:buNone/>
            </a:pPr>
            <a:r>
              <a:rPr lang="ru-RU" sz="3200" dirty="0" smtClean="0"/>
              <a:t>для работ по русскому языку (математике)</a:t>
            </a:r>
          </a:p>
          <a:p>
            <a:pPr lvl="1" algn="ctr">
              <a:buNone/>
            </a:pPr>
            <a:r>
              <a:rPr lang="ru-RU" sz="3200" dirty="0" smtClean="0"/>
              <a:t>ученика 1 класса А</a:t>
            </a:r>
          </a:p>
          <a:p>
            <a:pPr lvl="1" algn="ctr">
              <a:buNone/>
            </a:pPr>
            <a:r>
              <a:rPr lang="ru-RU" sz="3200" dirty="0" smtClean="0"/>
              <a:t>школы №151 г.Новосибирска</a:t>
            </a:r>
          </a:p>
          <a:p>
            <a:pPr lvl="1" algn="ctr">
              <a:buNone/>
            </a:pPr>
            <a:r>
              <a:rPr lang="ru-RU" sz="3200" dirty="0" smtClean="0"/>
              <a:t>Иванова Петра </a:t>
            </a:r>
            <a:endParaRPr lang="en-US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381000"/>
            <a:ext cx="7572396" cy="563563"/>
          </a:xfrm>
        </p:spPr>
        <p:txBody>
          <a:bodyPr/>
          <a:lstStyle/>
          <a:p>
            <a:pPr algn="ctr"/>
            <a:r>
              <a:rPr lang="ru-RU" dirty="0" smtClean="0"/>
              <a:t>Оформление письменных работ по русскому языку</a:t>
            </a:r>
            <a:r>
              <a:rPr lang="en-US" dirty="0" smtClean="0"/>
              <a:t> </a:t>
            </a:r>
            <a:endParaRPr lang="en-US" sz="1800" dirty="0"/>
          </a:p>
        </p:txBody>
      </p:sp>
      <p:grpSp>
        <p:nvGrpSpPr>
          <p:cNvPr id="63491" name="Group 3"/>
          <p:cNvGrpSpPr>
            <a:grpSpLocks/>
          </p:cNvGrpSpPr>
          <p:nvPr/>
        </p:nvGrpSpPr>
        <p:grpSpPr bwMode="auto">
          <a:xfrm>
            <a:off x="357158" y="1905000"/>
            <a:ext cx="8358246" cy="1306513"/>
            <a:chOff x="1104" y="1200"/>
            <a:chExt cx="3504" cy="823"/>
          </a:xfrm>
        </p:grpSpPr>
        <p:sp>
          <p:nvSpPr>
            <p:cNvPr id="63492" name="AutoShape 4"/>
            <p:cNvSpPr>
              <a:spLocks noChangeArrowheads="1"/>
            </p:cNvSpPr>
            <p:nvPr/>
          </p:nvSpPr>
          <p:spPr bwMode="gray">
            <a:xfrm>
              <a:off x="1104" y="1200"/>
              <a:ext cx="3504" cy="823"/>
            </a:xfrm>
            <a:prstGeom prst="roundRect">
              <a:avLst>
                <a:gd name="adj" fmla="val 10889"/>
              </a:avLst>
            </a:prstGeom>
            <a:gradFill rotWithShape="1">
              <a:gsLst>
                <a:gs pos="0">
                  <a:srgbClr val="DDDDDD">
                    <a:gamma/>
                    <a:tint val="51373"/>
                    <a:invGamma/>
                  </a:srgbClr>
                </a:gs>
                <a:gs pos="100000">
                  <a:srgbClr val="DDDDDD"/>
                </a:gs>
              </a:gsLst>
              <a:lin ang="2700000" scaled="1"/>
            </a:gradFill>
            <a:ln w="38100">
              <a:solidFill>
                <a:srgbClr val="FFFFFF"/>
              </a:solidFill>
              <a:round/>
              <a:headEnd/>
              <a:tailEnd/>
            </a:ln>
            <a:effectLst>
              <a:outerShdw dist="135003" dir="2928844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3493" name="AutoShape 5"/>
            <p:cNvSpPr>
              <a:spLocks noChangeArrowheads="1"/>
            </p:cNvSpPr>
            <p:nvPr/>
          </p:nvSpPr>
          <p:spPr bwMode="gray">
            <a:xfrm>
              <a:off x="1181" y="1276"/>
              <a:ext cx="522" cy="673"/>
            </a:xfrm>
            <a:prstGeom prst="roundRect">
              <a:avLst>
                <a:gd name="adj" fmla="val 11921"/>
              </a:avLst>
            </a:prstGeom>
            <a:gradFill rotWithShape="1">
              <a:gsLst>
                <a:gs pos="0">
                  <a:srgbClr val="0066CC"/>
                </a:gs>
                <a:gs pos="100000">
                  <a:srgbClr val="0066CC">
                    <a:gamma/>
                    <a:shade val="69804"/>
                    <a:invGamma/>
                  </a:srgbClr>
                </a:gs>
              </a:gsLst>
              <a:lin ang="5400000" scaled="1"/>
            </a:gradFill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3494" name="Freeform 6"/>
            <p:cNvSpPr>
              <a:spLocks/>
            </p:cNvSpPr>
            <p:nvPr/>
          </p:nvSpPr>
          <p:spPr bwMode="gray">
            <a:xfrm>
              <a:off x="1223" y="1319"/>
              <a:ext cx="337" cy="337"/>
            </a:xfrm>
            <a:custGeom>
              <a:avLst/>
              <a:gdLst/>
              <a:ahLst/>
              <a:cxnLst>
                <a:cxn ang="0">
                  <a:pos x="118" y="0"/>
                </a:cxn>
                <a:cxn ang="0">
                  <a:pos x="0" y="118"/>
                </a:cxn>
                <a:cxn ang="0">
                  <a:pos x="0" y="589"/>
                </a:cxn>
                <a:cxn ang="0">
                  <a:pos x="161" y="174"/>
                </a:cxn>
                <a:cxn ang="0">
                  <a:pos x="589" y="0"/>
                </a:cxn>
                <a:cxn ang="0">
                  <a:pos x="118" y="0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rgbClr val="0066CC">
                    <a:gamma/>
                    <a:tint val="54510"/>
                    <a:invGamma/>
                  </a:srgbClr>
                </a:gs>
                <a:gs pos="50000">
                  <a:srgbClr val="0066CC">
                    <a:alpha val="0"/>
                  </a:srgbClr>
                </a:gs>
                <a:gs pos="100000">
                  <a:srgbClr val="0066CC">
                    <a:gamma/>
                    <a:tint val="54510"/>
                    <a:invGamma/>
                  </a:srgbClr>
                </a:gs>
              </a:gsLst>
              <a:lin ang="27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3495" name="Text Box 7"/>
            <p:cNvSpPr txBox="1">
              <a:spLocks noChangeArrowheads="1"/>
            </p:cNvSpPr>
            <p:nvPr/>
          </p:nvSpPr>
          <p:spPr bwMode="gray">
            <a:xfrm>
              <a:off x="1344" y="1440"/>
              <a:ext cx="161" cy="33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ru-RU" sz="2800" dirty="0" smtClea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1</a:t>
              </a:r>
              <a:endParaRPr lang="en-US" sz="28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63496" name="Text Box 8"/>
            <p:cNvSpPr txBox="1">
              <a:spLocks noChangeArrowheads="1"/>
            </p:cNvSpPr>
            <p:nvPr/>
          </p:nvSpPr>
          <p:spPr bwMode="gray">
            <a:xfrm>
              <a:off x="1823" y="1327"/>
              <a:ext cx="2701" cy="446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eaLnBrk="0" hangingPunct="0"/>
              <a:r>
                <a:rPr lang="ru-RU" sz="2000" b="1" dirty="0" smtClean="0">
                  <a:solidFill>
                    <a:srgbClr val="000000"/>
                  </a:solidFill>
                </a:rPr>
                <a:t>После классной и домашней работы следует отступить 2 строчки (пишем на третьей)</a:t>
              </a:r>
              <a:endParaRPr lang="en-US" sz="2000" dirty="0">
                <a:solidFill>
                  <a:srgbClr val="000000"/>
                </a:solidFill>
              </a:endParaRPr>
            </a:p>
          </p:txBody>
        </p:sp>
      </p:grpSp>
      <p:grpSp>
        <p:nvGrpSpPr>
          <p:cNvPr id="63497" name="Group 9"/>
          <p:cNvGrpSpPr>
            <a:grpSpLocks/>
          </p:cNvGrpSpPr>
          <p:nvPr/>
        </p:nvGrpSpPr>
        <p:grpSpPr bwMode="auto">
          <a:xfrm>
            <a:off x="357158" y="3348038"/>
            <a:ext cx="8358246" cy="1306512"/>
            <a:chOff x="1104" y="2109"/>
            <a:chExt cx="3504" cy="823"/>
          </a:xfrm>
        </p:grpSpPr>
        <p:sp>
          <p:nvSpPr>
            <p:cNvPr id="63498" name="AutoShape 10"/>
            <p:cNvSpPr>
              <a:spLocks noChangeArrowheads="1"/>
            </p:cNvSpPr>
            <p:nvPr/>
          </p:nvSpPr>
          <p:spPr bwMode="gray">
            <a:xfrm>
              <a:off x="1104" y="2109"/>
              <a:ext cx="3504" cy="823"/>
            </a:xfrm>
            <a:prstGeom prst="roundRect">
              <a:avLst>
                <a:gd name="adj" fmla="val 10889"/>
              </a:avLst>
            </a:prstGeom>
            <a:gradFill rotWithShape="1">
              <a:gsLst>
                <a:gs pos="0">
                  <a:srgbClr val="DDDDDD">
                    <a:gamma/>
                    <a:tint val="51373"/>
                    <a:invGamma/>
                  </a:srgbClr>
                </a:gs>
                <a:gs pos="100000">
                  <a:srgbClr val="DDDDDD"/>
                </a:gs>
              </a:gsLst>
              <a:lin ang="2700000" scaled="1"/>
            </a:gradFill>
            <a:ln w="38100">
              <a:solidFill>
                <a:srgbClr val="FFFFFF"/>
              </a:solidFill>
              <a:round/>
              <a:headEnd/>
              <a:tailEnd/>
            </a:ln>
            <a:effectLst>
              <a:outerShdw dist="135003" dir="2928844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3499" name="AutoShape 11"/>
            <p:cNvSpPr>
              <a:spLocks noChangeArrowheads="1"/>
            </p:cNvSpPr>
            <p:nvPr/>
          </p:nvSpPr>
          <p:spPr bwMode="gray">
            <a:xfrm>
              <a:off x="1181" y="2185"/>
              <a:ext cx="497" cy="673"/>
            </a:xfrm>
            <a:prstGeom prst="roundRect">
              <a:avLst>
                <a:gd name="adj" fmla="val 11921"/>
              </a:avLst>
            </a:prstGeom>
            <a:gradFill rotWithShape="1">
              <a:gsLst>
                <a:gs pos="0">
                  <a:srgbClr val="009999"/>
                </a:gs>
                <a:gs pos="100000">
                  <a:srgbClr val="009999">
                    <a:gamma/>
                    <a:shade val="69804"/>
                    <a:invGamma/>
                  </a:srgbClr>
                </a:gs>
              </a:gsLst>
              <a:lin ang="5400000" scaled="1"/>
            </a:gradFill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3500" name="Freeform 12"/>
            <p:cNvSpPr>
              <a:spLocks/>
            </p:cNvSpPr>
            <p:nvPr/>
          </p:nvSpPr>
          <p:spPr bwMode="gray">
            <a:xfrm>
              <a:off x="1223" y="2228"/>
              <a:ext cx="337" cy="337"/>
            </a:xfrm>
            <a:custGeom>
              <a:avLst/>
              <a:gdLst/>
              <a:ahLst/>
              <a:cxnLst>
                <a:cxn ang="0">
                  <a:pos x="118" y="0"/>
                </a:cxn>
                <a:cxn ang="0">
                  <a:pos x="0" y="118"/>
                </a:cxn>
                <a:cxn ang="0">
                  <a:pos x="0" y="589"/>
                </a:cxn>
                <a:cxn ang="0">
                  <a:pos x="161" y="174"/>
                </a:cxn>
                <a:cxn ang="0">
                  <a:pos x="589" y="0"/>
                </a:cxn>
                <a:cxn ang="0">
                  <a:pos x="118" y="0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rgbClr val="009999">
                    <a:gamma/>
                    <a:tint val="42353"/>
                    <a:invGamma/>
                  </a:srgbClr>
                </a:gs>
                <a:gs pos="100000">
                  <a:srgbClr val="009999">
                    <a:alpha val="0"/>
                  </a:srgbClr>
                </a:gs>
              </a:gsLst>
              <a:lin ang="27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3501" name="Text Box 13"/>
            <p:cNvSpPr txBox="1">
              <a:spLocks noChangeArrowheads="1"/>
            </p:cNvSpPr>
            <p:nvPr/>
          </p:nvSpPr>
          <p:spPr bwMode="gray">
            <a:xfrm>
              <a:off x="1353" y="2340"/>
              <a:ext cx="163" cy="33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ru-RU" sz="2800" dirty="0" smtClea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2</a:t>
              </a:r>
              <a:endParaRPr lang="en-US" sz="28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63502" name="Text Box 14"/>
            <p:cNvSpPr txBox="1">
              <a:spLocks noChangeArrowheads="1"/>
            </p:cNvSpPr>
            <p:nvPr/>
          </p:nvSpPr>
          <p:spPr bwMode="gray">
            <a:xfrm>
              <a:off x="1948" y="2221"/>
              <a:ext cx="2576" cy="446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eaLnBrk="0" hangingPunct="0"/>
              <a:r>
                <a:rPr lang="ru-RU" sz="2000" b="1" dirty="0" smtClean="0">
                  <a:solidFill>
                    <a:srgbClr val="000000"/>
                  </a:solidFill>
                </a:rPr>
                <a:t>При оформлении красной строки делается отступ вправо не менее 2 см (два пальца)</a:t>
              </a:r>
              <a:endParaRPr lang="en-US" sz="2000" dirty="0">
                <a:solidFill>
                  <a:srgbClr val="000000"/>
                </a:solidFill>
              </a:endParaRPr>
            </a:p>
          </p:txBody>
        </p:sp>
      </p:grpSp>
      <p:grpSp>
        <p:nvGrpSpPr>
          <p:cNvPr id="63503" name="Group 15"/>
          <p:cNvGrpSpPr>
            <a:grpSpLocks/>
          </p:cNvGrpSpPr>
          <p:nvPr/>
        </p:nvGrpSpPr>
        <p:grpSpPr bwMode="auto">
          <a:xfrm>
            <a:off x="357158" y="4808538"/>
            <a:ext cx="8429684" cy="1306512"/>
            <a:chOff x="1104" y="3029"/>
            <a:chExt cx="3504" cy="823"/>
          </a:xfrm>
        </p:grpSpPr>
        <p:sp>
          <p:nvSpPr>
            <p:cNvPr id="63504" name="AutoShape 16"/>
            <p:cNvSpPr>
              <a:spLocks noChangeArrowheads="1"/>
            </p:cNvSpPr>
            <p:nvPr/>
          </p:nvSpPr>
          <p:spPr bwMode="gray">
            <a:xfrm>
              <a:off x="1104" y="3029"/>
              <a:ext cx="3504" cy="823"/>
            </a:xfrm>
            <a:prstGeom prst="roundRect">
              <a:avLst>
                <a:gd name="adj" fmla="val 10889"/>
              </a:avLst>
            </a:prstGeom>
            <a:gradFill rotWithShape="1">
              <a:gsLst>
                <a:gs pos="0">
                  <a:srgbClr val="DDDDDD">
                    <a:gamma/>
                    <a:tint val="51373"/>
                    <a:invGamma/>
                  </a:srgbClr>
                </a:gs>
                <a:gs pos="100000">
                  <a:srgbClr val="DDDDDD"/>
                </a:gs>
              </a:gsLst>
              <a:lin ang="2700000" scaled="1"/>
            </a:gradFill>
            <a:ln w="38100">
              <a:solidFill>
                <a:srgbClr val="FFFFFF"/>
              </a:solidFill>
              <a:round/>
              <a:headEnd/>
              <a:tailEnd/>
            </a:ln>
            <a:effectLst>
              <a:outerShdw dist="135003" dir="2928844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3505" name="AutoShape 17"/>
            <p:cNvSpPr>
              <a:spLocks noChangeArrowheads="1"/>
            </p:cNvSpPr>
            <p:nvPr/>
          </p:nvSpPr>
          <p:spPr bwMode="gray">
            <a:xfrm>
              <a:off x="1181" y="3105"/>
              <a:ext cx="497" cy="673"/>
            </a:xfrm>
            <a:prstGeom prst="roundRect">
              <a:avLst>
                <a:gd name="adj" fmla="val 11921"/>
              </a:avLst>
            </a:prstGeom>
            <a:gradFill rotWithShape="1">
              <a:gsLst>
                <a:gs pos="0">
                  <a:srgbClr val="EC941E"/>
                </a:gs>
                <a:gs pos="100000">
                  <a:srgbClr val="EC941E">
                    <a:gamma/>
                    <a:shade val="69804"/>
                    <a:invGamma/>
                  </a:srgbClr>
                </a:gs>
              </a:gsLst>
              <a:lin ang="5400000" scaled="1"/>
            </a:gradFill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3506" name="Freeform 18"/>
            <p:cNvSpPr>
              <a:spLocks/>
            </p:cNvSpPr>
            <p:nvPr/>
          </p:nvSpPr>
          <p:spPr bwMode="gray">
            <a:xfrm>
              <a:off x="1223" y="3148"/>
              <a:ext cx="337" cy="337"/>
            </a:xfrm>
            <a:custGeom>
              <a:avLst/>
              <a:gdLst/>
              <a:ahLst/>
              <a:cxnLst>
                <a:cxn ang="0">
                  <a:pos x="118" y="0"/>
                </a:cxn>
                <a:cxn ang="0">
                  <a:pos x="0" y="118"/>
                </a:cxn>
                <a:cxn ang="0">
                  <a:pos x="0" y="589"/>
                </a:cxn>
                <a:cxn ang="0">
                  <a:pos x="161" y="174"/>
                </a:cxn>
                <a:cxn ang="0">
                  <a:pos x="589" y="0"/>
                </a:cxn>
                <a:cxn ang="0">
                  <a:pos x="118" y="0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rgbClr val="EC941E">
                    <a:gamma/>
                    <a:tint val="48627"/>
                    <a:invGamma/>
                  </a:srgbClr>
                </a:gs>
                <a:gs pos="100000">
                  <a:srgbClr val="EC941E">
                    <a:alpha val="0"/>
                  </a:srgbClr>
                </a:gs>
              </a:gsLst>
              <a:lin ang="27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3507" name="Text Box 19"/>
            <p:cNvSpPr txBox="1">
              <a:spLocks noChangeArrowheads="1"/>
            </p:cNvSpPr>
            <p:nvPr/>
          </p:nvSpPr>
          <p:spPr bwMode="gray">
            <a:xfrm>
              <a:off x="1383" y="3285"/>
              <a:ext cx="163" cy="33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ru-RU" sz="2800" dirty="0" smtClea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3</a:t>
              </a:r>
              <a:endParaRPr lang="en-US" sz="28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63508" name="Text Box 20"/>
            <p:cNvSpPr txBox="1">
              <a:spLocks noChangeArrowheads="1"/>
            </p:cNvSpPr>
            <p:nvPr/>
          </p:nvSpPr>
          <p:spPr bwMode="gray">
            <a:xfrm>
              <a:off x="1948" y="3141"/>
              <a:ext cx="2576" cy="64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eaLnBrk="0" hangingPunct="0"/>
              <a:r>
                <a:rPr lang="ru-RU" sz="2000" b="1" dirty="0" smtClean="0">
                  <a:solidFill>
                    <a:srgbClr val="000000"/>
                  </a:solidFill>
                </a:rPr>
                <a:t>Соблюдение красной строки требуется с первого класса при оформлении текстов, начала нового вида работы</a:t>
              </a:r>
              <a:endParaRPr lang="en-US" sz="2000" dirty="0">
                <a:solidFill>
                  <a:srgbClr val="000000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381000"/>
            <a:ext cx="7572396" cy="563563"/>
          </a:xfrm>
        </p:spPr>
        <p:txBody>
          <a:bodyPr/>
          <a:lstStyle/>
          <a:p>
            <a:pPr algn="ctr"/>
            <a:r>
              <a:rPr lang="ru-RU" dirty="0" smtClean="0"/>
              <a:t>Оформление письменных работ по русскому языку</a:t>
            </a:r>
            <a:r>
              <a:rPr lang="en-US" dirty="0" smtClean="0"/>
              <a:t> </a:t>
            </a:r>
            <a:endParaRPr lang="en-US" sz="1800" dirty="0"/>
          </a:p>
        </p:txBody>
      </p:sp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357158" y="1928813"/>
            <a:ext cx="8358246" cy="1306513"/>
            <a:chOff x="1104" y="1215"/>
            <a:chExt cx="3504" cy="823"/>
          </a:xfrm>
        </p:grpSpPr>
        <p:sp>
          <p:nvSpPr>
            <p:cNvPr id="63492" name="AutoShape 4"/>
            <p:cNvSpPr>
              <a:spLocks noChangeArrowheads="1"/>
            </p:cNvSpPr>
            <p:nvPr/>
          </p:nvSpPr>
          <p:spPr bwMode="gray">
            <a:xfrm>
              <a:off x="1104" y="1215"/>
              <a:ext cx="3504" cy="823"/>
            </a:xfrm>
            <a:prstGeom prst="roundRect">
              <a:avLst>
                <a:gd name="adj" fmla="val 10889"/>
              </a:avLst>
            </a:prstGeom>
            <a:gradFill rotWithShape="1">
              <a:gsLst>
                <a:gs pos="0">
                  <a:srgbClr val="DDDDDD">
                    <a:gamma/>
                    <a:tint val="51373"/>
                    <a:invGamma/>
                  </a:srgbClr>
                </a:gs>
                <a:gs pos="100000">
                  <a:srgbClr val="DDDDDD"/>
                </a:gs>
              </a:gsLst>
              <a:lin ang="2700000" scaled="1"/>
            </a:gradFill>
            <a:ln w="38100">
              <a:solidFill>
                <a:srgbClr val="FFFFFF"/>
              </a:solidFill>
              <a:round/>
              <a:headEnd/>
              <a:tailEnd/>
            </a:ln>
            <a:effectLst>
              <a:outerShdw dist="135003" dir="2928844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3493" name="AutoShape 5"/>
            <p:cNvSpPr>
              <a:spLocks noChangeArrowheads="1"/>
            </p:cNvSpPr>
            <p:nvPr/>
          </p:nvSpPr>
          <p:spPr bwMode="gray">
            <a:xfrm>
              <a:off x="1181" y="1276"/>
              <a:ext cx="522" cy="673"/>
            </a:xfrm>
            <a:prstGeom prst="roundRect">
              <a:avLst>
                <a:gd name="adj" fmla="val 11921"/>
              </a:avLst>
            </a:prstGeom>
            <a:gradFill rotWithShape="1">
              <a:gsLst>
                <a:gs pos="0">
                  <a:srgbClr val="0066CC"/>
                </a:gs>
                <a:gs pos="100000">
                  <a:srgbClr val="0066CC">
                    <a:gamma/>
                    <a:shade val="69804"/>
                    <a:invGamma/>
                  </a:srgbClr>
                </a:gs>
              </a:gsLst>
              <a:lin ang="5400000" scaled="1"/>
            </a:gradFill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3494" name="Freeform 6"/>
            <p:cNvSpPr>
              <a:spLocks/>
            </p:cNvSpPr>
            <p:nvPr/>
          </p:nvSpPr>
          <p:spPr bwMode="gray">
            <a:xfrm>
              <a:off x="1223" y="1319"/>
              <a:ext cx="337" cy="337"/>
            </a:xfrm>
            <a:custGeom>
              <a:avLst/>
              <a:gdLst/>
              <a:ahLst/>
              <a:cxnLst>
                <a:cxn ang="0">
                  <a:pos x="118" y="0"/>
                </a:cxn>
                <a:cxn ang="0">
                  <a:pos x="0" y="118"/>
                </a:cxn>
                <a:cxn ang="0">
                  <a:pos x="0" y="589"/>
                </a:cxn>
                <a:cxn ang="0">
                  <a:pos x="161" y="174"/>
                </a:cxn>
                <a:cxn ang="0">
                  <a:pos x="589" y="0"/>
                </a:cxn>
                <a:cxn ang="0">
                  <a:pos x="118" y="0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rgbClr val="0066CC">
                    <a:gamma/>
                    <a:tint val="54510"/>
                    <a:invGamma/>
                  </a:srgbClr>
                </a:gs>
                <a:gs pos="50000">
                  <a:srgbClr val="0066CC">
                    <a:alpha val="0"/>
                  </a:srgbClr>
                </a:gs>
                <a:gs pos="100000">
                  <a:srgbClr val="0066CC">
                    <a:gamma/>
                    <a:tint val="54510"/>
                    <a:invGamma/>
                  </a:srgbClr>
                </a:gs>
              </a:gsLst>
              <a:lin ang="27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3495" name="Text Box 7"/>
            <p:cNvSpPr txBox="1">
              <a:spLocks noChangeArrowheads="1"/>
            </p:cNvSpPr>
            <p:nvPr/>
          </p:nvSpPr>
          <p:spPr bwMode="gray">
            <a:xfrm>
              <a:off x="1344" y="1440"/>
              <a:ext cx="161" cy="33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ru-RU" sz="2800" dirty="0" smtClea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4</a:t>
              </a:r>
              <a:endParaRPr lang="en-US" sz="28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63496" name="Text Box 8"/>
            <p:cNvSpPr txBox="1">
              <a:spLocks noChangeArrowheads="1"/>
            </p:cNvSpPr>
            <p:nvPr/>
          </p:nvSpPr>
          <p:spPr bwMode="gray">
            <a:xfrm>
              <a:off x="1823" y="1440"/>
              <a:ext cx="2701" cy="252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eaLnBrk="0" hangingPunct="0"/>
              <a:r>
                <a:rPr lang="ru-RU" sz="2000" b="1" dirty="0" smtClean="0">
                  <a:solidFill>
                    <a:srgbClr val="000000"/>
                  </a:solidFill>
                </a:rPr>
                <a:t>В ходе работы строчки не пропускаются </a:t>
              </a:r>
              <a:endParaRPr lang="en-US" sz="2000" dirty="0">
                <a:solidFill>
                  <a:srgbClr val="000000"/>
                </a:solidFill>
              </a:endParaRPr>
            </a:p>
          </p:txBody>
        </p:sp>
      </p:grpSp>
      <p:grpSp>
        <p:nvGrpSpPr>
          <p:cNvPr id="3" name="Group 9"/>
          <p:cNvGrpSpPr>
            <a:grpSpLocks/>
          </p:cNvGrpSpPr>
          <p:nvPr/>
        </p:nvGrpSpPr>
        <p:grpSpPr bwMode="auto">
          <a:xfrm>
            <a:off x="428596" y="3429000"/>
            <a:ext cx="8286808" cy="1306512"/>
            <a:chOff x="1104" y="2109"/>
            <a:chExt cx="3504" cy="823"/>
          </a:xfrm>
        </p:grpSpPr>
        <p:sp>
          <p:nvSpPr>
            <p:cNvPr id="63498" name="AutoShape 10"/>
            <p:cNvSpPr>
              <a:spLocks noChangeArrowheads="1"/>
            </p:cNvSpPr>
            <p:nvPr/>
          </p:nvSpPr>
          <p:spPr bwMode="gray">
            <a:xfrm>
              <a:off x="1104" y="2109"/>
              <a:ext cx="3504" cy="823"/>
            </a:xfrm>
            <a:prstGeom prst="roundRect">
              <a:avLst>
                <a:gd name="adj" fmla="val 10889"/>
              </a:avLst>
            </a:prstGeom>
            <a:gradFill rotWithShape="1">
              <a:gsLst>
                <a:gs pos="0">
                  <a:srgbClr val="DDDDDD">
                    <a:gamma/>
                    <a:tint val="51373"/>
                    <a:invGamma/>
                  </a:srgbClr>
                </a:gs>
                <a:gs pos="100000">
                  <a:srgbClr val="DDDDDD"/>
                </a:gs>
              </a:gsLst>
              <a:lin ang="2700000" scaled="1"/>
            </a:gradFill>
            <a:ln w="38100">
              <a:solidFill>
                <a:srgbClr val="FFFFFF"/>
              </a:solidFill>
              <a:round/>
              <a:headEnd/>
              <a:tailEnd/>
            </a:ln>
            <a:effectLst>
              <a:outerShdw dist="135003" dir="2928844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3499" name="AutoShape 11"/>
            <p:cNvSpPr>
              <a:spLocks noChangeArrowheads="1"/>
            </p:cNvSpPr>
            <p:nvPr/>
          </p:nvSpPr>
          <p:spPr bwMode="gray">
            <a:xfrm>
              <a:off x="1181" y="2185"/>
              <a:ext cx="497" cy="673"/>
            </a:xfrm>
            <a:prstGeom prst="roundRect">
              <a:avLst>
                <a:gd name="adj" fmla="val 11921"/>
              </a:avLst>
            </a:prstGeom>
            <a:gradFill rotWithShape="1">
              <a:gsLst>
                <a:gs pos="0">
                  <a:srgbClr val="009999"/>
                </a:gs>
                <a:gs pos="100000">
                  <a:srgbClr val="009999">
                    <a:gamma/>
                    <a:shade val="69804"/>
                    <a:invGamma/>
                  </a:srgbClr>
                </a:gs>
              </a:gsLst>
              <a:lin ang="5400000" scaled="1"/>
            </a:gradFill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3500" name="Freeform 12"/>
            <p:cNvSpPr>
              <a:spLocks/>
            </p:cNvSpPr>
            <p:nvPr/>
          </p:nvSpPr>
          <p:spPr bwMode="gray">
            <a:xfrm>
              <a:off x="1223" y="2228"/>
              <a:ext cx="337" cy="337"/>
            </a:xfrm>
            <a:custGeom>
              <a:avLst/>
              <a:gdLst/>
              <a:ahLst/>
              <a:cxnLst>
                <a:cxn ang="0">
                  <a:pos x="118" y="0"/>
                </a:cxn>
                <a:cxn ang="0">
                  <a:pos x="0" y="118"/>
                </a:cxn>
                <a:cxn ang="0">
                  <a:pos x="0" y="589"/>
                </a:cxn>
                <a:cxn ang="0">
                  <a:pos x="161" y="174"/>
                </a:cxn>
                <a:cxn ang="0">
                  <a:pos x="589" y="0"/>
                </a:cxn>
                <a:cxn ang="0">
                  <a:pos x="118" y="0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rgbClr val="009999">
                    <a:gamma/>
                    <a:tint val="42353"/>
                    <a:invGamma/>
                  </a:srgbClr>
                </a:gs>
                <a:gs pos="100000">
                  <a:srgbClr val="009999">
                    <a:alpha val="0"/>
                  </a:srgbClr>
                </a:gs>
              </a:gsLst>
              <a:lin ang="27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3501" name="Text Box 13"/>
            <p:cNvSpPr txBox="1">
              <a:spLocks noChangeArrowheads="1"/>
            </p:cNvSpPr>
            <p:nvPr/>
          </p:nvSpPr>
          <p:spPr bwMode="gray">
            <a:xfrm>
              <a:off x="1353" y="2340"/>
              <a:ext cx="163" cy="33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ru-RU" sz="2800" dirty="0" smtClea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5</a:t>
              </a:r>
              <a:endParaRPr lang="en-US" sz="28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63502" name="Text Box 14"/>
            <p:cNvSpPr txBox="1">
              <a:spLocks noChangeArrowheads="1"/>
            </p:cNvSpPr>
            <p:nvPr/>
          </p:nvSpPr>
          <p:spPr bwMode="gray">
            <a:xfrm>
              <a:off x="1948" y="2221"/>
              <a:ext cx="2576" cy="64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eaLnBrk="0" hangingPunct="0"/>
              <a:r>
                <a:rPr lang="ru-RU" sz="2000" b="1" dirty="0" smtClean="0">
                  <a:solidFill>
                    <a:srgbClr val="000000"/>
                  </a:solidFill>
                </a:rPr>
                <a:t>Новая страница начинается с самой верхней строки, дописывается до конца страницы, включая последнюю строку </a:t>
              </a:r>
              <a:endParaRPr lang="en-US" sz="2000" dirty="0">
                <a:solidFill>
                  <a:srgbClr val="000000"/>
                </a:solidFill>
              </a:endParaRPr>
            </a:p>
          </p:txBody>
        </p:sp>
      </p:grpSp>
      <p:grpSp>
        <p:nvGrpSpPr>
          <p:cNvPr id="4" name="Group 15"/>
          <p:cNvGrpSpPr>
            <a:grpSpLocks/>
          </p:cNvGrpSpPr>
          <p:nvPr/>
        </p:nvGrpSpPr>
        <p:grpSpPr bwMode="auto">
          <a:xfrm>
            <a:off x="500034" y="4929198"/>
            <a:ext cx="8286808" cy="1306512"/>
            <a:chOff x="1104" y="3029"/>
            <a:chExt cx="3504" cy="823"/>
          </a:xfrm>
        </p:grpSpPr>
        <p:sp>
          <p:nvSpPr>
            <p:cNvPr id="63504" name="AutoShape 16"/>
            <p:cNvSpPr>
              <a:spLocks noChangeArrowheads="1"/>
            </p:cNvSpPr>
            <p:nvPr/>
          </p:nvSpPr>
          <p:spPr bwMode="gray">
            <a:xfrm>
              <a:off x="1104" y="3029"/>
              <a:ext cx="3504" cy="823"/>
            </a:xfrm>
            <a:prstGeom prst="roundRect">
              <a:avLst>
                <a:gd name="adj" fmla="val 10889"/>
              </a:avLst>
            </a:prstGeom>
            <a:gradFill rotWithShape="1">
              <a:gsLst>
                <a:gs pos="0">
                  <a:srgbClr val="DDDDDD">
                    <a:gamma/>
                    <a:tint val="51373"/>
                    <a:invGamma/>
                  </a:srgbClr>
                </a:gs>
                <a:gs pos="100000">
                  <a:srgbClr val="DDDDDD"/>
                </a:gs>
              </a:gsLst>
              <a:lin ang="2700000" scaled="1"/>
            </a:gradFill>
            <a:ln w="38100">
              <a:solidFill>
                <a:srgbClr val="FFFFFF"/>
              </a:solidFill>
              <a:round/>
              <a:headEnd/>
              <a:tailEnd/>
            </a:ln>
            <a:effectLst>
              <a:outerShdw dist="135003" dir="2928844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3505" name="AutoShape 17"/>
            <p:cNvSpPr>
              <a:spLocks noChangeArrowheads="1"/>
            </p:cNvSpPr>
            <p:nvPr/>
          </p:nvSpPr>
          <p:spPr bwMode="gray">
            <a:xfrm>
              <a:off x="1181" y="3105"/>
              <a:ext cx="497" cy="673"/>
            </a:xfrm>
            <a:prstGeom prst="roundRect">
              <a:avLst>
                <a:gd name="adj" fmla="val 11921"/>
              </a:avLst>
            </a:prstGeom>
            <a:gradFill rotWithShape="1">
              <a:gsLst>
                <a:gs pos="0">
                  <a:srgbClr val="EC941E"/>
                </a:gs>
                <a:gs pos="100000">
                  <a:srgbClr val="EC941E">
                    <a:gamma/>
                    <a:shade val="69804"/>
                    <a:invGamma/>
                  </a:srgbClr>
                </a:gs>
              </a:gsLst>
              <a:lin ang="5400000" scaled="1"/>
            </a:gradFill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3506" name="Freeform 18"/>
            <p:cNvSpPr>
              <a:spLocks/>
            </p:cNvSpPr>
            <p:nvPr/>
          </p:nvSpPr>
          <p:spPr bwMode="gray">
            <a:xfrm>
              <a:off x="1223" y="3148"/>
              <a:ext cx="337" cy="337"/>
            </a:xfrm>
            <a:custGeom>
              <a:avLst/>
              <a:gdLst/>
              <a:ahLst/>
              <a:cxnLst>
                <a:cxn ang="0">
                  <a:pos x="118" y="0"/>
                </a:cxn>
                <a:cxn ang="0">
                  <a:pos x="0" y="118"/>
                </a:cxn>
                <a:cxn ang="0">
                  <a:pos x="0" y="589"/>
                </a:cxn>
                <a:cxn ang="0">
                  <a:pos x="161" y="174"/>
                </a:cxn>
                <a:cxn ang="0">
                  <a:pos x="589" y="0"/>
                </a:cxn>
                <a:cxn ang="0">
                  <a:pos x="118" y="0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rgbClr val="EC941E">
                    <a:gamma/>
                    <a:tint val="48627"/>
                    <a:invGamma/>
                  </a:srgbClr>
                </a:gs>
                <a:gs pos="100000">
                  <a:srgbClr val="EC941E">
                    <a:alpha val="0"/>
                  </a:srgbClr>
                </a:gs>
              </a:gsLst>
              <a:lin ang="27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3507" name="Text Box 19"/>
            <p:cNvSpPr txBox="1">
              <a:spLocks noChangeArrowheads="1"/>
            </p:cNvSpPr>
            <p:nvPr/>
          </p:nvSpPr>
          <p:spPr bwMode="gray">
            <a:xfrm>
              <a:off x="1346" y="3285"/>
              <a:ext cx="163" cy="33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algn="ctr" eaLnBrk="0" hangingPunct="0"/>
              <a:r>
                <a:rPr lang="ru-RU" sz="2800" dirty="0" smtClea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6</a:t>
              </a:r>
              <a:endParaRPr lang="en-US" sz="28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63508" name="Text Box 20"/>
            <p:cNvSpPr txBox="1">
              <a:spLocks noChangeArrowheads="1"/>
            </p:cNvSpPr>
            <p:nvPr/>
          </p:nvSpPr>
          <p:spPr bwMode="gray">
            <a:xfrm>
              <a:off x="1948" y="3141"/>
              <a:ext cx="2576" cy="64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eaLnBrk="0" hangingPunct="0"/>
              <a:r>
                <a:rPr lang="ru-RU" sz="2000" b="1" dirty="0" smtClean="0">
                  <a:solidFill>
                    <a:srgbClr val="000000"/>
                  </a:solidFill>
                </a:rPr>
                <a:t>Слева при оформлении каждой строки отступается от края не более 0,5 см. Справа строка дописывается до конца.</a:t>
              </a:r>
              <a:endParaRPr lang="en-US" sz="2000" dirty="0">
                <a:solidFill>
                  <a:srgbClr val="000000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4">
  <a:themeElements>
    <a:clrScheme name="217tgp_cube_dark 3">
      <a:dk1>
        <a:srgbClr val="969696"/>
      </a:dk1>
      <a:lt1>
        <a:srgbClr val="FFFFFF"/>
      </a:lt1>
      <a:dk2>
        <a:srgbClr val="0A2068"/>
      </a:dk2>
      <a:lt2>
        <a:srgbClr val="85D9F7"/>
      </a:lt2>
      <a:accent1>
        <a:srgbClr val="5AB14B"/>
      </a:accent1>
      <a:accent2>
        <a:srgbClr val="2F7ADF"/>
      </a:accent2>
      <a:accent3>
        <a:srgbClr val="AAABB9"/>
      </a:accent3>
      <a:accent4>
        <a:srgbClr val="DADADA"/>
      </a:accent4>
      <a:accent5>
        <a:srgbClr val="B5D5B1"/>
      </a:accent5>
      <a:accent6>
        <a:srgbClr val="2A6ECA"/>
      </a:accent6>
      <a:hlink>
        <a:srgbClr val="8A52C8"/>
      </a:hlink>
      <a:folHlink>
        <a:srgbClr val="C48352"/>
      </a:folHlink>
    </a:clrScheme>
    <a:fontScheme name="217tgp_cube_dark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217tgp_cube_dark 1">
        <a:dk1>
          <a:srgbClr val="969696"/>
        </a:dk1>
        <a:lt1>
          <a:srgbClr val="FFFFFF"/>
        </a:lt1>
        <a:dk2>
          <a:srgbClr val="005E5C"/>
        </a:dk2>
        <a:lt2>
          <a:srgbClr val="DAEEA2"/>
        </a:lt2>
        <a:accent1>
          <a:srgbClr val="238FD9"/>
        </a:accent1>
        <a:accent2>
          <a:srgbClr val="43A98E"/>
        </a:accent2>
        <a:accent3>
          <a:srgbClr val="AAB6B5"/>
        </a:accent3>
        <a:accent4>
          <a:srgbClr val="DADADA"/>
        </a:accent4>
        <a:accent5>
          <a:srgbClr val="ACC6E9"/>
        </a:accent5>
        <a:accent6>
          <a:srgbClr val="3C9980"/>
        </a:accent6>
        <a:hlink>
          <a:srgbClr val="D8A642"/>
        </a:hlink>
        <a:folHlink>
          <a:srgbClr val="B3703D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17tgp_cube_dark 2">
        <a:dk1>
          <a:srgbClr val="969696"/>
        </a:dk1>
        <a:lt1>
          <a:srgbClr val="FFFFFF"/>
        </a:lt1>
        <a:dk2>
          <a:srgbClr val="3F1F53"/>
        </a:dk2>
        <a:lt2>
          <a:srgbClr val="F3CC9D"/>
        </a:lt2>
        <a:accent1>
          <a:srgbClr val="557FE7"/>
        </a:accent1>
        <a:accent2>
          <a:srgbClr val="EB6363"/>
        </a:accent2>
        <a:accent3>
          <a:srgbClr val="AFABB3"/>
        </a:accent3>
        <a:accent4>
          <a:srgbClr val="DADADA"/>
        </a:accent4>
        <a:accent5>
          <a:srgbClr val="B4C0F1"/>
        </a:accent5>
        <a:accent6>
          <a:srgbClr val="D55959"/>
        </a:accent6>
        <a:hlink>
          <a:srgbClr val="9351C9"/>
        </a:hlink>
        <a:folHlink>
          <a:srgbClr val="3EB2A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17tgp_cube_dark 3">
        <a:dk1>
          <a:srgbClr val="969696"/>
        </a:dk1>
        <a:lt1>
          <a:srgbClr val="FFFFFF"/>
        </a:lt1>
        <a:dk2>
          <a:srgbClr val="0A2068"/>
        </a:dk2>
        <a:lt2>
          <a:srgbClr val="85D9F7"/>
        </a:lt2>
        <a:accent1>
          <a:srgbClr val="5AB14B"/>
        </a:accent1>
        <a:accent2>
          <a:srgbClr val="2F7ADF"/>
        </a:accent2>
        <a:accent3>
          <a:srgbClr val="AAABB9"/>
        </a:accent3>
        <a:accent4>
          <a:srgbClr val="DADADA"/>
        </a:accent4>
        <a:accent5>
          <a:srgbClr val="B5D5B1"/>
        </a:accent5>
        <a:accent6>
          <a:srgbClr val="2A6ECA"/>
        </a:accent6>
        <a:hlink>
          <a:srgbClr val="8A52C8"/>
        </a:hlink>
        <a:folHlink>
          <a:srgbClr val="C48352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14</Template>
  <TotalTime>485</TotalTime>
  <Words>2759</Words>
  <Application>Microsoft Office PowerPoint</Application>
  <PresentationFormat>Экран (4:3)</PresentationFormat>
  <Paragraphs>440</Paragraphs>
  <Slides>42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42</vt:i4>
      </vt:variant>
    </vt:vector>
  </HeadingPairs>
  <TitlesOfParts>
    <vt:vector size="43" baseType="lpstr">
      <vt:lpstr>14</vt:lpstr>
      <vt:lpstr>Единый орфографический режим </vt:lpstr>
      <vt:lpstr>Требование к речи учащихся</vt:lpstr>
      <vt:lpstr>Работа педагогического коллектива по осуществлению единых требований к устной и письменной речи учащихся   </vt:lpstr>
      <vt:lpstr>Работа педагогического коллектива по осуществлению единых требований к устной и письменной речи учащихся   </vt:lpstr>
      <vt:lpstr>Единый орфографический режим в начальной школе</vt:lpstr>
      <vt:lpstr>Тетради </vt:lpstr>
      <vt:lpstr>Оформление надписей на обложке тетрадей</vt:lpstr>
      <vt:lpstr>Оформление письменных работ по русскому языку </vt:lpstr>
      <vt:lpstr>Оформление письменных работ по русскому языку </vt:lpstr>
      <vt:lpstr>Оформление письменных работ по русскому языку </vt:lpstr>
      <vt:lpstr>Оформление письменных работ по русскому языку </vt:lpstr>
      <vt:lpstr>Оформление письменных работ по русскому языку </vt:lpstr>
      <vt:lpstr>Оформление письменных работ по русскому языку </vt:lpstr>
      <vt:lpstr>Оформление письменных работ по русскому языку </vt:lpstr>
      <vt:lpstr>Оформление письменных работ по русскому языку </vt:lpstr>
      <vt:lpstr>О письменных работах и тетрадях учащихся</vt:lpstr>
      <vt:lpstr>Слайд 17</vt:lpstr>
      <vt:lpstr>Тетради </vt:lpstr>
      <vt:lpstr>Образцы оформления тетрадей </vt:lpstr>
      <vt:lpstr>Оформление письменных работ по русскому языку </vt:lpstr>
      <vt:lpstr>Оформление письменных работ по русскому языку </vt:lpstr>
      <vt:lpstr>Оформление письменных работ по русскому языку </vt:lpstr>
      <vt:lpstr>Оформление письменных работ по русскому языку </vt:lpstr>
      <vt:lpstr>Оформление письменных работ по русскому языку </vt:lpstr>
      <vt:lpstr>Оформление письменных работ по русскому языку </vt:lpstr>
      <vt:lpstr>Оформление письменных работ по русскому языку </vt:lpstr>
      <vt:lpstr>Порядок проверки письменных работ учителем</vt:lpstr>
      <vt:lpstr>Порядок проверки письменных работ учителем</vt:lpstr>
      <vt:lpstr>Порядок проверки письменных работ учителем</vt:lpstr>
      <vt:lpstr>Порядок проверки письменных работ учителем</vt:lpstr>
      <vt:lpstr>Положение  о соблюдении требований единого орфографического режима  в тетрадях учащихся по иностранному языку</vt:lpstr>
      <vt:lpstr>Словарь </vt:lpstr>
      <vt:lpstr>Требования к ведению тетрадей</vt:lpstr>
      <vt:lpstr>Оформление обложек</vt:lpstr>
      <vt:lpstr>Оформление письменных работ по английскому языку </vt:lpstr>
      <vt:lpstr>Частота проверки тетрадей</vt:lpstr>
      <vt:lpstr>Оформление письменных работ по английскому языку </vt:lpstr>
      <vt:lpstr>Критерии выставления отметок за письменные работы учащихся</vt:lpstr>
      <vt:lpstr>Критерии выставления отметок за письменные работы учащихся</vt:lpstr>
      <vt:lpstr>Критерии выставления отметок за письменные работы учащихся</vt:lpstr>
      <vt:lpstr>Оформление письменных работ по английскому языку </vt:lpstr>
      <vt:lpstr>Слайд 42</vt:lpstr>
    </vt:vector>
  </TitlesOfParts>
  <Company>Grizli777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Единый орфографический режим </dc:title>
  <dc:creator>DNA7 X86</dc:creator>
  <cp:lastModifiedBy>DNA7 X86</cp:lastModifiedBy>
  <cp:revision>11</cp:revision>
  <dcterms:created xsi:type="dcterms:W3CDTF">2012-01-09T16:00:34Z</dcterms:created>
  <dcterms:modified xsi:type="dcterms:W3CDTF">2012-01-13T14:15:07Z</dcterms:modified>
</cp:coreProperties>
</file>