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unknown"/>
  <Default Extension="wm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9" r:id="rId5"/>
    <p:sldId id="267" r:id="rId6"/>
    <p:sldId id="270" r:id="rId7"/>
    <p:sldId id="271" r:id="rId8"/>
    <p:sldId id="266" r:id="rId9"/>
    <p:sldId id="273" r:id="rId10"/>
    <p:sldId id="274" r:id="rId11"/>
    <p:sldId id="286" r:id="rId12"/>
    <p:sldId id="277" r:id="rId13"/>
    <p:sldId id="278" r:id="rId14"/>
    <p:sldId id="279" r:id="rId15"/>
    <p:sldId id="275" r:id="rId16"/>
    <p:sldId id="276" r:id="rId17"/>
    <p:sldId id="284" r:id="rId18"/>
    <p:sldId id="285" r:id="rId19"/>
    <p:sldId id="27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34787-D214-48E5-B9A5-3FA0DCBF91ED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C1190-B00C-4174-83AF-771815B38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01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21415-7914-4FC7-AE94-EEF55676A93C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BA96E-8788-4681-84ED-671B9F69A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313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43986-AD1D-4CDC-8B5D-9E2A82AF6BE4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999CC-2ED4-4261-A052-C7B02DC92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7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4A334-01CE-4F3E-9D25-CADD089FE1B9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FC3D1-26AC-428B-9D58-0F0FB3E24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680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B4C90-EBCD-4E45-92FF-7565DB7F0829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F1DB1-9555-4C6C-8DE0-E54B938C6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26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645B5-7E87-40AD-A5E4-A067F247C4F9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20065-5A39-410D-9203-00500B39C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54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18D20-C27B-4688-959A-E6F0D1543B06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300F3-28EB-48A1-81EB-08E2684F7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51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2CB05-11E6-41A8-AE47-E1B2DEC398C7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7C42F-1580-40CA-9599-238D0102A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53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DC18A-0E14-46DA-8581-7C50FB948EA3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E9DA8-136C-4036-8F38-9BB863E37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678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39CE-4507-4906-8F7F-28734B1855A9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DCFF1-E4FF-43A4-85BE-F44844E4A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75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E5E89-7B81-4F5D-B0AB-8344C6063E1C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B02F4-784F-419A-BC35-6E42ED788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60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0A3C12-9AF9-4CE4-911A-C033DD9B5380}" type="datetimeFigureOut">
              <a:rPr lang="ru-RU"/>
              <a:pPr>
                <a:defRPr/>
              </a:pPr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7E2B0E-D671-4457-A1E5-C48555B93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.png"/><Relationship Id="rId5" Type="http://schemas.openxmlformats.org/officeDocument/2006/relationships/hyperlink" Target="http://www.youtube.com/watch?v=36n93jvjkDs&amp;lr=1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3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6.png"/><Relationship Id="rId5" Type="http://schemas.openxmlformats.org/officeDocument/2006/relationships/hyperlink" Target="http://www.youtube.com/watch?v=KC-8AvunL8Y" TargetMode="Externa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i030.radikal.ru/0806/67/71d419840c15.png" TargetMode="External"/><Relationship Id="rId3" Type="http://schemas.openxmlformats.org/officeDocument/2006/relationships/hyperlink" Target="http://numi.ru/fullview.php?id=21933" TargetMode="External"/><Relationship Id="rId7" Type="http://schemas.openxmlformats.org/officeDocument/2006/relationships/hyperlink" Target="http://www.youtube.com/watch?v=KC-8AvunL8Y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outube.com/user/DreamEnglishKids#p/u/19/36n93jvjkDs" TargetMode="External"/><Relationship Id="rId5" Type="http://schemas.openxmlformats.org/officeDocument/2006/relationships/hyperlink" Target="http://www.it-n.ru/communities.aspx?cat_no=13748&amp;d_no=222265&amp;ext=Attachment.aspx?Id=97001" TargetMode="External"/><Relationship Id="rId10" Type="http://schemas.openxmlformats.org/officeDocument/2006/relationships/hyperlink" Target="http://www.dreamenglish.com/flashcards/fruit-set1.pdf" TargetMode="External"/><Relationship Id="rId4" Type="http://schemas.openxmlformats.org/officeDocument/2006/relationships/hyperlink" Target="http://s54.radikal.ru/i144/0904/89/93203e976fd6.png" TargetMode="External"/><Relationship Id="rId9" Type="http://schemas.openxmlformats.org/officeDocument/2006/relationships/hyperlink" Target="http://s017.radikal.ru/i421/1111/95/9068630fbbcb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8998" y="683877"/>
            <a:ext cx="444063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Знаешь ли ты </a:t>
            </a:r>
            <a:endParaRPr lang="ru-RU" sz="5400" b="1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английский?</a:t>
            </a:r>
            <a:endParaRPr lang="ru-RU" sz="54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8721" y="2420888"/>
            <a:ext cx="5472608" cy="6480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Анимированная сорбонка</a:t>
            </a: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2759540" y="3212976"/>
            <a:ext cx="377096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dirty="0">
                <a:latin typeface="Calibri" pitchFamily="34" charset="0"/>
              </a:rPr>
              <a:t>Автор – составитель:</a:t>
            </a:r>
          </a:p>
          <a:p>
            <a:pPr algn="ctr" eaLnBrk="1" hangingPunct="1"/>
            <a:r>
              <a:rPr lang="ru-RU" sz="2000" dirty="0">
                <a:latin typeface="Calibri" pitchFamily="34" charset="0"/>
              </a:rPr>
              <a:t>Мухопад Виталина Анатольевна,</a:t>
            </a:r>
          </a:p>
          <a:p>
            <a:pPr algn="ctr" eaLnBrk="1" hangingPunct="1"/>
            <a:r>
              <a:rPr lang="ru-RU" sz="2000" dirty="0">
                <a:latin typeface="Calibri" pitchFamily="34" charset="0"/>
              </a:rPr>
              <a:t>учитель </a:t>
            </a:r>
            <a:r>
              <a:rPr lang="ru-RU" sz="2000" dirty="0" smtClean="0">
                <a:latin typeface="Calibri" pitchFamily="34" charset="0"/>
              </a:rPr>
              <a:t>иностранного языка</a:t>
            </a:r>
            <a:endParaRPr lang="ru-RU" sz="2000" dirty="0">
              <a:latin typeface="Calibri" pitchFamily="34" charset="0"/>
            </a:endParaRPr>
          </a:p>
          <a:p>
            <a:pPr algn="ctr" eaLnBrk="1" hangingPunct="1"/>
            <a:r>
              <a:rPr lang="ru-RU" sz="2000" dirty="0" smtClean="0">
                <a:latin typeface="Calibri" pitchFamily="34" charset="0"/>
              </a:rPr>
              <a:t>МБОУ СОШ № 4, г</a:t>
            </a:r>
            <a:r>
              <a:rPr lang="ru-RU" sz="2000" dirty="0">
                <a:latin typeface="Calibri" pitchFamily="34" charset="0"/>
              </a:rPr>
              <a:t>. </a:t>
            </a:r>
            <a:r>
              <a:rPr lang="ru-RU" sz="2000" dirty="0" smtClean="0">
                <a:latin typeface="Calibri" pitchFamily="34" charset="0"/>
              </a:rPr>
              <a:t>Воронеж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5724525" y="6308725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правляющая кнопка: документ 8">
            <a:hlinkClick r:id="" action="ppaction://hlinkshowjump?jump=lastslide" highlightClick="1"/>
          </p:cNvPr>
          <p:cNvSpPr/>
          <p:nvPr/>
        </p:nvSpPr>
        <p:spPr>
          <a:xfrm>
            <a:off x="3348038" y="6308725"/>
            <a:ext cx="576262" cy="549275"/>
          </a:xfrm>
          <a:prstGeom prst="actionButton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мясо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мороженое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лимон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банан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07132" y="996071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meat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26659" y="98072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07132" y="207571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ice cream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07132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83768" y="309341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lemon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471801" y="309924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26659" y="422108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banana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26659" y="422108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10-конечная звезда 12"/>
          <p:cNvSpPr/>
          <p:nvPr/>
        </p:nvSpPr>
        <p:spPr>
          <a:xfrm>
            <a:off x="2195736" y="699592"/>
            <a:ext cx="5040559" cy="504056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Ты прошёл все уровни, а теперь попробуй более </a:t>
            </a:r>
            <a:r>
              <a:rPr lang="ru-RU" sz="4000" b="1" dirty="0" smtClean="0">
                <a:solidFill>
                  <a:schemeClr val="bg1"/>
                </a:solidFill>
              </a:rPr>
              <a:t>сложное!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  <p:extLst>
      <p:ext uri="{BB962C8B-B14F-4D97-AF65-F5344CB8AC3E}">
        <p14:creationId xmlns:p14="http://schemas.microsoft.com/office/powerpoint/2010/main" val="37025925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пить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кушать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покупать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магазин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to drink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07132" y="98072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07132" y="207017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to eat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396417" y="2085446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516848" y="3068960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to buy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516848" y="3059187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shop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29985" y="4223744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Угощайся!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быть голодным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Вот, пожалуйста!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bg1"/>
                </a:solidFill>
              </a:rPr>
              <a:t>Пожалуйста!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391033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Help yourself!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382661" y="97278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382661" y="206084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to be hungry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02011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83768" y="3084339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Here you are!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483768" y="3100474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391033" y="4235936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</a:rPr>
              <a:t>You are welcome!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391033" y="4242432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bg1"/>
                </a:solidFill>
              </a:rPr>
              <a:t>Не хотите ли Вы </a:t>
            </a:r>
            <a:r>
              <a:rPr lang="ru-RU" sz="2000" b="1" dirty="0">
                <a:solidFill>
                  <a:schemeClr val="bg1"/>
                </a:solidFill>
              </a:rPr>
              <a:t>(немного)…?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</a:rPr>
              <a:t>Спасибо, нет.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Да, пожалуйста!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b="1" dirty="0">
                <a:solidFill>
                  <a:schemeClr val="bg1"/>
                </a:solidFill>
              </a:rPr>
              <a:t>Не хотите ли Вы…?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12737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900" b="1" dirty="0">
                <a:solidFill>
                  <a:schemeClr val="bg1"/>
                </a:solidFill>
              </a:rPr>
              <a:t>Would you like (some)…?</a:t>
            </a:r>
            <a:endParaRPr lang="ru-RU" sz="29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03412" y="1004384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03412" y="206124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bg1"/>
                </a:solidFill>
              </a:rPr>
              <a:t>No, thank you.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11265" y="20612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Yes, please.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483768" y="3096392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</a:rPr>
              <a:t>Do you like…?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03412" y="4229856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4391372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Управляющая кнопка: настраиваемая 15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среда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пятница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воскресенье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вторник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07132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Wednesday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07132" y="98072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07132" y="206084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Friday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25903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502891" y="3068960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Sunday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502891" y="306896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11760" y="423515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Tuesday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07132" y="422108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81738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понедельник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четверг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суббота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неделя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07132" y="1006506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Monday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07132" y="999555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28615" y="206084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Thursday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39291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Saturday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483768" y="307181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30107" y="423515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week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30107" y="4235152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027356" y="6304322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74375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ays of The Week Songs For Kids- YouTub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608" y="804628"/>
            <a:ext cx="7200800" cy="5292588"/>
          </a:xfrm>
          <a:prstGeom prst="rect">
            <a:avLst/>
          </a:prstGeom>
        </p:spPr>
      </p:pic>
      <p:pic>
        <p:nvPicPr>
          <p:cNvPr id="2" name="Рисунок 1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0" y="6281738"/>
            <a:ext cx="1584325" cy="576262"/>
          </a:xfrm>
          <a:prstGeom prst="actionButtonBlank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  <p:sp>
        <p:nvSpPr>
          <p:cNvPr id="6" name="Управляющая кнопка: возврат 5">
            <a:hlinkClick r:id="rId7" action="ppaction://hlinksldjump" highlightClick="1"/>
          </p:cNvPr>
          <p:cNvSpPr/>
          <p:nvPr/>
        </p:nvSpPr>
        <p:spPr>
          <a:xfrm>
            <a:off x="5004048" y="6311251"/>
            <a:ext cx="649288" cy="549275"/>
          </a:xfrm>
          <a:prstGeom prst="actionButtonRetur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9352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0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ruit Song for Kids_ I Like Apples!, Yummy, Yummy, Yummy!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7745" y="1052736"/>
            <a:ext cx="6830380" cy="4968552"/>
          </a:xfrm>
          <a:prstGeom prst="rect">
            <a:avLst/>
          </a:prstGeom>
        </p:spPr>
      </p:pic>
      <p:pic>
        <p:nvPicPr>
          <p:cNvPr id="3" name="Рисунок 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15" y="1"/>
            <a:ext cx="9166515" cy="6916424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-32953" y="6335847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  <p:sp>
        <p:nvSpPr>
          <p:cNvPr id="7" name="Управляющая кнопка: возврат 6">
            <a:hlinkClick r:id="rId7" action="ppaction://hlinksldjump" highlightClick="1"/>
          </p:cNvPr>
          <p:cNvSpPr/>
          <p:nvPr/>
        </p:nvSpPr>
        <p:spPr>
          <a:xfrm>
            <a:off x="4642792" y="6362834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73213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4499992" y="6295231"/>
            <a:ext cx="720725" cy="549275"/>
          </a:xfrm>
          <a:prstGeom prst="actionButtonHo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67744" y="548680"/>
            <a:ext cx="4906962" cy="725487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ea typeface="+mj-ea"/>
                <a:cs typeface="Andalus" pitchFamily="18" charset="-78"/>
              </a:rPr>
              <a:t>Используемые источники:</a:t>
            </a:r>
          </a:p>
        </p:txBody>
      </p:sp>
      <p:sp>
        <p:nvSpPr>
          <p:cNvPr id="19462" name="Прямоугольник 3"/>
          <p:cNvSpPr>
            <a:spLocks noChangeArrowheads="1"/>
          </p:cNvSpPr>
          <p:nvPr/>
        </p:nvSpPr>
        <p:spPr bwMode="auto">
          <a:xfrm>
            <a:off x="1506252" y="1074508"/>
            <a:ext cx="613149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dirty="0">
                <a:latin typeface="Calibri" pitchFamily="34" charset="0"/>
                <a:hlinkClick r:id="rId3"/>
              </a:rPr>
              <a:t>http://numi.ru/fullview.php?id=21933</a:t>
            </a:r>
            <a:r>
              <a:rPr lang="ru-RU" dirty="0">
                <a:latin typeface="Calibri" pitchFamily="34" charset="0"/>
              </a:rPr>
              <a:t> – использованы слайды презентации по русскому языку Лосевой Ирины Сергеевны «Спряжение глаголов </a:t>
            </a:r>
            <a:r>
              <a:rPr lang="en-US" dirty="0">
                <a:latin typeface="Calibri" pitchFamily="34" charset="0"/>
              </a:rPr>
              <a:t>(</a:t>
            </a:r>
            <a:r>
              <a:rPr lang="ru-RU" dirty="0">
                <a:latin typeface="Calibri" pitchFamily="34" charset="0"/>
              </a:rPr>
              <a:t>тренажёр)» </a:t>
            </a:r>
          </a:p>
          <a:p>
            <a:r>
              <a:rPr lang="ru-RU" dirty="0">
                <a:latin typeface="Calibri" pitchFamily="34" charset="0"/>
              </a:rPr>
              <a:t>Фон </a:t>
            </a:r>
            <a:r>
              <a:rPr lang="en-US" dirty="0">
                <a:latin typeface="Calibri" pitchFamily="34" charset="0"/>
                <a:hlinkClick r:id="rId4"/>
              </a:rPr>
              <a:t>http://s54.radikal.ru/i144/0904/89/93203e976fd6.png</a:t>
            </a:r>
            <a:endParaRPr lang="ru-RU" dirty="0">
              <a:latin typeface="Calibri" pitchFamily="34" charset="0"/>
            </a:endParaRPr>
          </a:p>
          <a:p>
            <a:r>
              <a:rPr lang="ru-RU" dirty="0">
                <a:latin typeface="Calibri" pitchFamily="34" charset="0"/>
              </a:rPr>
              <a:t>Аствацатуров Г.О. Технологический прием «Анимированная сорбонка» – </a:t>
            </a:r>
            <a:r>
              <a:rPr lang="en-US" dirty="0">
                <a:latin typeface="Calibri" pitchFamily="34" charset="0"/>
                <a:hlinkClick r:id="rId5"/>
              </a:rPr>
              <a:t>http://</a:t>
            </a:r>
            <a:r>
              <a:rPr lang="en-US" dirty="0" smtClean="0">
                <a:latin typeface="Calibri" pitchFamily="34" charset="0"/>
                <a:hlinkClick r:id="rId5"/>
              </a:rPr>
              <a:t>www.it-n.ru/communities.aspx?cat_no=13748&amp;d_no=222265&amp;ext=Attachment.aspx?Id=97001</a:t>
            </a:r>
            <a:endParaRPr lang="ru-RU" dirty="0" smtClean="0">
              <a:latin typeface="Calibri" pitchFamily="34" charset="0"/>
            </a:endParaRPr>
          </a:p>
          <a:p>
            <a:r>
              <a:rPr lang="en-US" dirty="0">
                <a:latin typeface="Calibri" pitchFamily="34" charset="0"/>
                <a:hlinkClick r:id="rId6"/>
              </a:rPr>
              <a:t>http://</a:t>
            </a:r>
            <a:r>
              <a:rPr lang="en-US" dirty="0" smtClean="0">
                <a:latin typeface="Calibri" pitchFamily="34" charset="0"/>
                <a:hlinkClick r:id="rId6"/>
              </a:rPr>
              <a:t>www.youtube.com/user/DreamEnglishKids#p/u/19/36n93jvjkDs</a:t>
            </a:r>
            <a:r>
              <a:rPr lang="ru-RU" dirty="0" smtClean="0">
                <a:latin typeface="Calibri" pitchFamily="34" charset="0"/>
              </a:rPr>
              <a:t> - песня </a:t>
            </a:r>
            <a:r>
              <a:rPr lang="en-US" dirty="0" smtClean="0">
                <a:latin typeface="Calibri" pitchFamily="34" charset="0"/>
              </a:rPr>
              <a:t>“Days of the Week”</a:t>
            </a:r>
            <a:endParaRPr lang="ru-RU" dirty="0" smtClean="0">
              <a:latin typeface="Calibri" pitchFamily="34" charset="0"/>
            </a:endParaRPr>
          </a:p>
          <a:p>
            <a:r>
              <a:rPr lang="en-US" dirty="0">
                <a:latin typeface="Calibri" pitchFamily="34" charset="0"/>
                <a:hlinkClick r:id="rId7"/>
              </a:rPr>
              <a:t>http://</a:t>
            </a:r>
            <a:r>
              <a:rPr lang="en-US" dirty="0" smtClean="0">
                <a:latin typeface="Calibri" pitchFamily="34" charset="0"/>
                <a:hlinkClick r:id="rId7"/>
              </a:rPr>
              <a:t>www.youtube.com/watch?v=KC-8AvunL8Y</a:t>
            </a:r>
            <a:r>
              <a:rPr lang="ru-RU" dirty="0" smtClean="0">
                <a:latin typeface="Calibri" pitchFamily="34" charset="0"/>
              </a:rPr>
              <a:t> – песня </a:t>
            </a:r>
            <a:r>
              <a:rPr lang="en-US" dirty="0" smtClean="0">
                <a:latin typeface="Calibri" pitchFamily="34" charset="0"/>
              </a:rPr>
              <a:t>“I </a:t>
            </a:r>
            <a:r>
              <a:rPr lang="en-US" dirty="0">
                <a:latin typeface="Calibri" pitchFamily="34" charset="0"/>
              </a:rPr>
              <a:t>Like </a:t>
            </a:r>
            <a:r>
              <a:rPr lang="en-US" dirty="0" smtClean="0">
                <a:latin typeface="Calibri" pitchFamily="34" charset="0"/>
              </a:rPr>
              <a:t>Apples!”</a:t>
            </a:r>
            <a:endParaRPr lang="ru-RU" dirty="0" smtClean="0">
              <a:latin typeface="Calibri" pitchFamily="34" charset="0"/>
            </a:endParaRPr>
          </a:p>
          <a:p>
            <a:r>
              <a:rPr lang="en-US" dirty="0">
                <a:latin typeface="Calibri" pitchFamily="34" charset="0"/>
                <a:hlinkClick r:id="rId8"/>
              </a:rPr>
              <a:t>http://</a:t>
            </a:r>
            <a:r>
              <a:rPr lang="en-US" dirty="0" smtClean="0">
                <a:latin typeface="Calibri" pitchFamily="34" charset="0"/>
                <a:hlinkClick r:id="rId8"/>
              </a:rPr>
              <a:t>i030.radikal.ru/0806/67/71d419840c15.png</a:t>
            </a:r>
            <a:r>
              <a:rPr lang="ru-RU" dirty="0" smtClean="0">
                <a:latin typeface="Calibri" pitchFamily="34" charset="0"/>
              </a:rPr>
              <a:t> - фон</a:t>
            </a:r>
          </a:p>
          <a:p>
            <a:r>
              <a:rPr lang="en-US" dirty="0">
                <a:latin typeface="Calibri" pitchFamily="34" charset="0"/>
                <a:hlinkClick r:id="rId9"/>
              </a:rPr>
              <a:t>http://</a:t>
            </a:r>
            <a:r>
              <a:rPr lang="en-US" dirty="0" smtClean="0">
                <a:latin typeface="Calibri" pitchFamily="34" charset="0"/>
                <a:hlinkClick r:id="rId9"/>
              </a:rPr>
              <a:t>s017.radikal.ru/i421/1111/95/9068630fbbcb.jpg</a:t>
            </a:r>
            <a:r>
              <a:rPr lang="ru-RU" dirty="0" smtClean="0">
                <a:latin typeface="Calibri" pitchFamily="34" charset="0"/>
              </a:rPr>
              <a:t>          - фон</a:t>
            </a:r>
          </a:p>
          <a:p>
            <a:r>
              <a:rPr lang="en-US" dirty="0">
                <a:latin typeface="Calibri" pitchFamily="34" charset="0"/>
                <a:hlinkClick r:id="rId10"/>
              </a:rPr>
              <a:t>http://</a:t>
            </a:r>
            <a:r>
              <a:rPr lang="en-US" dirty="0" smtClean="0">
                <a:latin typeface="Calibri" pitchFamily="34" charset="0"/>
                <a:hlinkClick r:id="rId10"/>
              </a:rPr>
              <a:t>www.dreamenglish.com/flashcards/fruit-set1.pdf</a:t>
            </a:r>
            <a:r>
              <a:rPr lang="ru-RU" smtClean="0">
                <a:latin typeface="Calibri" pitchFamily="34" charset="0"/>
              </a:rPr>
              <a:t> 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1760" y="980729"/>
            <a:ext cx="4176464" cy="504056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1430"/>
                <a:solidFill>
                  <a:srgbClr val="17AD1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32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Здравствуй! </a:t>
            </a:r>
            <a:r>
              <a:rPr lang="en-US" sz="32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Hello!</a:t>
            </a:r>
            <a:endParaRPr lang="ru-RU" sz="32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916832"/>
            <a:ext cx="6264696" cy="31085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На одной стороне карточки написано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слово по-английски, а на другой – его перевод. Вначале переведи слово самостоятельно, а затем проверь себя. Для этого левой кнопкой мышки щёлкни по карточке.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Желаю удачи!</a:t>
            </a:r>
          </a:p>
        </p:txBody>
      </p:sp>
      <p:sp>
        <p:nvSpPr>
          <p:cNvPr id="7" name="Управляющая кнопка: далее 6">
            <a:hlinkClick r:id="rId3" action="ppaction://hlinksldjump" highlightClick="1"/>
          </p:cNvPr>
          <p:cNvSpPr/>
          <p:nvPr/>
        </p:nvSpPr>
        <p:spPr>
          <a:xfrm>
            <a:off x="4572000" y="6308725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228428520667582858sivvus_weather_symbols_4.svg.hi.png"/>
          <p:cNvPicPr>
            <a:picLocks noChangeAspect="1"/>
          </p:cNvPicPr>
          <p:nvPr/>
        </p:nvPicPr>
        <p:blipFill>
          <a:blip r:embed="rId2"/>
          <a:srcRect b="31232"/>
          <a:stretch>
            <a:fillRect/>
          </a:stretch>
        </p:blipFill>
        <p:spPr>
          <a:xfrm>
            <a:off x="827088" y="2565400"/>
            <a:ext cx="4105275" cy="10541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4099" name="Рисунок 1" descr="Рисунок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5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" name="Группа 18"/>
          <p:cNvGrpSpPr>
            <a:grpSpLocks/>
          </p:cNvGrpSpPr>
          <p:nvPr/>
        </p:nvGrpSpPr>
        <p:grpSpPr bwMode="auto">
          <a:xfrm>
            <a:off x="1368425" y="862013"/>
            <a:ext cx="4103687" cy="1054100"/>
            <a:chOff x="1763687" y="764704"/>
            <a:chExt cx="4104456" cy="1055364"/>
          </a:xfrm>
        </p:grpSpPr>
        <p:pic>
          <p:nvPicPr>
            <p:cNvPr id="12" name="Рисунок 11" descr="1228428520667582858sivvus_weather_symbols_4.svg.hi.pn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b="31232"/>
            <a:stretch>
              <a:fillRect/>
            </a:stretch>
          </p:blipFill>
          <p:spPr>
            <a:xfrm>
              <a:off x="1763687" y="764704"/>
              <a:ext cx="4104456" cy="105536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sp>
          <p:nvSpPr>
            <p:cNvPr id="4106" name="TextBox 15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181629" y="836712"/>
              <a:ext cx="3242970" cy="70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4000" b="1" dirty="0">
                  <a:solidFill>
                    <a:schemeClr val="bg1"/>
                  </a:solidFill>
                  <a:latin typeface="Calibri" pitchFamily="34" charset="0"/>
                </a:rPr>
                <a:t>любимая еда</a:t>
              </a:r>
            </a:p>
          </p:txBody>
        </p:sp>
      </p:grpSp>
      <p:sp>
        <p:nvSpPr>
          <p:cNvPr id="31" name="Управляющая кнопка: настраиваемая 30">
            <a:hlinkClick r:id="" action="ppaction://hlinkshowjump?jump=endshow" highlightClick="1"/>
          </p:cNvPr>
          <p:cNvSpPr/>
          <p:nvPr/>
        </p:nvSpPr>
        <p:spPr>
          <a:xfrm>
            <a:off x="-43955" y="6281738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  <p:grpSp>
        <p:nvGrpSpPr>
          <p:cNvPr id="4102" name="Группа 22"/>
          <p:cNvGrpSpPr>
            <a:grpSpLocks/>
          </p:cNvGrpSpPr>
          <p:nvPr/>
        </p:nvGrpSpPr>
        <p:grpSpPr bwMode="auto">
          <a:xfrm>
            <a:off x="3851920" y="1916113"/>
            <a:ext cx="4105275" cy="1055687"/>
            <a:chOff x="3779912" y="1772816"/>
            <a:chExt cx="4104456" cy="1055364"/>
          </a:xfrm>
        </p:grpSpPr>
        <p:pic>
          <p:nvPicPr>
            <p:cNvPr id="30" name="Рисунок 29" descr="1228428520667582858sivvus_weather_symbols_4.svg.hi.png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b="31232"/>
            <a:stretch>
              <a:fillRect/>
            </a:stretch>
          </p:blipFill>
          <p:spPr>
            <a:xfrm>
              <a:off x="3779912" y="1772816"/>
              <a:ext cx="4104456" cy="105536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sp>
          <p:nvSpPr>
            <p:cNvPr id="4104" name="TextBox 2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455902" y="1859415"/>
              <a:ext cx="2839762" cy="707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4000" b="1" dirty="0">
                  <a:solidFill>
                    <a:schemeClr val="bg1"/>
                  </a:solidFill>
                  <a:latin typeface="Calibri" pitchFamily="34" charset="0"/>
                </a:rPr>
                <a:t>дни недели</a:t>
              </a:r>
            </a:p>
          </p:txBody>
        </p:sp>
      </p:grpSp>
      <p:grpSp>
        <p:nvGrpSpPr>
          <p:cNvPr id="13" name="Группа 29"/>
          <p:cNvGrpSpPr>
            <a:grpSpLocks/>
          </p:cNvGrpSpPr>
          <p:nvPr/>
        </p:nvGrpSpPr>
        <p:grpSpPr bwMode="auto">
          <a:xfrm>
            <a:off x="661827" y="3091655"/>
            <a:ext cx="4270536" cy="1055688"/>
            <a:chOff x="2051402" y="4602002"/>
            <a:chExt cx="4269683" cy="1055364"/>
          </a:xfrm>
        </p:grpSpPr>
        <p:pic>
          <p:nvPicPr>
            <p:cNvPr id="14" name="Рисунок 13" descr="1228428520667582858sivvus_weather_symbols_4.svg.hi.pn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b="31232"/>
            <a:stretch>
              <a:fillRect/>
            </a:stretch>
          </p:blipFill>
          <p:spPr>
            <a:xfrm>
              <a:off x="2051402" y="4602002"/>
              <a:ext cx="4104456" cy="105536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sp>
          <p:nvSpPr>
            <p:cNvPr id="15" name="TextBox 28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124107" y="4868154"/>
              <a:ext cx="4196978" cy="52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2800" b="1" dirty="0" smtClean="0">
                  <a:solidFill>
                    <a:schemeClr val="bg1"/>
                  </a:solidFill>
                  <a:latin typeface="Calibri" pitchFamily="34" charset="0"/>
                </a:rPr>
                <a:t>Песня </a:t>
              </a:r>
              <a:r>
                <a:rPr lang="en-US" sz="2800" b="1" dirty="0" smtClean="0">
                  <a:solidFill>
                    <a:schemeClr val="bg1"/>
                  </a:solidFill>
                  <a:latin typeface="Calibri" pitchFamily="34" charset="0"/>
                </a:rPr>
                <a:t>“Days </a:t>
              </a:r>
              <a:r>
                <a:rPr lang="en-US" sz="2800" b="1" dirty="0">
                  <a:solidFill>
                    <a:schemeClr val="bg1"/>
                  </a:solidFill>
                  <a:latin typeface="Calibri" pitchFamily="34" charset="0"/>
                </a:rPr>
                <a:t>of the </a:t>
              </a:r>
              <a:r>
                <a:rPr lang="en-US" sz="2800" b="1" dirty="0" smtClean="0">
                  <a:solidFill>
                    <a:schemeClr val="bg1"/>
                  </a:solidFill>
                  <a:latin typeface="Calibri" pitchFamily="34" charset="0"/>
                </a:rPr>
                <a:t>Week” </a:t>
              </a:r>
              <a:endParaRPr lang="ru-RU" sz="28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6" name="Группа 27"/>
          <p:cNvGrpSpPr>
            <a:grpSpLocks/>
          </p:cNvGrpSpPr>
          <p:nvPr/>
        </p:nvGrpSpPr>
        <p:grpSpPr bwMode="auto">
          <a:xfrm>
            <a:off x="3420268" y="4255033"/>
            <a:ext cx="4105275" cy="1055688"/>
            <a:chOff x="3995936" y="3284984"/>
            <a:chExt cx="4104456" cy="1055364"/>
          </a:xfrm>
        </p:grpSpPr>
        <p:pic>
          <p:nvPicPr>
            <p:cNvPr id="17" name="Рисунок 16" descr="1228428520667582858sivvus_weather_symbols_4.svg.hi.png"/>
            <p:cNvPicPr>
              <a:picLocks noChangeAspect="1"/>
            </p:cNvPicPr>
            <p:nvPr/>
          </p:nvPicPr>
          <p:blipFill>
            <a:blip r:embed="rId2"/>
            <a:srcRect b="31232"/>
            <a:stretch>
              <a:fillRect/>
            </a:stretch>
          </p:blipFill>
          <p:spPr>
            <a:xfrm>
              <a:off x="3995936" y="3284984"/>
              <a:ext cx="4104456" cy="1055364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sp>
          <p:nvSpPr>
            <p:cNvPr id="18" name="TextBox 26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266453" y="3520368"/>
              <a:ext cx="3833939" cy="584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3200" b="1" dirty="0">
                  <a:solidFill>
                    <a:schemeClr val="bg1"/>
                  </a:solidFill>
                  <a:latin typeface="Calibri" pitchFamily="34" charset="0"/>
                </a:rPr>
                <a:t>Песня </a:t>
              </a:r>
              <a:r>
                <a:rPr lang="en-US" sz="3200" b="1" dirty="0" smtClean="0">
                  <a:solidFill>
                    <a:schemeClr val="bg1"/>
                  </a:solidFill>
                  <a:latin typeface="Calibri" pitchFamily="34" charset="0"/>
                </a:rPr>
                <a:t>“I like apples!”</a:t>
              </a:r>
              <a:endParaRPr lang="ru-RU" sz="32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10-конечная звезда 16"/>
          <p:cNvSpPr/>
          <p:nvPr/>
        </p:nvSpPr>
        <p:spPr>
          <a:xfrm>
            <a:off x="2339752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яйцо</a:t>
            </a:r>
          </a:p>
        </p:txBody>
      </p:sp>
      <p:sp>
        <p:nvSpPr>
          <p:cNvPr id="18" name="10-конечная звезда 17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молоко</a:t>
            </a:r>
          </a:p>
        </p:txBody>
      </p:sp>
      <p:sp>
        <p:nvSpPr>
          <p:cNvPr id="19" name="10-конечная звезда 18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хлеб</a:t>
            </a:r>
          </a:p>
        </p:txBody>
      </p:sp>
      <p:sp>
        <p:nvSpPr>
          <p:cNvPr id="20" name="10-конечная звезда 19"/>
          <p:cNvSpPr/>
          <p:nvPr/>
        </p:nvSpPr>
        <p:spPr>
          <a:xfrm>
            <a:off x="2483768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ветчина</a:t>
            </a:r>
          </a:p>
        </p:txBody>
      </p:sp>
      <p:sp>
        <p:nvSpPr>
          <p:cNvPr id="21" name="10-конечная звезда 20"/>
          <p:cNvSpPr/>
          <p:nvPr/>
        </p:nvSpPr>
        <p:spPr>
          <a:xfrm>
            <a:off x="2358210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an egg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2" name="10-конечная звезда 21"/>
          <p:cNvSpPr/>
          <p:nvPr/>
        </p:nvSpPr>
        <p:spPr>
          <a:xfrm>
            <a:off x="2339752" y="969055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3" name="10-конечная звезда 22"/>
          <p:cNvSpPr/>
          <p:nvPr/>
        </p:nvSpPr>
        <p:spPr>
          <a:xfrm>
            <a:off x="2411760" y="2078329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milk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4" name="10-конечная звезда 23"/>
          <p:cNvSpPr/>
          <p:nvPr/>
        </p:nvSpPr>
        <p:spPr>
          <a:xfrm>
            <a:off x="2383030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5" name="10-конечная звезда 24"/>
          <p:cNvSpPr/>
          <p:nvPr/>
        </p:nvSpPr>
        <p:spPr>
          <a:xfrm>
            <a:off x="2472114" y="3068960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bread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6" name="10-конечная звезда 25"/>
          <p:cNvSpPr/>
          <p:nvPr/>
        </p:nvSpPr>
        <p:spPr>
          <a:xfrm>
            <a:off x="2472114" y="306896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7" name="10-конечная звезда 26"/>
          <p:cNvSpPr/>
          <p:nvPr/>
        </p:nvSpPr>
        <p:spPr>
          <a:xfrm>
            <a:off x="2483768" y="422719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ham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8" name="10-конечная звезда 27"/>
          <p:cNvSpPr/>
          <p:nvPr/>
        </p:nvSpPr>
        <p:spPr>
          <a:xfrm>
            <a:off x="2483768" y="4217106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9" name="Управляющая кнопка: возврат 28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Управляющая кнопка: настраиваемая 29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83768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сок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bg1"/>
                </a:solidFill>
              </a:rPr>
              <a:t>торт, пирожное</a:t>
            </a:r>
            <a:endParaRPr lang="ru-RU" sz="3400" b="1" dirty="0">
              <a:solidFill>
                <a:schemeClr val="bg1"/>
              </a:solidFill>
            </a:endParaRPr>
          </a:p>
        </p:txBody>
      </p:sp>
      <p:sp>
        <p:nvSpPr>
          <p:cNvPr id="5" name="10-конечная звезда 4"/>
          <p:cNvSpPr/>
          <p:nvPr/>
        </p:nvSpPr>
        <p:spPr>
          <a:xfrm>
            <a:off x="2411760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масло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сыр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83768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juice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83768" y="98072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394417" y="206084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a cake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396952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11356" y="308596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butter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386054" y="3085962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386054" y="4226436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cheese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386054" y="4243069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конфет</a:t>
            </a:r>
            <a:r>
              <a:rPr lang="ru-RU" sz="40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картофелина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11760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помидор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кукуруза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00051" y="988577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a sweet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11760" y="988577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potato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11760" y="205740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11760" y="3073496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tomato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377112" y="306896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03574" y="422108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corn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11760" y="4243437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10-конечная звезда 3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орех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яблоко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морковь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капуста</a:t>
            </a: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nut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433556" y="98072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an apple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10-конечная звезда 14"/>
          <p:cNvSpPr/>
          <p:nvPr/>
        </p:nvSpPr>
        <p:spPr>
          <a:xfrm>
            <a:off x="2411760" y="3062211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carrot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6" name="10-конечная звезда 15"/>
          <p:cNvSpPr/>
          <p:nvPr/>
        </p:nvSpPr>
        <p:spPr>
          <a:xfrm>
            <a:off x="2402244" y="306896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7" name="10-конечная звезда 16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cabbage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8" name="10-конечная звезда 17"/>
          <p:cNvSpPr/>
          <p:nvPr/>
        </p:nvSpPr>
        <p:spPr>
          <a:xfrm>
            <a:off x="2423192" y="422108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9" name="Управляющая кнопка: возврат 18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Управляющая кнопка: настраиваемая 19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мёд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варенье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каша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апельсин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07132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honey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07132" y="207571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jam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07132" y="2075712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83768" y="307355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porridge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512146" y="3076410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07132" y="4236965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an orange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07132" y="4236965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Рисунок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0-конечная звезда 2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суп</a:t>
            </a:r>
          </a:p>
        </p:txBody>
      </p:sp>
      <p:sp>
        <p:nvSpPr>
          <p:cNvPr id="4" name="10-конечная звезда 3"/>
          <p:cNvSpPr/>
          <p:nvPr/>
        </p:nvSpPr>
        <p:spPr>
          <a:xfrm>
            <a:off x="2411760" y="206084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чай</a:t>
            </a:r>
          </a:p>
        </p:txBody>
      </p:sp>
      <p:sp>
        <p:nvSpPr>
          <p:cNvPr id="5" name="10-конечная звезда 4"/>
          <p:cNvSpPr/>
          <p:nvPr/>
        </p:nvSpPr>
        <p:spPr>
          <a:xfrm>
            <a:off x="2483768" y="3068960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кофе</a:t>
            </a:r>
          </a:p>
        </p:txBody>
      </p:sp>
      <p:sp>
        <p:nvSpPr>
          <p:cNvPr id="6" name="10-конечная звезда 5"/>
          <p:cNvSpPr/>
          <p:nvPr/>
        </p:nvSpPr>
        <p:spPr>
          <a:xfrm>
            <a:off x="2411760" y="4221088"/>
            <a:ext cx="4464496" cy="914400"/>
          </a:xfrm>
          <a:prstGeom prst="star10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бутерброд</a:t>
            </a:r>
          </a:p>
        </p:txBody>
      </p:sp>
      <p:sp>
        <p:nvSpPr>
          <p:cNvPr id="7" name="10-конечная звезда 6"/>
          <p:cNvSpPr/>
          <p:nvPr/>
        </p:nvSpPr>
        <p:spPr>
          <a:xfrm>
            <a:off x="2411760" y="98072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soup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10-конечная звезда 7"/>
          <p:cNvSpPr/>
          <p:nvPr/>
        </p:nvSpPr>
        <p:spPr>
          <a:xfrm>
            <a:off x="2426659" y="970346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10-конечная звезда 8"/>
          <p:cNvSpPr/>
          <p:nvPr/>
        </p:nvSpPr>
        <p:spPr>
          <a:xfrm>
            <a:off x="2407132" y="2075712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tea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0" name="10-конечная звезда 9"/>
          <p:cNvSpPr/>
          <p:nvPr/>
        </p:nvSpPr>
        <p:spPr>
          <a:xfrm>
            <a:off x="2426659" y="206084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1" name="10-конечная звезда 10"/>
          <p:cNvSpPr/>
          <p:nvPr/>
        </p:nvSpPr>
        <p:spPr>
          <a:xfrm>
            <a:off x="2483768" y="3076410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coffee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2" name="10-конечная звезда 11"/>
          <p:cNvSpPr/>
          <p:nvPr/>
        </p:nvSpPr>
        <p:spPr>
          <a:xfrm>
            <a:off x="2483768" y="3063723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10-конечная звезда 12"/>
          <p:cNvSpPr/>
          <p:nvPr/>
        </p:nvSpPr>
        <p:spPr>
          <a:xfrm>
            <a:off x="2407132" y="4221088"/>
            <a:ext cx="4464496" cy="914400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</a:rPr>
              <a:t>a sandwich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10-конечная звезда 13"/>
          <p:cNvSpPr/>
          <p:nvPr/>
        </p:nvSpPr>
        <p:spPr>
          <a:xfrm>
            <a:off x="2407132" y="4221088"/>
            <a:ext cx="4464496" cy="914400"/>
          </a:xfrm>
          <a:prstGeom prst="star10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Управляющая кнопка: возврат 14">
            <a:hlinkClick r:id="rId3" action="ppaction://hlinksldjump" highlightClick="1"/>
          </p:cNvPr>
          <p:cNvSpPr/>
          <p:nvPr/>
        </p:nvSpPr>
        <p:spPr>
          <a:xfrm>
            <a:off x="5651500" y="6308725"/>
            <a:ext cx="649288" cy="549275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4127786" y="6313760"/>
            <a:ext cx="576263" cy="549275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hlinkshowjump?jump=endshow" highlightClick="1"/>
          </p:cNvPr>
          <p:cNvSpPr/>
          <p:nvPr/>
        </p:nvSpPr>
        <p:spPr>
          <a:xfrm>
            <a:off x="0" y="6295231"/>
            <a:ext cx="1584325" cy="576262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353</Words>
  <Application>Microsoft Office PowerPoint</Application>
  <PresentationFormat>Экран (4:3)</PresentationFormat>
  <Paragraphs>138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User</cp:lastModifiedBy>
  <cp:revision>93</cp:revision>
  <dcterms:created xsi:type="dcterms:W3CDTF">2011-06-30T06:15:10Z</dcterms:created>
  <dcterms:modified xsi:type="dcterms:W3CDTF">2012-01-07T17:22:46Z</dcterms:modified>
</cp:coreProperties>
</file>