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5" r:id="rId3"/>
    <p:sldId id="257" r:id="rId4"/>
    <p:sldId id="276" r:id="rId5"/>
    <p:sldId id="277" r:id="rId6"/>
    <p:sldId id="280" r:id="rId7"/>
    <p:sldId id="279" r:id="rId8"/>
    <p:sldId id="285" r:id="rId9"/>
    <p:sldId id="259" r:id="rId10"/>
    <p:sldId id="281" r:id="rId11"/>
    <p:sldId id="261" r:id="rId12"/>
    <p:sldId id="284" r:id="rId13"/>
    <p:sldId id="286" r:id="rId14"/>
    <p:sldId id="287" r:id="rId15"/>
    <p:sldId id="288" r:id="rId16"/>
    <p:sldId id="289" r:id="rId17"/>
    <p:sldId id="263" r:id="rId18"/>
    <p:sldId id="282" r:id="rId19"/>
    <p:sldId id="290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strips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286124"/>
          </a:xfrm>
        </p:spPr>
        <p:txBody>
          <a:bodyPr>
            <a:prstTxWarp prst="textInflateTop">
              <a:avLst/>
            </a:prstTxWarp>
            <a:norm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Деепричастие как часть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речи. Деепричастный оборот.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9" name="Picture 1" descr="C:\Documents and Settings\Admin\Рабочий стол\Надина папка\Школьные картинки\animacionnie-kartinki-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357562"/>
            <a:ext cx="5334000" cy="3500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76015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66"/>
                </a:solidFill>
              </a:rPr>
              <a:t>Задание№1: </a:t>
            </a:r>
            <a:r>
              <a:rPr lang="ru-RU" sz="2800" b="1" i="1" dirty="0">
                <a:solidFill>
                  <a:srgbClr val="FF0066"/>
                </a:solidFill>
              </a:rPr>
              <a:t>правильно или нет расставлены </a:t>
            </a:r>
          </a:p>
          <a:p>
            <a:pPr algn="ctr"/>
            <a:r>
              <a:rPr lang="ru-RU" sz="2800" b="1" i="1" dirty="0">
                <a:solidFill>
                  <a:srgbClr val="FF0066"/>
                </a:solidFill>
              </a:rPr>
              <a:t>знаки препинания.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11188" y="1484313"/>
            <a:ext cx="75898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200" b="1" dirty="0"/>
              <a:t>Некоторое время постоял он </a:t>
            </a:r>
          </a:p>
          <a:p>
            <a:pPr marL="342900" indent="-342900"/>
            <a:r>
              <a:rPr lang="ru-RU" sz="3200" b="1" dirty="0"/>
              <a:t>на крыльце</a:t>
            </a:r>
            <a:r>
              <a:rPr lang="ru-RU" sz="4000" b="1" dirty="0">
                <a:solidFill>
                  <a:srgbClr val="0000FF"/>
                </a:solidFill>
              </a:rPr>
              <a:t>,</a:t>
            </a:r>
            <a:r>
              <a:rPr lang="ru-RU" sz="3200" b="1" dirty="0"/>
              <a:t> наслаждаясь утренней</a:t>
            </a:r>
          </a:p>
          <a:p>
            <a:pPr marL="342900" indent="-342900"/>
            <a:r>
              <a:rPr lang="ru-RU" sz="3200" b="1" dirty="0"/>
              <a:t> прохладой и оглядывая всё вокруг.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23850" y="3284538"/>
            <a:ext cx="8528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/>
              <a:t>2. Тяжело дыша</a:t>
            </a:r>
            <a:r>
              <a:rPr lang="ru-RU" sz="4000" b="1">
                <a:solidFill>
                  <a:srgbClr val="0000FF"/>
                </a:solidFill>
              </a:rPr>
              <a:t>,</a:t>
            </a:r>
            <a:r>
              <a:rPr lang="ru-RU" sz="3200" b="1"/>
              <a:t> отец подошёл к дивану </a:t>
            </a:r>
          </a:p>
          <a:p>
            <a:r>
              <a:rPr lang="ru-RU" sz="3200" b="1"/>
              <a:t>и</a:t>
            </a:r>
            <a:r>
              <a:rPr lang="ru-RU" sz="4000" b="1">
                <a:solidFill>
                  <a:srgbClr val="0000FF"/>
                </a:solidFill>
              </a:rPr>
              <a:t>,</a:t>
            </a:r>
            <a:r>
              <a:rPr lang="ru-RU" sz="3200" b="1"/>
              <a:t> не раздеваясь</a:t>
            </a:r>
            <a:r>
              <a:rPr lang="ru-RU" sz="4000" b="1">
                <a:solidFill>
                  <a:srgbClr val="0000FF"/>
                </a:solidFill>
              </a:rPr>
              <a:t>,</a:t>
            </a:r>
            <a:r>
              <a:rPr lang="ru-RU" sz="3200" b="1"/>
              <a:t> лёг.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395288" y="4797425"/>
            <a:ext cx="8424862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/>
              <a:t>3. Вера пела по утрам </a:t>
            </a:r>
            <a:r>
              <a:rPr lang="ru-RU" sz="4000" b="1">
                <a:solidFill>
                  <a:srgbClr val="0000FF"/>
                </a:solidFill>
              </a:rPr>
              <a:t>,</a:t>
            </a:r>
            <a:r>
              <a:rPr lang="ru-RU" sz="3200" b="1"/>
              <a:t> умываясь в ручье </a:t>
            </a:r>
            <a:r>
              <a:rPr lang="ru-RU" sz="4000" b="1">
                <a:solidFill>
                  <a:srgbClr val="0000FF"/>
                </a:solidFill>
              </a:rPr>
              <a:t>,</a:t>
            </a:r>
            <a:r>
              <a:rPr lang="ru-RU" sz="3200" b="1"/>
              <a:t> днём</a:t>
            </a:r>
            <a:r>
              <a:rPr lang="ru-RU" sz="4000" b="1">
                <a:solidFill>
                  <a:srgbClr val="0000FF"/>
                </a:solidFill>
              </a:rPr>
              <a:t>,</a:t>
            </a:r>
            <a:r>
              <a:rPr lang="ru-RU" sz="3200" b="1"/>
              <a:t> работая в поле</a:t>
            </a:r>
            <a:r>
              <a:rPr lang="ru-RU" sz="4000" b="1">
                <a:solidFill>
                  <a:srgbClr val="0000FF"/>
                </a:solidFill>
              </a:rPr>
              <a:t>,</a:t>
            </a:r>
            <a:r>
              <a:rPr lang="ru-RU" sz="4000" b="1">
                <a:solidFill>
                  <a:srgbClr val="FFFF00"/>
                </a:solidFill>
              </a:rPr>
              <a:t> </a:t>
            </a:r>
            <a:r>
              <a:rPr lang="ru-RU" sz="3200" b="1"/>
              <a:t>вечером</a:t>
            </a:r>
            <a:r>
              <a:rPr lang="ru-RU" sz="4000" b="1">
                <a:solidFill>
                  <a:srgbClr val="0000FF"/>
                </a:solidFill>
              </a:rPr>
              <a:t>,</a:t>
            </a:r>
            <a:r>
              <a:rPr lang="ru-RU" sz="4000" b="1">
                <a:solidFill>
                  <a:srgbClr val="FFFF00"/>
                </a:solidFill>
              </a:rPr>
              <a:t> </a:t>
            </a:r>
            <a:r>
              <a:rPr lang="ru-RU" sz="3200" b="1"/>
              <a:t>возвращаясь к домику лесника.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8151813" y="1687513"/>
            <a:ext cx="511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66"/>
                </a:solidFill>
              </a:rPr>
              <a:t>+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8632825" y="3429000"/>
            <a:ext cx="511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66"/>
                </a:solidFill>
              </a:rPr>
              <a:t>+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8604250" y="5157788"/>
            <a:ext cx="412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66"/>
                </a:solidFill>
              </a:rPr>
              <a:t>-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/>
      <p:bldP spid="63492" grpId="0"/>
      <p:bldP spid="63493" grpId="0"/>
      <p:bldP spid="63494" grpId="0"/>
      <p:bldP spid="63495" grpId="0"/>
      <p:bldP spid="634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43932" cy="157163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Задание№</a:t>
            </a:r>
            <a:r>
              <a:rPr lang="ru-RU" sz="3600" dirty="0" smtClean="0"/>
              <a:t>2:</a:t>
            </a:r>
            <a:r>
              <a:rPr lang="ru-RU" sz="3600" b="1" dirty="0" smtClean="0">
                <a:solidFill>
                  <a:srgbClr val="CC3300"/>
                </a:solidFill>
              </a:rPr>
              <a:t>выпишите </a:t>
            </a:r>
            <a:r>
              <a:rPr lang="ru-RU" sz="3600" b="1" dirty="0" smtClean="0">
                <a:solidFill>
                  <a:srgbClr val="CC3300"/>
                </a:solidFill>
              </a:rPr>
              <a:t>из текста сначала одиночные деепричастия, затем деепричастные обороты.</a:t>
            </a:r>
            <a:r>
              <a:rPr lang="ru-RU" b="1" dirty="0" smtClean="0">
                <a:solidFill>
                  <a:srgbClr val="CC3300"/>
                </a:solidFill>
              </a:rPr>
              <a:t/>
            </a:r>
            <a:br>
              <a:rPr lang="ru-RU" b="1" dirty="0" smtClean="0">
                <a:solidFill>
                  <a:srgbClr val="CC33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8229600" cy="4525963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Встречаясь со взрослыми или входя в помещение, здоровайся первым. Здороваясь со старшими, руки не протягивай, подожди, пока они сами этого не сделают. При этом сними фуражку или шапку и не надевай, пока не пожмешь руку. Подавая руку, сними с неё перчатку, немного наклонись вперед. Кланяясь, нагни только голову, а не сгибайся пополам и не размахивай руками. Садясь в трамвай или автобус, пропусти первой в двери свою спутницу.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Documents and Settings\Admin\Рабочий стол\Надина папка\Картинки\анимашки\stars_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838200" cy="800100"/>
          </a:xfrm>
          <a:prstGeom prst="rect">
            <a:avLst/>
          </a:prstGeom>
          <a:noFill/>
        </p:spPr>
      </p:pic>
      <p:pic>
        <p:nvPicPr>
          <p:cNvPr id="20483" name="Picture 3" descr="C:\Documents and Settings\Admin\Рабочий стол\Надина папка\Картинки\анимашки\stars_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642918"/>
            <a:ext cx="838200" cy="800100"/>
          </a:xfrm>
          <a:prstGeom prst="rect">
            <a:avLst/>
          </a:prstGeom>
          <a:noFill/>
        </p:spPr>
      </p:pic>
      <p:pic>
        <p:nvPicPr>
          <p:cNvPr id="20484" name="Picture 4" descr="C:\Documents and Settings\Admin\Рабочий стол\Надина папка\Картинки\анимашки\stars_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5786454"/>
            <a:ext cx="838200" cy="800100"/>
          </a:xfrm>
          <a:prstGeom prst="rect">
            <a:avLst/>
          </a:prstGeom>
          <a:noFill/>
        </p:spPr>
      </p:pic>
      <p:pic>
        <p:nvPicPr>
          <p:cNvPr id="20485" name="Picture 5" descr="C:\Documents and Settings\Admin\Рабочий стол\Надина папка\Картинки\анимашки\stars_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2071678"/>
            <a:ext cx="838200" cy="800100"/>
          </a:xfrm>
          <a:prstGeom prst="rect">
            <a:avLst/>
          </a:prstGeom>
          <a:noFill/>
        </p:spPr>
      </p:pic>
      <p:pic>
        <p:nvPicPr>
          <p:cNvPr id="20486" name="Picture 6" descr="C:\Documents and Settings\Admin\Рабочий стол\Надина папка\Картинки\анимашки\stars_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715016"/>
            <a:ext cx="838200" cy="800100"/>
          </a:xfrm>
          <a:prstGeom prst="rect">
            <a:avLst/>
          </a:prstGeom>
          <a:noFill/>
        </p:spPr>
      </p:pic>
      <p:pic>
        <p:nvPicPr>
          <p:cNvPr id="20487" name="Picture 7" descr="C:\Documents and Settings\Admin\Рабочий стол\Надина папка\Картинки\анимашки\stars_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3714752"/>
            <a:ext cx="838200" cy="800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37160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Задание №3:</a:t>
            </a:r>
            <a:r>
              <a:rPr lang="ru-RU" sz="3200" b="1" dirty="0" smtClean="0">
                <a:solidFill>
                  <a:srgbClr val="CC3300"/>
                </a:solidFill>
              </a:rPr>
              <a:t> </a:t>
            </a:r>
            <a:r>
              <a:rPr lang="ru-RU" sz="3200" b="1" dirty="0" smtClean="0">
                <a:solidFill>
                  <a:srgbClr val="CC3300"/>
                </a:solidFill>
              </a:rPr>
              <a:t>Найдите предложения с деепричастными оборотами.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2000240"/>
            <a:ext cx="9036050" cy="5113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Клюшка,  вырвавшаяся из рук игрока, покатилась по льду.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Преследуя неприятеля, партизаны вошли в деревню.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Дробясь о мрачные скалы, шумят и пенятся валы.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Черный дым, поднимавшийся из-за леса, застилал горизонт.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Костёр, потрескивая в ночи, весело горел.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Молнии, освещавшие черное небо, пугали людей.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Вспомнив о забытом мяче, Вася вернулся в спортзал.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Вернувшийся вовремя сторож помешал грабителю.</a:t>
            </a:r>
            <a:r>
              <a:rPr lang="ru-RU" sz="12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200" dirty="0" smtClean="0">
              <a:solidFill>
                <a:srgbClr val="CC3300"/>
              </a:solidFill>
            </a:endParaRPr>
          </a:p>
        </p:txBody>
      </p:sp>
      <p:pic>
        <p:nvPicPr>
          <p:cNvPr id="21506" name="Picture 2" descr="C:\Documents and Settings\Admin\Рабочий стол\Надина папка\Школьные картинки\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500042"/>
            <a:ext cx="1452564" cy="1452564"/>
          </a:xfrm>
          <a:prstGeom prst="rect">
            <a:avLst/>
          </a:prstGeom>
          <a:noFill/>
        </p:spPr>
      </p:pic>
      <p:pic>
        <p:nvPicPr>
          <p:cNvPr id="21507" name="Picture 3" descr="C:\Documents and Settings\Admin\Рабочий стол\Надина папка\Картинки\анимашки\heart_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669714"/>
            <a:ext cx="1457327" cy="959703"/>
          </a:xfrm>
          <a:prstGeom prst="rect">
            <a:avLst/>
          </a:prstGeom>
          <a:noFill/>
        </p:spPr>
      </p:pic>
      <p:pic>
        <p:nvPicPr>
          <p:cNvPr id="21508" name="Picture 4" descr="C:\Documents and Settings\Admin\Рабочий стол\Надина папка\Картинки\анимашки\dividers_8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572139"/>
            <a:ext cx="4214842" cy="11430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57166"/>
            <a:ext cx="8229600" cy="1143000"/>
          </a:xfrm>
        </p:spPr>
        <p:txBody>
          <a:bodyPr/>
          <a:lstStyle/>
          <a:p>
            <a:r>
              <a:rPr lang="ru-RU" sz="3200" dirty="0" smtClean="0"/>
              <a:t>Задание№4:Найдите </a:t>
            </a:r>
            <a:r>
              <a:rPr lang="ru-RU" sz="3200" dirty="0"/>
              <a:t>предложения, в которых есть деепричастия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928802"/>
            <a:ext cx="76200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/>
              <a:t>Мама сидела, откинувшись в кресле.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/>
              <a:t>Я открыл окно и залюбовался видом.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/>
              <a:t>Брат склонил голову и писал что-то.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/>
              <a:t>Разложив игры, дети сели в кружок.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/>
              <a:t>Уставшая, она не хотела идти дальше. </a:t>
            </a:r>
          </a:p>
        </p:txBody>
      </p:sp>
      <p:pic>
        <p:nvPicPr>
          <p:cNvPr id="22530" name="Picture 2" descr="C:\Documents and Settings\Admin\Рабочий стол\Надина папка\Картинки\анимашки\bestgif_narod_ru_2510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0" y="3609975"/>
            <a:ext cx="2476500" cy="3248025"/>
          </a:xfrm>
          <a:prstGeom prst="rect">
            <a:avLst/>
          </a:prstGeom>
          <a:noFill/>
        </p:spPr>
      </p:pic>
      <p:pic>
        <p:nvPicPr>
          <p:cNvPr id="22531" name="Picture 3" descr="C:\Documents and Settings\Admin\Рабочий стол\Надина папка\Картинки\анимашки\1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500570"/>
            <a:ext cx="4429156" cy="2080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Documents and Settings\Admin\Рабочий стол\Надина папка\Картинки\анимашки\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810000"/>
            <a:ext cx="2286000" cy="304800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Задание№5:Найдите </a:t>
            </a:r>
            <a:r>
              <a:rPr lang="ru-RU" sz="4000" dirty="0"/>
              <a:t>предложения с деепричастным оборотом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43050"/>
            <a:ext cx="7848600" cy="4876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/>
              <a:t>Витя мыл посуду, насвистывая какую-то песенку.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/>
              <a:t>Из дома вышел человек  и направился к машине.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/>
              <a:t>Выйдя из дома, человек направился к машине.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/>
              <a:t>Человек, вышедший из дома, направился к машине.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/>
              <a:t>Берега, окружающие озеро, густо поросли камышом.</a:t>
            </a:r>
          </a:p>
        </p:txBody>
      </p:sp>
      <p:pic>
        <p:nvPicPr>
          <p:cNvPr id="23556" name="Picture 4" descr="C:\Documents and Settings\Admin\Рабочий стол\Надина папка\Картинки\анимашки\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5300672"/>
            <a:ext cx="1557061" cy="1271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FF00"/>
                </a:solidFill>
              </a:rPr>
              <a:t>Задание </a:t>
            </a:r>
            <a:r>
              <a:rPr lang="ru-RU" b="1" u="sng" dirty="0" smtClean="0">
                <a:solidFill>
                  <a:srgbClr val="FFFF00"/>
                </a:solidFill>
              </a:rPr>
              <a:t>№6: </a:t>
            </a:r>
            <a:r>
              <a:rPr lang="ru-RU" sz="2400" b="1" dirty="0" smtClean="0"/>
              <a:t>образуйте с деепричастиями и подходящими по смыслу словами словосочетания (смотри слова для справок). </a:t>
            </a:r>
            <a:endParaRPr lang="ru-RU" sz="2400" u="sng" dirty="0" smtClean="0">
              <a:solidFill>
                <a:srgbClr val="FFFF0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eorgia" pitchFamily="18" charset="0"/>
              <a:buNone/>
            </a:pPr>
            <a:endParaRPr lang="ru-RU" b="1" dirty="0" smtClean="0"/>
          </a:p>
          <a:p>
            <a:pPr>
              <a:buFont typeface="Georgia" pitchFamily="18" charset="0"/>
              <a:buNone/>
            </a:pPr>
            <a:r>
              <a:rPr lang="ru-RU" b="1" i="1" dirty="0" smtClean="0">
                <a:solidFill>
                  <a:srgbClr val="FF0066"/>
                </a:solidFill>
              </a:rPr>
              <a:t>Появляясь, наполняя, просачиваясь, сострадая, распространяясь.</a:t>
            </a:r>
          </a:p>
          <a:p>
            <a:pPr>
              <a:buFont typeface="Georgia" pitchFamily="18" charset="0"/>
              <a:buNone/>
            </a:pPr>
            <a:endParaRPr lang="ru-RU" b="1" i="1" u="sng" dirty="0" smtClean="0">
              <a:solidFill>
                <a:srgbClr val="FF0066"/>
              </a:solidFill>
            </a:endParaRPr>
          </a:p>
          <a:p>
            <a:pPr>
              <a:buFont typeface="Georgia" pitchFamily="18" charset="0"/>
              <a:buNone/>
            </a:pPr>
            <a:r>
              <a:rPr lang="ru-RU" b="1" u="sng" dirty="0" smtClean="0">
                <a:solidFill>
                  <a:srgbClr val="FFFF00"/>
                </a:solidFill>
              </a:rPr>
              <a:t>Слова для справок: </a:t>
            </a:r>
            <a:r>
              <a:rPr lang="ru-RU" b="1" dirty="0" smtClean="0">
                <a:solidFill>
                  <a:srgbClr val="CC0099"/>
                </a:solidFill>
              </a:rPr>
              <a:t>на свет; сердце ребёнка добротой; в грудь; ближнему; на многое.</a:t>
            </a:r>
          </a:p>
          <a:p>
            <a:r>
              <a:rPr lang="ru-RU" sz="1800" b="1" u="sng" dirty="0" smtClean="0"/>
              <a:t>Дополнительное задание: </a:t>
            </a:r>
            <a:r>
              <a:rPr lang="ru-RU" sz="2400" b="1" dirty="0" smtClean="0">
                <a:solidFill>
                  <a:srgbClr val="FF0066"/>
                </a:solidFill>
              </a:rPr>
              <a:t>придумайте и запишите предложения с образованными вами деепричастными оборотами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u="sng" dirty="0" smtClean="0">
                <a:solidFill>
                  <a:schemeClr val="tx1"/>
                </a:solidFill>
                <a:latin typeface="+mn-lt"/>
              </a:rPr>
              <a:t>Ответ:</a:t>
            </a:r>
            <a:endParaRPr lang="ru-RU" b="1" i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ru-RU" b="1" dirty="0" smtClean="0">
                <a:solidFill>
                  <a:srgbClr val="00B0F0"/>
                </a:solidFill>
              </a:rPr>
              <a:t>Полученные словосочетания: </a:t>
            </a:r>
          </a:p>
          <a:p>
            <a:pPr>
              <a:lnSpc>
                <a:spcPct val="150000"/>
              </a:lnSpc>
              <a:buFont typeface="Georgia" pitchFamily="18" charset="0"/>
              <a:buNone/>
            </a:pPr>
            <a:r>
              <a:rPr lang="ru-RU" b="1" i="1" dirty="0" smtClean="0">
                <a:solidFill>
                  <a:srgbClr val="FF0066"/>
                </a:solidFill>
              </a:rPr>
              <a:t>* появляясь на свет; </a:t>
            </a:r>
          </a:p>
          <a:p>
            <a:pPr>
              <a:lnSpc>
                <a:spcPct val="150000"/>
              </a:lnSpc>
              <a:buFont typeface="Georgia" pitchFamily="18" charset="0"/>
              <a:buNone/>
            </a:pPr>
            <a:r>
              <a:rPr lang="ru-RU" b="1" i="1" dirty="0" smtClean="0">
                <a:solidFill>
                  <a:srgbClr val="FF0066"/>
                </a:solidFill>
              </a:rPr>
              <a:t>* наполняя сердце ребёнка добротой; </a:t>
            </a:r>
          </a:p>
          <a:p>
            <a:pPr>
              <a:lnSpc>
                <a:spcPct val="150000"/>
              </a:lnSpc>
              <a:buFont typeface="Georgia" pitchFamily="18" charset="0"/>
              <a:buNone/>
            </a:pPr>
            <a:r>
              <a:rPr lang="ru-RU" b="1" i="1" dirty="0" smtClean="0">
                <a:solidFill>
                  <a:srgbClr val="FF0066"/>
                </a:solidFill>
              </a:rPr>
              <a:t>* просачиваясь в грудь;</a:t>
            </a:r>
          </a:p>
          <a:p>
            <a:pPr>
              <a:lnSpc>
                <a:spcPct val="150000"/>
              </a:lnSpc>
              <a:buFont typeface="Georgia" pitchFamily="18" charset="0"/>
              <a:buNone/>
            </a:pPr>
            <a:r>
              <a:rPr lang="ru-RU" b="1" i="1" dirty="0" smtClean="0">
                <a:solidFill>
                  <a:srgbClr val="FF0066"/>
                </a:solidFill>
              </a:rPr>
              <a:t>* сострадая ближнему; </a:t>
            </a:r>
          </a:p>
          <a:p>
            <a:pPr>
              <a:lnSpc>
                <a:spcPct val="150000"/>
              </a:lnSpc>
              <a:buFont typeface="Georgia" pitchFamily="18" charset="0"/>
              <a:buNone/>
            </a:pPr>
            <a:r>
              <a:rPr lang="ru-RU" b="1" i="1" dirty="0" smtClean="0">
                <a:solidFill>
                  <a:srgbClr val="FF0066"/>
                </a:solidFill>
              </a:rPr>
              <a:t>* распространяясь на многое. </a:t>
            </a:r>
          </a:p>
          <a:p>
            <a:endParaRPr lang="ru-RU" dirty="0" smtClean="0"/>
          </a:p>
        </p:txBody>
      </p:sp>
      <p:pic>
        <p:nvPicPr>
          <p:cNvPr id="24578" name="Picture 2" descr="C:\Documents and Settings\Admin\Рабочий стол\Надина папка\Картинки\анимашки\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810000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Надина папка\Картинки\анимашки\032_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5150" y="3000372"/>
            <a:ext cx="2228850" cy="22955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Задание к тексту</a:t>
            </a:r>
            <a:r>
              <a:rPr lang="ru-RU" sz="2000" dirty="0" smtClean="0">
                <a:solidFill>
                  <a:srgbClr val="002060"/>
                </a:solidFill>
              </a:rPr>
              <a:t>:  Вставьте пропущенные орфограммы, обозначая части слов, в которых вы вставили пропущенные буквы; расставьте недостающие знаки препинания; найдите деепричастия, подчеркните их, как члены предложения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Графически обозначьте в тексте причастные  обороты.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(Не)   ум…</a:t>
            </a:r>
            <a:r>
              <a:rPr lang="ru-RU" dirty="0" err="1" smtClean="0"/>
              <a:t>лкая</a:t>
            </a:r>
            <a:r>
              <a:rPr lang="ru-RU" dirty="0" smtClean="0"/>
              <a:t>  шумел  пролив  </a:t>
            </a:r>
            <a:r>
              <a:rPr lang="ru-RU" dirty="0" err="1" smtClean="0"/>
              <a:t>наб</a:t>
            </a:r>
            <a:r>
              <a:rPr lang="ru-RU" dirty="0" smtClean="0"/>
              <a:t>…</a:t>
            </a:r>
            <a:r>
              <a:rPr lang="ru-RU" dirty="0" err="1" smtClean="0"/>
              <a:t>гали</a:t>
            </a:r>
            <a:r>
              <a:rPr lang="ru-RU" dirty="0" smtClean="0"/>
              <a:t>  гр…</a:t>
            </a:r>
            <a:r>
              <a:rPr lang="ru-RU" dirty="0" err="1" smtClean="0"/>
              <a:t>хочущие</a:t>
            </a:r>
            <a:r>
              <a:rPr lang="ru-RU" dirty="0" smtClean="0"/>
              <a:t>  волны   б…</a:t>
            </a:r>
            <a:r>
              <a:rPr lang="ru-RU" dirty="0" err="1" smtClean="0"/>
              <a:t>ющиеся</a:t>
            </a:r>
            <a:r>
              <a:rPr lang="ru-RU" dirty="0" smtClean="0"/>
              <a:t>  о подножье  тороса. </a:t>
            </a:r>
          </a:p>
          <a:p>
            <a:r>
              <a:rPr lang="ru-RU" dirty="0" smtClean="0"/>
              <a:t>   Но  вот  буря  стихла.  Смолкли  </a:t>
            </a:r>
            <a:r>
              <a:rPr lang="ru-RU" dirty="0" err="1" smtClean="0"/>
              <a:t>усп</a:t>
            </a:r>
            <a:r>
              <a:rPr lang="ru-RU" dirty="0" smtClean="0"/>
              <a:t>…</a:t>
            </a:r>
            <a:r>
              <a:rPr lang="ru-RU" dirty="0" err="1" smtClean="0"/>
              <a:t>коившиеся</a:t>
            </a:r>
            <a:r>
              <a:rPr lang="ru-RU" dirty="0" smtClean="0"/>
              <a:t>  волны   придавлен…</a:t>
            </a:r>
            <a:r>
              <a:rPr lang="ru-RU" dirty="0" err="1" smtClean="0"/>
              <a:t>ые</a:t>
            </a:r>
            <a:r>
              <a:rPr lang="ru-RU" dirty="0" smtClean="0"/>
              <a:t>  тяжкой   грудой  льда. </a:t>
            </a:r>
            <a:r>
              <a:rPr lang="ru-RU" dirty="0" err="1" smtClean="0"/>
              <a:t>Ледян</a:t>
            </a:r>
            <a:r>
              <a:rPr lang="ru-RU" dirty="0" smtClean="0"/>
              <a:t>…е   поля   придвинулись  к  самому  берегу.  </a:t>
            </a:r>
            <a:r>
              <a:rPr lang="ru-RU" dirty="0" err="1" smtClean="0"/>
              <a:t>Пош</a:t>
            </a:r>
            <a:r>
              <a:rPr lang="ru-RU" dirty="0" smtClean="0"/>
              <a:t>…л  гул  рокотом  отдаваясь  в  глубине  бора. Послышалось   могуч…е  шипенье  шорох  треск  ломающихся  глыб,  словно  надвигалось  (не)  </a:t>
            </a:r>
            <a:r>
              <a:rPr lang="ru-RU" dirty="0" err="1" smtClean="0"/>
              <a:t>урощён</a:t>
            </a:r>
            <a:r>
              <a:rPr lang="ru-RU" dirty="0" smtClean="0"/>
              <a:t>…</a:t>
            </a:r>
            <a:r>
              <a:rPr lang="ru-RU" dirty="0" err="1" smtClean="0"/>
              <a:t>ое</a:t>
            </a:r>
            <a:r>
              <a:rPr lang="ru-RU" dirty="0" smtClean="0"/>
              <a:t>  чудовище. </a:t>
            </a:r>
          </a:p>
          <a:p>
            <a:r>
              <a:rPr lang="ru-RU" dirty="0" smtClean="0"/>
              <a:t>   Движение   </a:t>
            </a:r>
            <a:r>
              <a:rPr lang="ru-RU" dirty="0" err="1" smtClean="0"/>
              <a:t>ледян</a:t>
            </a:r>
            <a:r>
              <a:rPr lang="ru-RU" dirty="0" smtClean="0"/>
              <a:t>…ой  массы   встретив   (не)  преодолимую   преграду  превратилось   в колоссальную  энергию  разрушения. И  через  несколько  минут  вдоль  берега   ломан…</a:t>
            </a:r>
            <a:r>
              <a:rPr lang="ru-RU" dirty="0" err="1" smtClean="0"/>
              <a:t>ыми</a:t>
            </a:r>
            <a:r>
              <a:rPr lang="ru-RU" dirty="0" smtClean="0"/>
              <a:t>  очертаниями  </a:t>
            </a:r>
            <a:r>
              <a:rPr lang="ru-RU" dirty="0" err="1" smtClean="0"/>
              <a:t>подн</a:t>
            </a:r>
            <a:r>
              <a:rPr lang="ru-RU" dirty="0" smtClean="0"/>
              <a:t>…</a:t>
            </a:r>
            <a:r>
              <a:rPr lang="ru-RU" dirty="0" err="1" smtClean="0"/>
              <a:t>лись</a:t>
            </a:r>
            <a:r>
              <a:rPr lang="ru-RU" dirty="0" smtClean="0"/>
              <a:t>    новые  громады.</a:t>
            </a:r>
          </a:p>
          <a:p>
            <a:r>
              <a:rPr lang="ru-RU" dirty="0" smtClean="0"/>
              <a:t>                                                             </a:t>
            </a:r>
            <a:r>
              <a:rPr lang="ru-RU" dirty="0" smtClean="0"/>
              <a:t> </a:t>
            </a:r>
            <a:r>
              <a:rPr lang="ru-RU" dirty="0" smtClean="0"/>
              <a:t>(А. Серафимович)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84708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                                                        </a:t>
            </a:r>
            <a:r>
              <a:rPr lang="ru-RU" sz="4400" b="1" i="1" dirty="0" smtClean="0"/>
              <a:t>Задание </a:t>
            </a:r>
            <a:r>
              <a:rPr lang="ru-RU" sz="4400" b="1" i="1" dirty="0" smtClean="0"/>
              <a:t>№ </a:t>
            </a:r>
            <a:r>
              <a:rPr lang="ru-RU" sz="4400" b="1" i="1" dirty="0" smtClean="0"/>
              <a:t>8.</a:t>
            </a:r>
            <a:r>
              <a:rPr lang="ru-RU" sz="4400" i="1" dirty="0" smtClean="0"/>
              <a:t> </a:t>
            </a:r>
            <a:r>
              <a:rPr lang="ru-RU" sz="4400" dirty="0" smtClean="0"/>
              <a:t>Расставить знаки препинания.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229600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 smtClean="0"/>
              <a:t>) Ветер  играя листвой   смешал  молодые  березки.</a:t>
            </a:r>
          </a:p>
          <a:p>
            <a:r>
              <a:rPr lang="ru-RU" dirty="0" smtClean="0"/>
              <a:t>2) Заря  лениво обходя кругом  обсыпает ветки новым серебром.</a:t>
            </a:r>
          </a:p>
          <a:p>
            <a:r>
              <a:rPr lang="ru-RU" dirty="0" smtClean="0"/>
              <a:t>3) Отражаясь  березы ломались в пруду.</a:t>
            </a:r>
          </a:p>
          <a:p>
            <a:r>
              <a:rPr lang="ru-RU" dirty="0" smtClean="0"/>
              <a:t>4) Но плохо дремлют кедры   обвесив сучья вниз. (С.Есенин.)</a:t>
            </a:r>
          </a:p>
          <a:p>
            <a:endParaRPr lang="ru-RU" dirty="0"/>
          </a:p>
        </p:txBody>
      </p:sp>
      <p:pic>
        <p:nvPicPr>
          <p:cNvPr id="26626" name="Picture 2" descr="C:\Documents and Settings\Admin\Рабочий стол\Надина папка\Школьные картинки\опррррррррррррррр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506" y="785794"/>
            <a:ext cx="2063764" cy="1857388"/>
          </a:xfrm>
          <a:prstGeom prst="rect">
            <a:avLst/>
          </a:prstGeom>
          <a:noFill/>
        </p:spPr>
      </p:pic>
      <p:pic>
        <p:nvPicPr>
          <p:cNvPr id="26627" name="Picture 3" descr="C:\Documents and Settings\Admin\Рабочий стол\Надина папка\Школьные картинки\6144484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551691"/>
            <a:ext cx="2681299" cy="20171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Documents and Settings\Admin\Рабочий стол\Надина папка\Картинки\анимашки\backgrounds_0004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9294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/>
              <a:t>Задание № </a:t>
            </a:r>
            <a:r>
              <a:rPr lang="ru-RU" sz="3200" b="1" i="1" dirty="0" smtClean="0"/>
              <a:t>9</a:t>
            </a:r>
            <a:r>
              <a:rPr lang="ru-RU" sz="3200" i="1" dirty="0" smtClean="0"/>
              <a:t> </a:t>
            </a:r>
            <a:r>
              <a:rPr lang="ru-RU" sz="3200" dirty="0" smtClean="0"/>
              <a:t>Составить предложения, заменив один глагол деепричастием. Расставьте знаки препинания.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 smtClean="0"/>
              <a:t>) Спит река, во сне перебирает  мягкую подводную траву.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2) Шумели листья, облетали , лес заводил осенний вой.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3) Осенний ветер, нагоняет  тучи, открыл в кустах звериные лазы. (И.Бунин.)</a:t>
            </a:r>
          </a:p>
          <a:p>
            <a:endParaRPr lang="ru-RU" dirty="0"/>
          </a:p>
        </p:txBody>
      </p:sp>
      <p:pic>
        <p:nvPicPr>
          <p:cNvPr id="27650" name="Picture 2" descr="C:\Documents and Settings\Admin\Рабочий стол\Надина папка\Школьные картинки\75547695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1450" y="357166"/>
            <a:ext cx="1352550" cy="1609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Запишем словарь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7239000" cy="4846320"/>
          </a:xfrm>
        </p:spPr>
        <p:txBody>
          <a:bodyPr/>
          <a:lstStyle/>
          <a:p>
            <a:r>
              <a:rPr lang="ru-RU" dirty="0" smtClean="0"/>
              <a:t>Автор</a:t>
            </a:r>
          </a:p>
          <a:p>
            <a:r>
              <a:rPr lang="ru-RU" dirty="0" smtClean="0"/>
              <a:t>Бассейн</a:t>
            </a:r>
          </a:p>
          <a:p>
            <a:r>
              <a:rPr lang="ru-RU" dirty="0" smtClean="0"/>
              <a:t>Галерея</a:t>
            </a:r>
          </a:p>
          <a:p>
            <a:r>
              <a:rPr lang="ru-RU" dirty="0" smtClean="0"/>
              <a:t>Гирлянда</a:t>
            </a:r>
          </a:p>
          <a:p>
            <a:r>
              <a:rPr lang="ru-RU" dirty="0" smtClean="0"/>
              <a:t>Кросс</a:t>
            </a:r>
          </a:p>
          <a:p>
            <a:r>
              <a:rPr lang="ru-RU" dirty="0" smtClean="0"/>
              <a:t>Пакет</a:t>
            </a:r>
          </a:p>
          <a:p>
            <a:r>
              <a:rPr lang="ru-RU" dirty="0" smtClean="0"/>
              <a:t>Масса </a:t>
            </a:r>
          </a:p>
          <a:p>
            <a:r>
              <a:rPr lang="ru-RU" dirty="0" smtClean="0"/>
              <a:t>Резиденция </a:t>
            </a:r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72000" y="1785926"/>
          <a:ext cx="3143272" cy="4517641"/>
        </p:xfrm>
        <a:graphic>
          <a:graphicData uri="http://schemas.openxmlformats.org/presentationml/2006/ole">
            <p:oleObj spid="_x0000_s1026" name="CorelDRAW" r:id="rId3" imgW="2290680" imgH="3297240" progId="">
              <p:embed/>
            </p:oleObj>
          </a:graphicData>
        </a:graphic>
      </p:graphicFrame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pic0603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83400"/>
          </a:xfrm>
          <a:noFill/>
          <a:ln/>
        </p:spPr>
      </p:pic>
      <p:sp>
        <p:nvSpPr>
          <p:cNvPr id="65539" name="WordArt 3"/>
          <p:cNvSpPr>
            <a:spLocks noChangeArrowheads="1" noChangeShapeType="1" noTextEdit="1"/>
          </p:cNvSpPr>
          <p:nvPr/>
        </p:nvSpPr>
        <p:spPr bwMode="auto">
          <a:xfrm>
            <a:off x="285720" y="285728"/>
            <a:ext cx="8607455" cy="559119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71"/>
              </a:avLst>
            </a:prstTxWarp>
          </a:bodyPr>
          <a:lstStyle/>
          <a:p>
            <a:pPr algn="ctr"/>
            <a:r>
              <a:rPr lang="ru-RU" sz="3600" b="1" kern="10" spc="-36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Georgia"/>
              </a:rPr>
              <a:t>спасибо </a:t>
            </a:r>
          </a:p>
          <a:p>
            <a:pPr algn="ctr"/>
            <a:r>
              <a:rPr lang="ru-RU" sz="3600" b="1" kern="10" spc="-36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Georgia"/>
              </a:rPr>
              <a:t>за  </a:t>
            </a:r>
            <a:r>
              <a:rPr lang="ru-RU" sz="3600" b="1" kern="10" spc="-36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Georgia"/>
              </a:rPr>
              <a:t>внимание!</a:t>
            </a:r>
            <a:endParaRPr lang="ru-RU" sz="3600" b="1" kern="10" spc="-360" dirty="0">
              <a:ln w="12700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Georgia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dirty="0" smtClean="0">
                <a:solidFill>
                  <a:srgbClr val="002060"/>
                </a:solidFill>
              </a:rPr>
              <a:t>Деепричастие </a:t>
            </a:r>
            <a:r>
              <a:rPr lang="ru-RU" dirty="0" smtClean="0"/>
              <a:t>- самостоятельная </a:t>
            </a:r>
            <a:r>
              <a:rPr lang="ru-RU" dirty="0" smtClean="0"/>
              <a:t>часть речи, которая обозначает добавочное действие при основном действии, выраженном глаголом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</a:rPr>
              <a:t>Например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ru-RU" dirty="0" smtClean="0"/>
              <a:t>    Взглянув </a:t>
            </a:r>
            <a:r>
              <a:rPr lang="ru-RU" dirty="0" smtClean="0"/>
              <a:t>в окно, Петя увидел;  взглянул, увидел- основное действие увидел, а добавочное - выглянув, значит, выглянув- деепричастие.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</a:p>
        </p:txBody>
      </p:sp>
      <p:pic>
        <p:nvPicPr>
          <p:cNvPr id="15362" name="Picture 2" descr="C:\Documents and Settings\Admin\Рабочий стол\Надина папка\Школьные картинки\т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857496"/>
            <a:ext cx="1676407" cy="3643330"/>
          </a:xfrm>
          <a:prstGeom prst="rect">
            <a:avLst/>
          </a:prstGeom>
          <a:noFill/>
        </p:spPr>
      </p:pic>
      <p:pic>
        <p:nvPicPr>
          <p:cNvPr id="15363" name="Picture 3" descr="C:\Documents and Settings\Admin\Рабочий стол\Надина папка\Школьные картинки\4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390659"/>
            <a:ext cx="2928958" cy="22530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im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r>
              <a:rPr lang="ru-RU" dirty="0" smtClean="0"/>
              <a:t>Деепричастный оборот.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Деепричастие может иметь при себе зависимые слова. Вместе с ними оно образует </a:t>
            </a:r>
            <a:r>
              <a:rPr lang="ru-RU" dirty="0" smtClean="0">
                <a:latin typeface="Arial Black" pitchFamily="34" charset="0"/>
              </a:rPr>
              <a:t>деепричастный оборот </a:t>
            </a:r>
            <a:r>
              <a:rPr lang="ru-RU" dirty="0" smtClean="0"/>
              <a:t>.Деепричастие в предложении является одним членом предложения - обстоятельством.</a:t>
            </a:r>
          </a:p>
          <a:p>
            <a:r>
              <a:rPr lang="ru-RU" dirty="0" smtClean="0"/>
              <a:t>Например:</a:t>
            </a:r>
          </a:p>
          <a:p>
            <a:r>
              <a:rPr lang="ru-RU" dirty="0" smtClean="0"/>
              <a:t>Суда в море не выходили, отстаиваясь в гавани(А.Новиков-Прибой) при деепричастии отстаиваясь есть зависимое слово в гавани : отстаиваясь (где?)в гавани. Отстаиваясь в гавани- деепричастный оборот.</a:t>
            </a:r>
            <a:endParaRPr lang="ru-RU" dirty="0"/>
          </a:p>
        </p:txBody>
      </p:sp>
      <p:pic>
        <p:nvPicPr>
          <p:cNvPr id="16386" name="Picture 2" descr="C:\Documents and Settings\Admin\Рабочий стол\Надина папка\Картинки\анимашки\022_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214554"/>
            <a:ext cx="222885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Запятые при деепричастном обороте.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письме деепричастие и деепричастный оборот с обеих сторон выделяются запятыми, если находятся внутри предложения, и одной запятой, если стоят в начале или в конце предложения.</a:t>
            </a:r>
            <a:endParaRPr lang="ru-RU" dirty="0"/>
          </a:p>
        </p:txBody>
      </p:sp>
      <p:pic>
        <p:nvPicPr>
          <p:cNvPr id="17410" name="Picture 2" descr="C:\Documents and Settings\Admin\Рабочий стол\Надина папка\Школьные картинки\book-lovers-300x2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8429684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285720" y="357166"/>
            <a:ext cx="8401080" cy="576899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i="1" dirty="0"/>
              <a:t>       Что делая?  </a:t>
            </a:r>
            <a:r>
              <a:rPr lang="ru-RU" sz="2800" b="1" dirty="0"/>
              <a:t>                                    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/>
              <a:t>          </a:t>
            </a:r>
            <a:r>
              <a:rPr lang="ru-RU" sz="2800" b="1" dirty="0" err="1"/>
              <a:t>х</a:t>
            </a:r>
            <a:endParaRPr lang="ru-RU" sz="2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/>
              <a:t> 1.  </a:t>
            </a:r>
            <a:r>
              <a:rPr lang="ru-RU" sz="2800" b="1" dirty="0">
                <a:solidFill>
                  <a:srgbClr val="FF0000"/>
                </a:solidFill>
              </a:rPr>
              <a:t>ГЛАГОЛ</a:t>
            </a:r>
            <a:r>
              <a:rPr lang="ru-RU" sz="2800" b="1" dirty="0"/>
              <a:t>,  деепричастный </a:t>
            </a:r>
            <a:r>
              <a:rPr lang="ru-RU" sz="2800" b="1" dirty="0" smtClean="0"/>
              <a:t>оборот.</a:t>
            </a:r>
            <a:endParaRPr lang="ru-RU" sz="2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/>
              <a:t>                      - . - . - . - . - . - . - . - . - . -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/>
              <a:t>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/>
              <a:t>                                   </a:t>
            </a:r>
            <a:endParaRPr lang="ru-RU" sz="2800" b="1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i="1" dirty="0"/>
              <a:t>                                Что сделав?</a:t>
            </a:r>
            <a:r>
              <a:rPr lang="ru-RU" sz="2800" b="1" dirty="0"/>
              <a:t>           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/>
              <a:t>                                                          </a:t>
            </a:r>
            <a:r>
              <a:rPr lang="ru-RU" sz="2800" b="1" dirty="0" err="1"/>
              <a:t>х</a:t>
            </a:r>
            <a:endParaRPr lang="ru-RU" sz="2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/>
              <a:t>2. …, деепричастный оборот,  </a:t>
            </a:r>
            <a:r>
              <a:rPr lang="ru-RU" sz="2800" b="1" dirty="0">
                <a:solidFill>
                  <a:srgbClr val="FF0000"/>
                </a:solidFill>
              </a:rPr>
              <a:t>ГЛАГОЛ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/>
              <a:t>          - . - . - . - . - . - . - . - . - . -</a:t>
            </a:r>
            <a:r>
              <a:rPr lang="ru-RU" sz="2800" dirty="0"/>
              <a:t> </a:t>
            </a: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1714480" y="785794"/>
            <a:ext cx="1152525" cy="431800"/>
          </a:xfrm>
          <a:custGeom>
            <a:avLst/>
            <a:gdLst>
              <a:gd name="G0" fmla="+- -1578474 0 0"/>
              <a:gd name="G1" fmla="+- -11607499 0 0"/>
              <a:gd name="G2" fmla="+- -1578474 0 -11607499"/>
              <a:gd name="G3" fmla="+- 10800 0 0"/>
              <a:gd name="G4" fmla="+- 0 0 -157847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616 0 0"/>
              <a:gd name="G9" fmla="+- 0 0 -11607499"/>
              <a:gd name="G10" fmla="+- 6616 0 2700"/>
              <a:gd name="G11" fmla="cos G10 -1578474"/>
              <a:gd name="G12" fmla="sin G10 -1578474"/>
              <a:gd name="G13" fmla="cos 13500 -1578474"/>
              <a:gd name="G14" fmla="sin 13500 -1578474"/>
              <a:gd name="G15" fmla="+- G11 10800 0"/>
              <a:gd name="G16" fmla="+- G12 10800 0"/>
              <a:gd name="G17" fmla="+- G13 10800 0"/>
              <a:gd name="G18" fmla="+- G14 10800 0"/>
              <a:gd name="G19" fmla="*/ 6616 1 2"/>
              <a:gd name="G20" fmla="+- G19 5400 0"/>
              <a:gd name="G21" fmla="cos G20 -1578474"/>
              <a:gd name="G22" fmla="sin G20 -1578474"/>
              <a:gd name="G23" fmla="+- G21 10800 0"/>
              <a:gd name="G24" fmla="+- G12 G23 G22"/>
              <a:gd name="G25" fmla="+- G22 G23 G11"/>
              <a:gd name="G26" fmla="cos 10800 -1578474"/>
              <a:gd name="G27" fmla="sin 10800 -1578474"/>
              <a:gd name="G28" fmla="cos 6616 -1578474"/>
              <a:gd name="G29" fmla="sin 6616 -157847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07499"/>
              <a:gd name="G36" fmla="sin G34 -11607499"/>
              <a:gd name="G37" fmla="+/ -11607499 -157847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616 G39"/>
              <a:gd name="G43" fmla="sin 661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813 w 21600"/>
              <a:gd name="T5" fmla="*/ 184 h 21600"/>
              <a:gd name="T6" fmla="*/ 2103 w 21600"/>
              <a:gd name="T7" fmla="*/ 10361 h 21600"/>
              <a:gd name="T8" fmla="*/ 9582 w 21600"/>
              <a:gd name="T9" fmla="*/ 4296 h 21600"/>
              <a:gd name="T10" fmla="*/ 23124 w 21600"/>
              <a:gd name="T11" fmla="*/ 5290 h 21600"/>
              <a:gd name="T12" fmla="*/ 20704 w 21600"/>
              <a:gd name="T13" fmla="*/ 11620 h 21600"/>
              <a:gd name="T14" fmla="*/ 14375 w 21600"/>
              <a:gd name="T15" fmla="*/ 920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39" y="8100"/>
                </a:moveTo>
                <a:cubicBezTo>
                  <a:pt x="15775" y="5717"/>
                  <a:pt x="13409" y="4184"/>
                  <a:pt x="10800" y="4184"/>
                </a:cubicBezTo>
                <a:cubicBezTo>
                  <a:pt x="7275" y="4183"/>
                  <a:pt x="4369" y="6947"/>
                  <a:pt x="4192" y="10467"/>
                </a:cubicBezTo>
                <a:lnTo>
                  <a:pt x="13" y="10256"/>
                </a:lnTo>
                <a:cubicBezTo>
                  <a:pt x="303" y="4510"/>
                  <a:pt x="5046" y="-1"/>
                  <a:pt x="10800" y="0"/>
                </a:cubicBezTo>
                <a:cubicBezTo>
                  <a:pt x="15059" y="0"/>
                  <a:pt x="18921" y="2503"/>
                  <a:pt x="20659" y="6392"/>
                </a:cubicBezTo>
                <a:lnTo>
                  <a:pt x="23124" y="5290"/>
                </a:lnTo>
                <a:lnTo>
                  <a:pt x="20704" y="11620"/>
                </a:lnTo>
                <a:lnTo>
                  <a:pt x="14375" y="9201"/>
                </a:lnTo>
                <a:lnTo>
                  <a:pt x="16839" y="81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 flipH="1">
            <a:off x="4071934" y="3286124"/>
            <a:ext cx="1152525" cy="431800"/>
          </a:xfrm>
          <a:custGeom>
            <a:avLst/>
            <a:gdLst>
              <a:gd name="G0" fmla="+- -1578474 0 0"/>
              <a:gd name="G1" fmla="+- -11607499 0 0"/>
              <a:gd name="G2" fmla="+- -1578474 0 -11607499"/>
              <a:gd name="G3" fmla="+- 10800 0 0"/>
              <a:gd name="G4" fmla="+- 0 0 -157847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616 0 0"/>
              <a:gd name="G9" fmla="+- 0 0 -11607499"/>
              <a:gd name="G10" fmla="+- 6616 0 2700"/>
              <a:gd name="G11" fmla="cos G10 -1578474"/>
              <a:gd name="G12" fmla="sin G10 -1578474"/>
              <a:gd name="G13" fmla="cos 13500 -1578474"/>
              <a:gd name="G14" fmla="sin 13500 -1578474"/>
              <a:gd name="G15" fmla="+- G11 10800 0"/>
              <a:gd name="G16" fmla="+- G12 10800 0"/>
              <a:gd name="G17" fmla="+- G13 10800 0"/>
              <a:gd name="G18" fmla="+- G14 10800 0"/>
              <a:gd name="G19" fmla="*/ 6616 1 2"/>
              <a:gd name="G20" fmla="+- G19 5400 0"/>
              <a:gd name="G21" fmla="cos G20 -1578474"/>
              <a:gd name="G22" fmla="sin G20 -1578474"/>
              <a:gd name="G23" fmla="+- G21 10800 0"/>
              <a:gd name="G24" fmla="+- G12 G23 G22"/>
              <a:gd name="G25" fmla="+- G22 G23 G11"/>
              <a:gd name="G26" fmla="cos 10800 -1578474"/>
              <a:gd name="G27" fmla="sin 10800 -1578474"/>
              <a:gd name="G28" fmla="cos 6616 -1578474"/>
              <a:gd name="G29" fmla="sin 6616 -157847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07499"/>
              <a:gd name="G36" fmla="sin G34 -11607499"/>
              <a:gd name="G37" fmla="+/ -11607499 -157847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616 G39"/>
              <a:gd name="G43" fmla="sin 661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813 w 21600"/>
              <a:gd name="T5" fmla="*/ 184 h 21600"/>
              <a:gd name="T6" fmla="*/ 2103 w 21600"/>
              <a:gd name="T7" fmla="*/ 10361 h 21600"/>
              <a:gd name="T8" fmla="*/ 9582 w 21600"/>
              <a:gd name="T9" fmla="*/ 4296 h 21600"/>
              <a:gd name="T10" fmla="*/ 23124 w 21600"/>
              <a:gd name="T11" fmla="*/ 5290 h 21600"/>
              <a:gd name="T12" fmla="*/ 20704 w 21600"/>
              <a:gd name="T13" fmla="*/ 11620 h 21600"/>
              <a:gd name="T14" fmla="*/ 14375 w 21600"/>
              <a:gd name="T15" fmla="*/ 920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39" y="8100"/>
                </a:moveTo>
                <a:cubicBezTo>
                  <a:pt x="15775" y="5717"/>
                  <a:pt x="13409" y="4184"/>
                  <a:pt x="10800" y="4184"/>
                </a:cubicBezTo>
                <a:cubicBezTo>
                  <a:pt x="7275" y="4183"/>
                  <a:pt x="4369" y="6947"/>
                  <a:pt x="4192" y="10467"/>
                </a:cubicBezTo>
                <a:lnTo>
                  <a:pt x="13" y="10256"/>
                </a:lnTo>
                <a:cubicBezTo>
                  <a:pt x="303" y="4510"/>
                  <a:pt x="5046" y="-1"/>
                  <a:pt x="10800" y="0"/>
                </a:cubicBezTo>
                <a:cubicBezTo>
                  <a:pt x="15059" y="0"/>
                  <a:pt x="18921" y="2503"/>
                  <a:pt x="20659" y="6392"/>
                </a:cubicBezTo>
                <a:lnTo>
                  <a:pt x="23124" y="5290"/>
                </a:lnTo>
                <a:lnTo>
                  <a:pt x="20704" y="11620"/>
                </a:lnTo>
                <a:lnTo>
                  <a:pt x="14375" y="9201"/>
                </a:lnTo>
                <a:lnTo>
                  <a:pt x="16839" y="81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8434" name="Picture 2" descr="C:\Documents and Settings\Admin\Рабочий стол\Надина папка\Картинки\анимашки\027_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500570"/>
            <a:ext cx="3586172" cy="20431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88" grpId="0" animBg="1"/>
      <p:bldP spid="4198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001000" cy="6049962"/>
          </a:xfrm>
        </p:spPr>
        <p:txBody>
          <a:bodyPr>
            <a:normAutofit/>
          </a:bodyPr>
          <a:lstStyle/>
          <a:p>
            <a:r>
              <a:rPr lang="ru-RU" sz="2400" dirty="0"/>
              <a:t>Сказка о деепричастии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Деепричастие было незаконнорожденным сыном Наречия и генерала Глагола, славного многими победами. Когда ребенок вырос, он стал адъютантом своего отца и служил не молчаливым исполнителем, а добавочным действием при Глаголе. Деепричастие умело воодушевлять войска своим появлением на поле боя, а если и это не помогала, то, по поручению отца, приводило резерв – Деепричастный Оборот. И оно само, и Деепричастный Оборот выделяются на письме запятыми, так как это – гвардия, которую Глагол вводит в бой в самый нужный момент. Таким образом, Деепричастие и Деепричастный Оборот – это обстоятельства, которые решают исход дела.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9458" name="Picture 2" descr="C:\Documents and Settings\Admin\Рабочий стол\Надина папка\Школьные картинки\958898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749393"/>
            <a:ext cx="1752608" cy="21086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00182">
            <a:off x="282043" y="1842727"/>
            <a:ext cx="8229600" cy="1923250"/>
          </a:xfrm>
        </p:spPr>
        <p:txBody>
          <a:bodyPr>
            <a:prstTxWarp prst="textCurveDow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Задания!!!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4" name="Picture 4" descr="C:\Documents and Settings\Admin\Local Settings\Temporary Internet Files\Content.IE5\5R5G227Y\MCj04398470000[1].wmf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57158" y="357166"/>
            <a:ext cx="2355852" cy="1571636"/>
          </a:xfrm>
          <a:prstGeom prst="rect">
            <a:avLst/>
          </a:prstGeom>
          <a:noFill/>
        </p:spPr>
      </p:pic>
      <p:pic>
        <p:nvPicPr>
          <p:cNvPr id="5" name="Picture 3" descr="C:\Documents and Settings\Admin\Local Settings\Temporary Internet Files\Content.IE5\84HWWLTC\MCj04379880000[1].wmf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857884" y="3429000"/>
            <a:ext cx="3072292" cy="1941518"/>
          </a:xfrm>
          <a:prstGeom prst="rect">
            <a:avLst/>
          </a:prstGeom>
          <a:noFill/>
        </p:spPr>
      </p:pic>
      <p:pic>
        <p:nvPicPr>
          <p:cNvPr id="6" name="Picture 12" descr="C:\Documents and Settings\Admin\Local Settings\Temporary Internet Files\Content.IE5\L09BHGS1\MCj04377970000[1].wmf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286248" y="214290"/>
            <a:ext cx="1854200" cy="1666875"/>
          </a:xfrm>
          <a:prstGeom prst="rect">
            <a:avLst/>
          </a:prstGeom>
          <a:noFill/>
        </p:spPr>
      </p:pic>
      <p:pic>
        <p:nvPicPr>
          <p:cNvPr id="7" name="Picture 6" descr="C:\Documents and Settings\Admin\Local Settings\Temporary Internet Files\Content.IE5\L09BHGS1\MCj04375550000[1].wmf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 rot="20334109">
            <a:off x="3102551" y="4676622"/>
            <a:ext cx="2034603" cy="17404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</TotalTime>
  <Words>882</Words>
  <PresentationFormat>Экран (4:3)</PresentationFormat>
  <Paragraphs>99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Поток</vt:lpstr>
      <vt:lpstr>CorelDRAW</vt:lpstr>
      <vt:lpstr>Деепричастие как часть речи. Деепричастный оборот.</vt:lpstr>
      <vt:lpstr>Запишем словарь</vt:lpstr>
      <vt:lpstr>Слайд 3</vt:lpstr>
      <vt:lpstr>Слайд 4</vt:lpstr>
      <vt:lpstr>Деепричастный оборот.</vt:lpstr>
      <vt:lpstr>Запятые при деепричастном обороте.</vt:lpstr>
      <vt:lpstr> </vt:lpstr>
      <vt:lpstr>Сказка о деепричастии  Деепричастие было незаконнорожденным сыном Наречия и генерала Глагола, славного многими победами. Когда ребенок вырос, он стал адъютантом своего отца и служил не молчаливым исполнителем, а добавочным действием при Глаголе. Деепричастие умело воодушевлять войска своим появлением на поле боя, а если и это не помогала, то, по поручению отца, приводило резерв – Деепричастный Оборот. И оно само, и Деепричастный Оборот выделяются на письме запятыми, так как это – гвардия, которую Глагол вводит в бой в самый нужный момент. Таким образом, Деепричастие и Деепричастный Оборот – это обстоятельства, которые решают исход дела.  </vt:lpstr>
      <vt:lpstr>Задания!!!</vt:lpstr>
      <vt:lpstr>Слайд 10</vt:lpstr>
      <vt:lpstr>Задание№2:выпишите из текста сначала одиночные деепричастия, затем деепричастные обороты. </vt:lpstr>
      <vt:lpstr>Задание №3: Найдите предложения с деепричастными оборотами.</vt:lpstr>
      <vt:lpstr>Задание№4:Найдите предложения, в которых есть деепричастия</vt:lpstr>
      <vt:lpstr>Задание№5:Найдите предложения с деепричастным оборотом</vt:lpstr>
      <vt:lpstr>Задание №6: образуйте с деепричастиями и подходящими по смыслу словами словосочетания (смотри слова для справок). </vt:lpstr>
      <vt:lpstr>Ответ:</vt:lpstr>
      <vt:lpstr>Задание к тексту:  Вставьте пропущенные орфограммы, обозначая части слов, в которых вы вставили пропущенные буквы; расставьте недостающие знаки препинания; найдите деепричастия, подчеркните их, как члены предложения. Графически обозначьте в тексте причастные  обороты. </vt:lpstr>
      <vt:lpstr>                                                             Задание № 8. Расставить знаки препинания. </vt:lpstr>
      <vt:lpstr>Задание № 9 Составить предложения, заменив один глагол деепричастием. Расставьте знаки препинания.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Деепричастие как часть речи</dc:title>
  <cp:lastModifiedBy>User</cp:lastModifiedBy>
  <cp:revision>15</cp:revision>
  <dcterms:modified xsi:type="dcterms:W3CDTF">2011-11-13T13:39:32Z</dcterms:modified>
</cp:coreProperties>
</file>